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Override PartName="/ppt/notesSlides/notesSlide46.xml" ContentType="application/vnd.openxmlformats-officedocument.presentationml.notesSlide+xml"/>
  <Override PartName="/ppt/tags/tag50.xml" ContentType="application/vnd.openxmlformats-officedocument.presentationml.tags+xml"/>
  <Override PartName="/ppt/notesSlides/notesSlide47.xml" ContentType="application/vnd.openxmlformats-officedocument.presentationml.notesSlide+xml"/>
  <Override PartName="/ppt/tags/tag51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52"/>
  </p:notesMasterIdLst>
  <p:sldIdLst>
    <p:sldId id="375" r:id="rId3"/>
    <p:sldId id="769" r:id="rId4"/>
    <p:sldId id="688" r:id="rId5"/>
    <p:sldId id="788" r:id="rId6"/>
    <p:sldId id="789" r:id="rId7"/>
    <p:sldId id="790" r:id="rId8"/>
    <p:sldId id="846" r:id="rId9"/>
    <p:sldId id="791" r:id="rId10"/>
    <p:sldId id="792" r:id="rId11"/>
    <p:sldId id="793" r:id="rId12"/>
    <p:sldId id="796" r:id="rId13"/>
    <p:sldId id="797" r:id="rId14"/>
    <p:sldId id="798" r:id="rId15"/>
    <p:sldId id="794" r:id="rId16"/>
    <p:sldId id="795" r:id="rId17"/>
    <p:sldId id="799" r:id="rId18"/>
    <p:sldId id="800" r:id="rId19"/>
    <p:sldId id="801" r:id="rId20"/>
    <p:sldId id="802" r:id="rId21"/>
    <p:sldId id="803" r:id="rId22"/>
    <p:sldId id="804" r:id="rId23"/>
    <p:sldId id="805" r:id="rId24"/>
    <p:sldId id="806" r:id="rId25"/>
    <p:sldId id="807" r:id="rId26"/>
    <p:sldId id="809" r:id="rId27"/>
    <p:sldId id="808" r:id="rId28"/>
    <p:sldId id="811" r:id="rId29"/>
    <p:sldId id="820" r:id="rId30"/>
    <p:sldId id="812" r:id="rId31"/>
    <p:sldId id="813" r:id="rId32"/>
    <p:sldId id="821" r:id="rId33"/>
    <p:sldId id="822" r:id="rId34"/>
    <p:sldId id="824" r:id="rId35"/>
    <p:sldId id="825" r:id="rId36"/>
    <p:sldId id="826" r:id="rId37"/>
    <p:sldId id="827" r:id="rId38"/>
    <p:sldId id="831" r:id="rId39"/>
    <p:sldId id="832" r:id="rId40"/>
    <p:sldId id="833" r:id="rId41"/>
    <p:sldId id="830" r:id="rId42"/>
    <p:sldId id="839" r:id="rId43"/>
    <p:sldId id="834" r:id="rId44"/>
    <p:sldId id="835" r:id="rId45"/>
    <p:sldId id="836" r:id="rId46"/>
    <p:sldId id="841" r:id="rId47"/>
    <p:sldId id="845" r:id="rId48"/>
    <p:sldId id="842" r:id="rId49"/>
    <p:sldId id="843" r:id="rId50"/>
    <p:sldId id="638" r:id="rId51"/>
  </p:sldIdLst>
  <p:sldSz cx="12190413" cy="6858000"/>
  <p:notesSz cx="6858000" cy="9144000"/>
  <p:embeddedFontLst>
    <p:embeddedFont>
      <p:font typeface="微软雅黑" panose="020B0503020204020204" pitchFamily="34" charset="-122"/>
      <p:regular r:id="rId53"/>
      <p:bold r:id="rId54"/>
    </p:embeddedFont>
    <p:embeddedFont>
      <p:font typeface="方正兰亭粗黑_GBK" panose="020B0604020202020204" charset="-122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微软雅黑 Light" panose="020B0502040204020203" pitchFamily="34" charset="-122"/>
      <p:regular r:id="rId6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2F2F2"/>
    <a:srgbClr val="47CFFF"/>
    <a:srgbClr val="81DEFF"/>
    <a:srgbClr val="16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0177" autoAdjust="0"/>
  </p:normalViewPr>
  <p:slideViewPr>
    <p:cSldViewPr>
      <p:cViewPr varScale="1">
        <p:scale>
          <a:sx n="57" d="100"/>
          <a:sy n="57" d="100"/>
        </p:scale>
        <p:origin x="1344" y="66"/>
      </p:cViewPr>
      <p:guideLst>
        <p:guide orient="horz" pos="2252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3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8DD-FEDD-40F7-B7F7-6703B1F20D34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745C-0275-4ACE-A443-4A9DCE371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867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82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29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151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57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056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819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682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41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66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5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286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516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878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31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85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168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722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892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932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42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33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25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186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80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958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818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954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116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47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781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591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3068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192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127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4473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5747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8352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5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873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89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1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55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0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4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84106" y="3183474"/>
            <a:ext cx="5222059" cy="510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669820" y="1727237"/>
            <a:ext cx="5222059" cy="140542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27806" y="4686300"/>
            <a:ext cx="5222059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1627805" y="5148262"/>
            <a:ext cx="5222059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669821" y="2499160"/>
            <a:ext cx="5522963" cy="65679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669821" y="3285316"/>
            <a:ext cx="5522963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1F3C-1533-4ADE-ADA4-C66B5AA4B42B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19" y="1"/>
            <a:ext cx="10848868" cy="1028699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1F3C-1533-4ADE-ADA4-C66B5AA4B42B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7621077" y="2898483"/>
            <a:ext cx="3391479" cy="655784"/>
          </a:xfrm>
        </p:spPr>
        <p:txBody>
          <a:bodyPr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7621077" y="3836724"/>
            <a:ext cx="339147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7621077" y="4152358"/>
            <a:ext cx="339147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4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0" name="组合 31"/>
            <p:cNvGrpSpPr/>
            <p:nvPr userDrawn="1"/>
          </p:nvGrpSpPr>
          <p:grpSpPr>
            <a:xfrm>
              <a:off x="6369783" y="285728"/>
              <a:ext cx="597719" cy="597720"/>
              <a:chOff x="6501056" y="1873013"/>
              <a:chExt cx="696763" cy="696763"/>
            </a:xfrm>
          </p:grpSpPr>
          <p:sp>
            <p:nvSpPr>
              <p:cNvPr id="32" name="椭圆 31"/>
              <p:cNvSpPr/>
              <p:nvPr userDrawn="1"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3" name="组合 113"/>
              <p:cNvGrpSpPr>
                <a:grpSpLocks noChangeAspect="1"/>
              </p:cNvGrpSpPr>
              <p:nvPr/>
            </p:nvGrpSpPr>
            <p:grpSpPr>
              <a:xfrm>
                <a:off x="6616028" y="1996256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4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5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37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0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1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2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3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38" name="矩形 37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0" name="组合 79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45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48" name="任意多边形 47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1" name="组合 80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0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6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6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" name="矩形 50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2" name="组合 81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74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77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83" name="TextBox 82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年度工作概括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二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2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6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7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8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0" name="组合 36"/>
            <p:cNvGrpSpPr/>
            <p:nvPr userDrawn="1"/>
          </p:nvGrpSpPr>
          <p:grpSpPr>
            <a:xfrm>
              <a:off x="7566370" y="285728"/>
              <a:ext cx="597719" cy="597720"/>
              <a:chOff x="6501056" y="2921024"/>
              <a:chExt cx="696763" cy="696763"/>
            </a:xfrm>
          </p:grpSpPr>
          <p:sp>
            <p:nvSpPr>
              <p:cNvPr id="42" name="椭圆 41"/>
              <p:cNvSpPr/>
              <p:nvPr userDrawn="1"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3" name="组合 118"/>
              <p:cNvGrpSpPr>
                <a:grpSpLocks noChangeAspect="1"/>
              </p:cNvGrpSpPr>
              <p:nvPr/>
            </p:nvGrpSpPr>
            <p:grpSpPr>
              <a:xfrm>
                <a:off x="6636679" y="3066938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4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5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6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1" name="矩形 40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48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1" name="任意多边形 50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2" name="组合 51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3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6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7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4" name="矩形 53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工作完成情况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三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2"/>
            <a:ext cx="996247" cy="1000138"/>
            <a:chOff x="8563703" y="285722"/>
            <a:chExt cx="996247" cy="1000138"/>
          </a:xfrm>
        </p:grpSpPr>
        <p:grpSp>
          <p:nvGrpSpPr>
            <p:cNvPr id="50" name="组合 55"/>
            <p:cNvGrpSpPr/>
            <p:nvPr userDrawn="1"/>
          </p:nvGrpSpPr>
          <p:grpSpPr>
            <a:xfrm>
              <a:off x="8762966" y="285722"/>
              <a:ext cx="597720" cy="597719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 userDrawn="1"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6" y="4389665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项目成果展示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四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 userDrawn="1"/>
          </p:nvGrpSpPr>
          <p:grpSpPr>
            <a:xfrm>
              <a:off x="9959552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 userDrawn="1"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91" y="4078658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工作不足之处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五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8565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 userDrawn="1"/>
          </p:nvGrpSpPr>
          <p:grpSpPr>
            <a:xfrm>
              <a:off x="11156125" y="285728"/>
              <a:ext cx="597719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 userDrawn="1"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20" y="2843475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明年工作计划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819" y="1"/>
            <a:ext cx="10848868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819" y="1123950"/>
            <a:ext cx="10848868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5400888" y="6252623"/>
            <a:ext cx="1388319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D31F3C-1533-4ADE-ADA4-C66B5AA4B42B}" type="datetime1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819" y="6252623"/>
            <a:ext cx="4139554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252623"/>
            <a:ext cx="290943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任意多边形 5"/>
          <p:cNvSpPr/>
          <p:nvPr>
            <p:custDataLst>
              <p:tags r:id="rId2"/>
            </p:custDataLst>
          </p:nvPr>
        </p:nvSpPr>
        <p:spPr bwMode="auto">
          <a:xfrm>
            <a:off x="0" y="-7084"/>
            <a:ext cx="12191683" cy="6865091"/>
          </a:xfrm>
          <a:custGeom>
            <a:avLst/>
            <a:gdLst>
              <a:gd name="T0" fmla="*/ 0 w 7681"/>
              <a:gd name="T1" fmla="*/ 4316 h 4316"/>
              <a:gd name="T2" fmla="*/ 2126 w 7681"/>
              <a:gd name="T3" fmla="*/ 4316 h 4316"/>
              <a:gd name="T4" fmla="*/ 7681 w 7681"/>
              <a:gd name="T5" fmla="*/ 1213 h 4316"/>
              <a:gd name="T6" fmla="*/ 7681 w 7681"/>
              <a:gd name="T7" fmla="*/ 0 h 4316"/>
              <a:gd name="T8" fmla="*/ 0 w 7681"/>
              <a:gd name="T9" fmla="*/ 0 h 4316"/>
              <a:gd name="T10" fmla="*/ 0 w 7681"/>
              <a:gd name="T11" fmla="*/ 431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4316">
                <a:moveTo>
                  <a:pt x="0" y="4316"/>
                </a:moveTo>
                <a:lnTo>
                  <a:pt x="2126" y="4316"/>
                </a:lnTo>
                <a:lnTo>
                  <a:pt x="7681" y="1213"/>
                </a:lnTo>
                <a:lnTo>
                  <a:pt x="7681" y="0"/>
                </a:lnTo>
                <a:lnTo>
                  <a:pt x="0" y="0"/>
                </a:lnTo>
                <a:lnTo>
                  <a:pt x="0" y="43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/>
          </a:p>
        </p:txBody>
      </p:sp>
      <p:grpSp>
        <p:nvGrpSpPr>
          <p:cNvPr id="8" name="PA_组合 37"/>
          <p:cNvGrpSpPr/>
          <p:nvPr>
            <p:custDataLst>
              <p:tags r:id="rId3"/>
            </p:custDataLst>
          </p:nvPr>
        </p:nvGrpSpPr>
        <p:grpSpPr>
          <a:xfrm>
            <a:off x="6711215" y="367044"/>
            <a:ext cx="5434750" cy="5161402"/>
            <a:chOff x="4425951" y="98425"/>
            <a:chExt cx="7227888" cy="6864351"/>
          </a:xfrm>
        </p:grpSpPr>
        <p:sp>
          <p:nvSpPr>
            <p:cNvPr id="9" name="Freeform 9"/>
            <p:cNvSpPr/>
            <p:nvPr/>
          </p:nvSpPr>
          <p:spPr bwMode="auto">
            <a:xfrm>
              <a:off x="4425951" y="98425"/>
              <a:ext cx="7227888" cy="5813425"/>
            </a:xfrm>
            <a:custGeom>
              <a:avLst/>
              <a:gdLst>
                <a:gd name="T0" fmla="*/ 1554 w 2942"/>
                <a:gd name="T1" fmla="*/ 0 h 2370"/>
                <a:gd name="T2" fmla="*/ 0 w 2942"/>
                <a:gd name="T3" fmla="*/ 1554 h 2370"/>
                <a:gd name="T4" fmla="*/ 231 w 2942"/>
                <a:gd name="T5" fmla="*/ 2370 h 2370"/>
                <a:gd name="T6" fmla="*/ 2942 w 2942"/>
                <a:gd name="T7" fmla="*/ 854 h 2370"/>
                <a:gd name="T8" fmla="*/ 1554 w 2942"/>
                <a:gd name="T9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2" h="2370">
                  <a:moveTo>
                    <a:pt x="1554" y="0"/>
                  </a:moveTo>
                  <a:cubicBezTo>
                    <a:pt x="696" y="0"/>
                    <a:pt x="0" y="696"/>
                    <a:pt x="0" y="1554"/>
                  </a:cubicBezTo>
                  <a:cubicBezTo>
                    <a:pt x="0" y="1853"/>
                    <a:pt x="85" y="2133"/>
                    <a:pt x="231" y="2370"/>
                  </a:cubicBezTo>
                  <a:cubicBezTo>
                    <a:pt x="2942" y="854"/>
                    <a:pt x="2942" y="854"/>
                    <a:pt x="2942" y="854"/>
                  </a:cubicBezTo>
                  <a:cubicBezTo>
                    <a:pt x="2686" y="347"/>
                    <a:pt x="2161" y="0"/>
                    <a:pt x="1554" y="0"/>
                  </a:cubicBezTo>
                  <a:close/>
                </a:path>
              </a:pathLst>
            </a:custGeom>
            <a:solidFill>
              <a:srgbClr val="797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338763" y="1009650"/>
              <a:ext cx="5519738" cy="4459288"/>
            </a:xfrm>
            <a:custGeom>
              <a:avLst/>
              <a:gdLst>
                <a:gd name="T0" fmla="*/ 1183 w 2247"/>
                <a:gd name="T1" fmla="*/ 0 h 1818"/>
                <a:gd name="T2" fmla="*/ 0 w 2247"/>
                <a:gd name="T3" fmla="*/ 1183 h 1818"/>
                <a:gd name="T4" fmla="*/ 184 w 2247"/>
                <a:gd name="T5" fmla="*/ 1818 h 1818"/>
                <a:gd name="T6" fmla="*/ 2247 w 2247"/>
                <a:gd name="T7" fmla="*/ 664 h 1818"/>
                <a:gd name="T8" fmla="*/ 1183 w 2247"/>
                <a:gd name="T9" fmla="*/ 0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1818">
                  <a:moveTo>
                    <a:pt x="1183" y="0"/>
                  </a:moveTo>
                  <a:cubicBezTo>
                    <a:pt x="530" y="0"/>
                    <a:pt x="0" y="530"/>
                    <a:pt x="0" y="1183"/>
                  </a:cubicBezTo>
                  <a:cubicBezTo>
                    <a:pt x="0" y="1417"/>
                    <a:pt x="68" y="1634"/>
                    <a:pt x="184" y="1818"/>
                  </a:cubicBezTo>
                  <a:cubicBezTo>
                    <a:pt x="2247" y="664"/>
                    <a:pt x="2247" y="664"/>
                    <a:pt x="2247" y="664"/>
                  </a:cubicBezTo>
                  <a:cubicBezTo>
                    <a:pt x="2055" y="271"/>
                    <a:pt x="1651" y="0"/>
                    <a:pt x="1183" y="0"/>
                  </a:cubicBezTo>
                  <a:close/>
                </a:path>
              </a:pathLst>
            </a:custGeom>
            <a:solidFill>
              <a:srgbClr val="7D8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499351" y="6096000"/>
              <a:ext cx="1708150" cy="569913"/>
            </a:xfrm>
            <a:custGeom>
              <a:avLst/>
              <a:gdLst>
                <a:gd name="T0" fmla="*/ 5 w 695"/>
                <a:gd name="T1" fmla="*/ 66 h 232"/>
                <a:gd name="T2" fmla="*/ 46 w 695"/>
                <a:gd name="T3" fmla="*/ 125 h 232"/>
                <a:gd name="T4" fmla="*/ 627 w 695"/>
                <a:gd name="T5" fmla="*/ 227 h 232"/>
                <a:gd name="T6" fmla="*/ 686 w 695"/>
                <a:gd name="T7" fmla="*/ 186 h 232"/>
                <a:gd name="T8" fmla="*/ 690 w 695"/>
                <a:gd name="T9" fmla="*/ 167 h 232"/>
                <a:gd name="T10" fmla="*/ 648 w 695"/>
                <a:gd name="T11" fmla="*/ 107 h 232"/>
                <a:gd name="T12" fmla="*/ 67 w 695"/>
                <a:gd name="T13" fmla="*/ 5 h 232"/>
                <a:gd name="T14" fmla="*/ 8 w 695"/>
                <a:gd name="T15" fmla="*/ 46 h 232"/>
                <a:gd name="T16" fmla="*/ 5 w 695"/>
                <a:gd name="T17" fmla="*/ 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232">
                  <a:moveTo>
                    <a:pt x="5" y="66"/>
                  </a:moveTo>
                  <a:cubicBezTo>
                    <a:pt x="0" y="93"/>
                    <a:pt x="18" y="120"/>
                    <a:pt x="46" y="125"/>
                  </a:cubicBezTo>
                  <a:cubicBezTo>
                    <a:pt x="627" y="227"/>
                    <a:pt x="627" y="227"/>
                    <a:pt x="627" y="227"/>
                  </a:cubicBezTo>
                  <a:cubicBezTo>
                    <a:pt x="655" y="232"/>
                    <a:pt x="682" y="214"/>
                    <a:pt x="686" y="186"/>
                  </a:cubicBezTo>
                  <a:cubicBezTo>
                    <a:pt x="690" y="167"/>
                    <a:pt x="690" y="167"/>
                    <a:pt x="690" y="167"/>
                  </a:cubicBezTo>
                  <a:cubicBezTo>
                    <a:pt x="695" y="139"/>
                    <a:pt x="676" y="112"/>
                    <a:pt x="648" y="107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39" y="0"/>
                    <a:pt x="13" y="19"/>
                    <a:pt x="8" y="46"/>
                  </a:cubicBezTo>
                  <a:lnTo>
                    <a:pt x="5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7499351" y="5743575"/>
              <a:ext cx="1708150" cy="568325"/>
            </a:xfrm>
            <a:custGeom>
              <a:avLst/>
              <a:gdLst>
                <a:gd name="T0" fmla="*/ 5 w 695"/>
                <a:gd name="T1" fmla="*/ 66 h 232"/>
                <a:gd name="T2" fmla="*/ 46 w 695"/>
                <a:gd name="T3" fmla="*/ 125 h 232"/>
                <a:gd name="T4" fmla="*/ 627 w 695"/>
                <a:gd name="T5" fmla="*/ 228 h 232"/>
                <a:gd name="T6" fmla="*/ 686 w 695"/>
                <a:gd name="T7" fmla="*/ 186 h 232"/>
                <a:gd name="T8" fmla="*/ 690 w 695"/>
                <a:gd name="T9" fmla="*/ 167 h 232"/>
                <a:gd name="T10" fmla="*/ 648 w 695"/>
                <a:gd name="T11" fmla="*/ 108 h 232"/>
                <a:gd name="T12" fmla="*/ 67 w 695"/>
                <a:gd name="T13" fmla="*/ 5 h 232"/>
                <a:gd name="T14" fmla="*/ 8 w 695"/>
                <a:gd name="T15" fmla="*/ 47 h 232"/>
                <a:gd name="T16" fmla="*/ 5 w 695"/>
                <a:gd name="T17" fmla="*/ 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232">
                  <a:moveTo>
                    <a:pt x="5" y="66"/>
                  </a:moveTo>
                  <a:cubicBezTo>
                    <a:pt x="0" y="94"/>
                    <a:pt x="18" y="120"/>
                    <a:pt x="46" y="125"/>
                  </a:cubicBezTo>
                  <a:cubicBezTo>
                    <a:pt x="627" y="228"/>
                    <a:pt x="627" y="228"/>
                    <a:pt x="627" y="228"/>
                  </a:cubicBezTo>
                  <a:cubicBezTo>
                    <a:pt x="655" y="232"/>
                    <a:pt x="682" y="214"/>
                    <a:pt x="686" y="186"/>
                  </a:cubicBezTo>
                  <a:cubicBezTo>
                    <a:pt x="690" y="167"/>
                    <a:pt x="690" y="167"/>
                    <a:pt x="690" y="167"/>
                  </a:cubicBezTo>
                  <a:cubicBezTo>
                    <a:pt x="695" y="139"/>
                    <a:pt x="676" y="112"/>
                    <a:pt x="648" y="108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39" y="0"/>
                    <a:pt x="13" y="19"/>
                    <a:pt x="8" y="47"/>
                  </a:cubicBezTo>
                  <a:lnTo>
                    <a:pt x="5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499351" y="5389564"/>
              <a:ext cx="1708150" cy="571500"/>
            </a:xfrm>
            <a:custGeom>
              <a:avLst/>
              <a:gdLst>
                <a:gd name="T0" fmla="*/ 5 w 695"/>
                <a:gd name="T1" fmla="*/ 66 h 233"/>
                <a:gd name="T2" fmla="*/ 46 w 695"/>
                <a:gd name="T3" fmla="*/ 125 h 233"/>
                <a:gd name="T4" fmla="*/ 627 w 695"/>
                <a:gd name="T5" fmla="*/ 228 h 233"/>
                <a:gd name="T6" fmla="*/ 686 w 695"/>
                <a:gd name="T7" fmla="*/ 186 h 233"/>
                <a:gd name="T8" fmla="*/ 690 w 695"/>
                <a:gd name="T9" fmla="*/ 167 h 233"/>
                <a:gd name="T10" fmla="*/ 648 w 695"/>
                <a:gd name="T11" fmla="*/ 108 h 233"/>
                <a:gd name="T12" fmla="*/ 67 w 695"/>
                <a:gd name="T13" fmla="*/ 5 h 233"/>
                <a:gd name="T14" fmla="*/ 8 w 695"/>
                <a:gd name="T15" fmla="*/ 47 h 233"/>
                <a:gd name="T16" fmla="*/ 5 w 695"/>
                <a:gd name="T17" fmla="*/ 6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233">
                  <a:moveTo>
                    <a:pt x="5" y="66"/>
                  </a:moveTo>
                  <a:cubicBezTo>
                    <a:pt x="0" y="94"/>
                    <a:pt x="18" y="120"/>
                    <a:pt x="46" y="125"/>
                  </a:cubicBezTo>
                  <a:cubicBezTo>
                    <a:pt x="627" y="228"/>
                    <a:pt x="627" y="228"/>
                    <a:pt x="627" y="228"/>
                  </a:cubicBezTo>
                  <a:cubicBezTo>
                    <a:pt x="655" y="233"/>
                    <a:pt x="682" y="214"/>
                    <a:pt x="686" y="186"/>
                  </a:cubicBezTo>
                  <a:cubicBezTo>
                    <a:pt x="690" y="167"/>
                    <a:pt x="690" y="167"/>
                    <a:pt x="690" y="167"/>
                  </a:cubicBezTo>
                  <a:cubicBezTo>
                    <a:pt x="695" y="139"/>
                    <a:pt x="676" y="113"/>
                    <a:pt x="648" y="108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39" y="0"/>
                    <a:pt x="13" y="19"/>
                    <a:pt x="8" y="47"/>
                  </a:cubicBezTo>
                  <a:lnTo>
                    <a:pt x="5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7897813" y="6503988"/>
              <a:ext cx="909638" cy="458788"/>
            </a:xfrm>
            <a:custGeom>
              <a:avLst/>
              <a:gdLst>
                <a:gd name="T0" fmla="*/ 0 w 370"/>
                <a:gd name="T1" fmla="*/ 28 h 187"/>
                <a:gd name="T2" fmla="*/ 188 w 370"/>
                <a:gd name="T3" fmla="*/ 187 h 187"/>
                <a:gd name="T4" fmla="*/ 370 w 370"/>
                <a:gd name="T5" fmla="*/ 65 h 187"/>
                <a:gd name="T6" fmla="*/ 3 w 370"/>
                <a:gd name="T7" fmla="*/ 0 h 187"/>
                <a:gd name="T8" fmla="*/ 0 w 370"/>
                <a:gd name="T9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187">
                  <a:moveTo>
                    <a:pt x="0" y="28"/>
                  </a:moveTo>
                  <a:cubicBezTo>
                    <a:pt x="0" y="116"/>
                    <a:pt x="84" y="187"/>
                    <a:pt x="188" y="187"/>
                  </a:cubicBezTo>
                  <a:cubicBezTo>
                    <a:pt x="276" y="187"/>
                    <a:pt x="351" y="135"/>
                    <a:pt x="370" y="6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9"/>
                    <a:pt x="0" y="18"/>
                    <a:pt x="0" y="28"/>
                  </a:cubicBezTo>
                  <a:close/>
                </a:path>
              </a:pathLst>
            </a:custGeom>
            <a:solidFill>
              <a:srgbClr val="465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6408738" y="1960563"/>
              <a:ext cx="1936750" cy="2879725"/>
            </a:xfrm>
            <a:custGeom>
              <a:avLst/>
              <a:gdLst>
                <a:gd name="T0" fmla="*/ 496 w 788"/>
                <a:gd name="T1" fmla="*/ 1174 h 1174"/>
                <a:gd name="T2" fmla="*/ 354 w 788"/>
                <a:gd name="T3" fmla="*/ 1127 h 1174"/>
                <a:gd name="T4" fmla="*/ 108 w 788"/>
                <a:gd name="T5" fmla="*/ 1076 h 1174"/>
                <a:gd name="T6" fmla="*/ 12 w 788"/>
                <a:gd name="T7" fmla="*/ 803 h 1174"/>
                <a:gd name="T8" fmla="*/ 97 w 788"/>
                <a:gd name="T9" fmla="*/ 656 h 1174"/>
                <a:gd name="T10" fmla="*/ 214 w 788"/>
                <a:gd name="T11" fmla="*/ 607 h 1174"/>
                <a:gd name="T12" fmla="*/ 254 w 788"/>
                <a:gd name="T13" fmla="*/ 476 h 1174"/>
                <a:gd name="T14" fmla="*/ 364 w 788"/>
                <a:gd name="T15" fmla="*/ 428 h 1174"/>
                <a:gd name="T16" fmla="*/ 515 w 788"/>
                <a:gd name="T17" fmla="*/ 587 h 1174"/>
                <a:gd name="T18" fmla="*/ 483 w 788"/>
                <a:gd name="T19" fmla="*/ 620 h 1174"/>
                <a:gd name="T20" fmla="*/ 450 w 788"/>
                <a:gd name="T21" fmla="*/ 588 h 1174"/>
                <a:gd name="T22" fmla="*/ 365 w 788"/>
                <a:gd name="T23" fmla="*/ 493 h 1174"/>
                <a:gd name="T24" fmla="*/ 304 w 788"/>
                <a:gd name="T25" fmla="*/ 518 h 1174"/>
                <a:gd name="T26" fmla="*/ 280 w 788"/>
                <a:gd name="T27" fmla="*/ 634 h 1174"/>
                <a:gd name="T28" fmla="*/ 272 w 788"/>
                <a:gd name="T29" fmla="*/ 661 h 1174"/>
                <a:gd name="T30" fmla="*/ 245 w 788"/>
                <a:gd name="T31" fmla="*/ 671 h 1174"/>
                <a:gd name="T32" fmla="*/ 137 w 788"/>
                <a:gd name="T33" fmla="*/ 707 h 1174"/>
                <a:gd name="T34" fmla="*/ 77 w 788"/>
                <a:gd name="T35" fmla="*/ 809 h 1174"/>
                <a:gd name="T36" fmla="*/ 151 w 788"/>
                <a:gd name="T37" fmla="*/ 1027 h 1174"/>
                <a:gd name="T38" fmla="*/ 350 w 788"/>
                <a:gd name="T39" fmla="*/ 1061 h 1174"/>
                <a:gd name="T40" fmla="*/ 384 w 788"/>
                <a:gd name="T41" fmla="*/ 1068 h 1174"/>
                <a:gd name="T42" fmla="*/ 516 w 788"/>
                <a:gd name="T43" fmla="*/ 1108 h 1174"/>
                <a:gd name="T44" fmla="*/ 656 w 788"/>
                <a:gd name="T45" fmla="*/ 1037 h 1174"/>
                <a:gd name="T46" fmla="*/ 716 w 788"/>
                <a:gd name="T47" fmla="*/ 816 h 1174"/>
                <a:gd name="T48" fmla="*/ 716 w 788"/>
                <a:gd name="T49" fmla="*/ 813 h 1174"/>
                <a:gd name="T50" fmla="*/ 716 w 788"/>
                <a:gd name="T51" fmla="*/ 33 h 1174"/>
                <a:gd name="T52" fmla="*/ 748 w 788"/>
                <a:gd name="T53" fmla="*/ 0 h 1174"/>
                <a:gd name="T54" fmla="*/ 781 w 788"/>
                <a:gd name="T55" fmla="*/ 33 h 1174"/>
                <a:gd name="T56" fmla="*/ 781 w 788"/>
                <a:gd name="T57" fmla="*/ 812 h 1174"/>
                <a:gd name="T58" fmla="*/ 709 w 788"/>
                <a:gd name="T59" fmla="*/ 1075 h 1174"/>
                <a:gd name="T60" fmla="*/ 523 w 788"/>
                <a:gd name="T61" fmla="*/ 1173 h 1174"/>
                <a:gd name="T62" fmla="*/ 496 w 788"/>
                <a:gd name="T63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8" h="1174">
                  <a:moveTo>
                    <a:pt x="496" y="1174"/>
                  </a:moveTo>
                  <a:cubicBezTo>
                    <a:pt x="442" y="1174"/>
                    <a:pt x="393" y="1158"/>
                    <a:pt x="354" y="1127"/>
                  </a:cubicBezTo>
                  <a:cubicBezTo>
                    <a:pt x="310" y="1138"/>
                    <a:pt x="201" y="1155"/>
                    <a:pt x="108" y="1076"/>
                  </a:cubicBezTo>
                  <a:cubicBezTo>
                    <a:pt x="31" y="1010"/>
                    <a:pt x="0" y="920"/>
                    <a:pt x="12" y="803"/>
                  </a:cubicBezTo>
                  <a:cubicBezTo>
                    <a:pt x="18" y="748"/>
                    <a:pt x="49" y="695"/>
                    <a:pt x="97" y="656"/>
                  </a:cubicBezTo>
                  <a:cubicBezTo>
                    <a:pt x="132" y="628"/>
                    <a:pt x="173" y="611"/>
                    <a:pt x="214" y="607"/>
                  </a:cubicBezTo>
                  <a:cubicBezTo>
                    <a:pt x="214" y="570"/>
                    <a:pt x="220" y="516"/>
                    <a:pt x="254" y="476"/>
                  </a:cubicBezTo>
                  <a:cubicBezTo>
                    <a:pt x="280" y="445"/>
                    <a:pt x="317" y="429"/>
                    <a:pt x="364" y="428"/>
                  </a:cubicBezTo>
                  <a:cubicBezTo>
                    <a:pt x="419" y="427"/>
                    <a:pt x="512" y="447"/>
                    <a:pt x="515" y="587"/>
                  </a:cubicBezTo>
                  <a:cubicBezTo>
                    <a:pt x="515" y="604"/>
                    <a:pt x="501" y="619"/>
                    <a:pt x="483" y="620"/>
                  </a:cubicBezTo>
                  <a:cubicBezTo>
                    <a:pt x="465" y="620"/>
                    <a:pt x="450" y="606"/>
                    <a:pt x="450" y="588"/>
                  </a:cubicBezTo>
                  <a:cubicBezTo>
                    <a:pt x="449" y="521"/>
                    <a:pt x="423" y="492"/>
                    <a:pt x="365" y="493"/>
                  </a:cubicBezTo>
                  <a:cubicBezTo>
                    <a:pt x="337" y="493"/>
                    <a:pt x="317" y="501"/>
                    <a:pt x="304" y="518"/>
                  </a:cubicBezTo>
                  <a:cubicBezTo>
                    <a:pt x="275" y="551"/>
                    <a:pt x="277" y="613"/>
                    <a:pt x="280" y="634"/>
                  </a:cubicBezTo>
                  <a:cubicBezTo>
                    <a:pt x="282" y="644"/>
                    <a:pt x="279" y="654"/>
                    <a:pt x="272" y="661"/>
                  </a:cubicBezTo>
                  <a:cubicBezTo>
                    <a:pt x="265" y="669"/>
                    <a:pt x="255" y="672"/>
                    <a:pt x="245" y="671"/>
                  </a:cubicBezTo>
                  <a:cubicBezTo>
                    <a:pt x="210" y="667"/>
                    <a:pt x="170" y="680"/>
                    <a:pt x="137" y="707"/>
                  </a:cubicBezTo>
                  <a:cubicBezTo>
                    <a:pt x="103" y="734"/>
                    <a:pt x="81" y="772"/>
                    <a:pt x="77" y="809"/>
                  </a:cubicBezTo>
                  <a:cubicBezTo>
                    <a:pt x="66" y="907"/>
                    <a:pt x="89" y="974"/>
                    <a:pt x="151" y="1027"/>
                  </a:cubicBezTo>
                  <a:cubicBezTo>
                    <a:pt x="237" y="1101"/>
                    <a:pt x="346" y="1063"/>
                    <a:pt x="350" y="1061"/>
                  </a:cubicBezTo>
                  <a:cubicBezTo>
                    <a:pt x="362" y="1057"/>
                    <a:pt x="375" y="1059"/>
                    <a:pt x="384" y="1068"/>
                  </a:cubicBezTo>
                  <a:cubicBezTo>
                    <a:pt x="417" y="1099"/>
                    <a:pt x="464" y="1113"/>
                    <a:pt x="516" y="1108"/>
                  </a:cubicBezTo>
                  <a:cubicBezTo>
                    <a:pt x="574" y="1103"/>
                    <a:pt x="629" y="1075"/>
                    <a:pt x="656" y="1037"/>
                  </a:cubicBezTo>
                  <a:cubicBezTo>
                    <a:pt x="725" y="942"/>
                    <a:pt x="716" y="817"/>
                    <a:pt x="716" y="816"/>
                  </a:cubicBezTo>
                  <a:cubicBezTo>
                    <a:pt x="716" y="815"/>
                    <a:pt x="716" y="814"/>
                    <a:pt x="716" y="813"/>
                  </a:cubicBezTo>
                  <a:cubicBezTo>
                    <a:pt x="716" y="33"/>
                    <a:pt x="716" y="33"/>
                    <a:pt x="716" y="33"/>
                  </a:cubicBezTo>
                  <a:cubicBezTo>
                    <a:pt x="716" y="15"/>
                    <a:pt x="730" y="0"/>
                    <a:pt x="748" y="0"/>
                  </a:cubicBezTo>
                  <a:cubicBezTo>
                    <a:pt x="766" y="0"/>
                    <a:pt x="781" y="15"/>
                    <a:pt x="781" y="33"/>
                  </a:cubicBezTo>
                  <a:cubicBezTo>
                    <a:pt x="781" y="812"/>
                    <a:pt x="781" y="812"/>
                    <a:pt x="781" y="812"/>
                  </a:cubicBezTo>
                  <a:cubicBezTo>
                    <a:pt x="782" y="828"/>
                    <a:pt x="788" y="966"/>
                    <a:pt x="709" y="1075"/>
                  </a:cubicBezTo>
                  <a:cubicBezTo>
                    <a:pt x="670" y="1128"/>
                    <a:pt x="599" y="1166"/>
                    <a:pt x="523" y="1173"/>
                  </a:cubicBezTo>
                  <a:cubicBezTo>
                    <a:pt x="514" y="1174"/>
                    <a:pt x="505" y="1174"/>
                    <a:pt x="496" y="1174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130926" y="2117725"/>
              <a:ext cx="1184275" cy="1898650"/>
            </a:xfrm>
            <a:custGeom>
              <a:avLst/>
              <a:gdLst>
                <a:gd name="T0" fmla="*/ 157 w 482"/>
                <a:gd name="T1" fmla="*/ 774 h 774"/>
                <a:gd name="T2" fmla="*/ 150 w 482"/>
                <a:gd name="T3" fmla="*/ 774 h 774"/>
                <a:gd name="T4" fmla="*/ 0 w 482"/>
                <a:gd name="T5" fmla="*/ 557 h 774"/>
                <a:gd name="T6" fmla="*/ 113 w 482"/>
                <a:gd name="T7" fmla="*/ 363 h 774"/>
                <a:gd name="T8" fmla="*/ 58 w 482"/>
                <a:gd name="T9" fmla="*/ 259 h 774"/>
                <a:gd name="T10" fmla="*/ 98 w 482"/>
                <a:gd name="T11" fmla="*/ 95 h 774"/>
                <a:gd name="T12" fmla="*/ 338 w 482"/>
                <a:gd name="T13" fmla="*/ 23 h 774"/>
                <a:gd name="T14" fmla="*/ 480 w 482"/>
                <a:gd name="T15" fmla="*/ 172 h 774"/>
                <a:gd name="T16" fmla="*/ 452 w 482"/>
                <a:gd name="T17" fmla="*/ 208 h 774"/>
                <a:gd name="T18" fmla="*/ 416 w 482"/>
                <a:gd name="T19" fmla="*/ 180 h 774"/>
                <a:gd name="T20" fmla="*/ 322 w 482"/>
                <a:gd name="T21" fmla="*/ 86 h 774"/>
                <a:gd name="T22" fmla="*/ 152 w 482"/>
                <a:gd name="T23" fmla="*/ 132 h 774"/>
                <a:gd name="T24" fmla="*/ 122 w 482"/>
                <a:gd name="T25" fmla="*/ 246 h 774"/>
                <a:gd name="T26" fmla="*/ 193 w 482"/>
                <a:gd name="T27" fmla="*/ 347 h 774"/>
                <a:gd name="T28" fmla="*/ 207 w 482"/>
                <a:gd name="T29" fmla="*/ 381 h 774"/>
                <a:gd name="T30" fmla="*/ 180 w 482"/>
                <a:gd name="T31" fmla="*/ 406 h 774"/>
                <a:gd name="T32" fmla="*/ 65 w 482"/>
                <a:gd name="T33" fmla="*/ 557 h 774"/>
                <a:gd name="T34" fmla="*/ 164 w 482"/>
                <a:gd name="T35" fmla="*/ 710 h 774"/>
                <a:gd name="T36" fmla="*/ 189 w 482"/>
                <a:gd name="T37" fmla="*/ 749 h 774"/>
                <a:gd name="T38" fmla="*/ 157 w 482"/>
                <a:gd name="T39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2" h="774">
                  <a:moveTo>
                    <a:pt x="157" y="774"/>
                  </a:moveTo>
                  <a:cubicBezTo>
                    <a:pt x="155" y="774"/>
                    <a:pt x="153" y="774"/>
                    <a:pt x="150" y="774"/>
                  </a:cubicBezTo>
                  <a:cubicBezTo>
                    <a:pt x="98" y="762"/>
                    <a:pt x="0" y="702"/>
                    <a:pt x="0" y="557"/>
                  </a:cubicBezTo>
                  <a:cubicBezTo>
                    <a:pt x="0" y="460"/>
                    <a:pt x="56" y="394"/>
                    <a:pt x="113" y="363"/>
                  </a:cubicBezTo>
                  <a:cubicBezTo>
                    <a:pt x="91" y="338"/>
                    <a:pt x="67" y="303"/>
                    <a:pt x="58" y="259"/>
                  </a:cubicBezTo>
                  <a:cubicBezTo>
                    <a:pt x="48" y="205"/>
                    <a:pt x="61" y="150"/>
                    <a:pt x="98" y="95"/>
                  </a:cubicBezTo>
                  <a:cubicBezTo>
                    <a:pt x="142" y="32"/>
                    <a:pt x="245" y="0"/>
                    <a:pt x="338" y="23"/>
                  </a:cubicBezTo>
                  <a:cubicBezTo>
                    <a:pt x="418" y="42"/>
                    <a:pt x="470" y="97"/>
                    <a:pt x="480" y="172"/>
                  </a:cubicBezTo>
                  <a:cubicBezTo>
                    <a:pt x="482" y="190"/>
                    <a:pt x="470" y="206"/>
                    <a:pt x="452" y="208"/>
                  </a:cubicBezTo>
                  <a:cubicBezTo>
                    <a:pt x="434" y="211"/>
                    <a:pt x="418" y="198"/>
                    <a:pt x="416" y="180"/>
                  </a:cubicBezTo>
                  <a:cubicBezTo>
                    <a:pt x="407" y="116"/>
                    <a:pt x="354" y="93"/>
                    <a:pt x="322" y="86"/>
                  </a:cubicBezTo>
                  <a:cubicBezTo>
                    <a:pt x="256" y="70"/>
                    <a:pt x="180" y="91"/>
                    <a:pt x="152" y="132"/>
                  </a:cubicBezTo>
                  <a:cubicBezTo>
                    <a:pt x="125" y="171"/>
                    <a:pt x="115" y="209"/>
                    <a:pt x="122" y="246"/>
                  </a:cubicBezTo>
                  <a:cubicBezTo>
                    <a:pt x="134" y="307"/>
                    <a:pt x="192" y="347"/>
                    <a:pt x="193" y="347"/>
                  </a:cubicBezTo>
                  <a:cubicBezTo>
                    <a:pt x="204" y="354"/>
                    <a:pt x="209" y="368"/>
                    <a:pt x="207" y="381"/>
                  </a:cubicBezTo>
                  <a:cubicBezTo>
                    <a:pt x="204" y="394"/>
                    <a:pt x="193" y="404"/>
                    <a:pt x="180" y="406"/>
                  </a:cubicBezTo>
                  <a:cubicBezTo>
                    <a:pt x="132" y="414"/>
                    <a:pt x="65" y="466"/>
                    <a:pt x="65" y="557"/>
                  </a:cubicBezTo>
                  <a:cubicBezTo>
                    <a:pt x="65" y="687"/>
                    <a:pt x="163" y="710"/>
                    <a:pt x="164" y="710"/>
                  </a:cubicBezTo>
                  <a:cubicBezTo>
                    <a:pt x="182" y="714"/>
                    <a:pt x="193" y="731"/>
                    <a:pt x="189" y="749"/>
                  </a:cubicBezTo>
                  <a:cubicBezTo>
                    <a:pt x="186" y="764"/>
                    <a:pt x="172" y="774"/>
                    <a:pt x="157" y="774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689726" y="1338263"/>
              <a:ext cx="1652588" cy="1360488"/>
            </a:xfrm>
            <a:custGeom>
              <a:avLst/>
              <a:gdLst>
                <a:gd name="T0" fmla="*/ 422 w 673"/>
                <a:gd name="T1" fmla="*/ 555 h 555"/>
                <a:gd name="T2" fmla="*/ 401 w 673"/>
                <a:gd name="T3" fmla="*/ 554 h 555"/>
                <a:gd name="T4" fmla="*/ 279 w 673"/>
                <a:gd name="T5" fmla="*/ 438 h 555"/>
                <a:gd name="T6" fmla="*/ 346 w 673"/>
                <a:gd name="T7" fmla="*/ 283 h 555"/>
                <a:gd name="T8" fmla="*/ 443 w 673"/>
                <a:gd name="T9" fmla="*/ 272 h 555"/>
                <a:gd name="T10" fmla="*/ 503 w 673"/>
                <a:gd name="T11" fmla="*/ 328 h 555"/>
                <a:gd name="T12" fmla="*/ 485 w 673"/>
                <a:gd name="T13" fmla="*/ 371 h 555"/>
                <a:gd name="T14" fmla="*/ 443 w 673"/>
                <a:gd name="T15" fmla="*/ 354 h 555"/>
                <a:gd name="T16" fmla="*/ 421 w 673"/>
                <a:gd name="T17" fmla="*/ 333 h 555"/>
                <a:gd name="T18" fmla="*/ 376 w 673"/>
                <a:gd name="T19" fmla="*/ 340 h 555"/>
                <a:gd name="T20" fmla="*/ 343 w 673"/>
                <a:gd name="T21" fmla="*/ 427 h 555"/>
                <a:gd name="T22" fmla="*/ 409 w 673"/>
                <a:gd name="T23" fmla="*/ 490 h 555"/>
                <a:gd name="T24" fmla="*/ 521 w 673"/>
                <a:gd name="T25" fmla="*/ 446 h 555"/>
                <a:gd name="T26" fmla="*/ 602 w 673"/>
                <a:gd name="T27" fmla="*/ 226 h 555"/>
                <a:gd name="T28" fmla="*/ 506 w 673"/>
                <a:gd name="T29" fmla="*/ 90 h 555"/>
                <a:gd name="T30" fmla="*/ 365 w 673"/>
                <a:gd name="T31" fmla="*/ 102 h 555"/>
                <a:gd name="T32" fmla="*/ 334 w 673"/>
                <a:gd name="T33" fmla="*/ 193 h 555"/>
                <a:gd name="T34" fmla="*/ 319 w 673"/>
                <a:gd name="T35" fmla="*/ 228 h 555"/>
                <a:gd name="T36" fmla="*/ 280 w 673"/>
                <a:gd name="T37" fmla="*/ 224 h 555"/>
                <a:gd name="T38" fmla="*/ 138 w 673"/>
                <a:gd name="T39" fmla="*/ 207 h 555"/>
                <a:gd name="T40" fmla="*/ 75 w 673"/>
                <a:gd name="T41" fmla="*/ 362 h 555"/>
                <a:gd name="T42" fmla="*/ 47 w 673"/>
                <a:gd name="T43" fmla="*/ 398 h 555"/>
                <a:gd name="T44" fmla="*/ 11 w 673"/>
                <a:gd name="T45" fmla="*/ 370 h 555"/>
                <a:gd name="T46" fmla="*/ 108 w 673"/>
                <a:gd name="T47" fmla="*/ 150 h 555"/>
                <a:gd name="T48" fmla="*/ 271 w 673"/>
                <a:gd name="T49" fmla="*/ 143 h 555"/>
                <a:gd name="T50" fmla="*/ 322 w 673"/>
                <a:gd name="T51" fmla="*/ 54 h 555"/>
                <a:gd name="T52" fmla="*/ 530 w 673"/>
                <a:gd name="T53" fmla="*/ 30 h 555"/>
                <a:gd name="T54" fmla="*/ 667 w 673"/>
                <a:gd name="T55" fmla="*/ 222 h 555"/>
                <a:gd name="T56" fmla="*/ 566 w 673"/>
                <a:gd name="T57" fmla="*/ 494 h 555"/>
                <a:gd name="T58" fmla="*/ 422 w 673"/>
                <a:gd name="T5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3" h="555">
                  <a:moveTo>
                    <a:pt x="422" y="555"/>
                  </a:moveTo>
                  <a:cubicBezTo>
                    <a:pt x="415" y="555"/>
                    <a:pt x="408" y="555"/>
                    <a:pt x="401" y="554"/>
                  </a:cubicBezTo>
                  <a:cubicBezTo>
                    <a:pt x="337" y="546"/>
                    <a:pt x="290" y="502"/>
                    <a:pt x="279" y="438"/>
                  </a:cubicBezTo>
                  <a:cubicBezTo>
                    <a:pt x="268" y="374"/>
                    <a:pt x="296" y="308"/>
                    <a:pt x="346" y="283"/>
                  </a:cubicBezTo>
                  <a:cubicBezTo>
                    <a:pt x="381" y="265"/>
                    <a:pt x="414" y="261"/>
                    <a:pt x="443" y="272"/>
                  </a:cubicBezTo>
                  <a:cubicBezTo>
                    <a:pt x="484" y="287"/>
                    <a:pt x="501" y="324"/>
                    <a:pt x="503" y="328"/>
                  </a:cubicBezTo>
                  <a:cubicBezTo>
                    <a:pt x="510" y="345"/>
                    <a:pt x="502" y="364"/>
                    <a:pt x="485" y="371"/>
                  </a:cubicBezTo>
                  <a:cubicBezTo>
                    <a:pt x="469" y="378"/>
                    <a:pt x="450" y="370"/>
                    <a:pt x="443" y="354"/>
                  </a:cubicBezTo>
                  <a:cubicBezTo>
                    <a:pt x="443" y="353"/>
                    <a:pt x="435" y="338"/>
                    <a:pt x="421" y="333"/>
                  </a:cubicBezTo>
                  <a:cubicBezTo>
                    <a:pt x="409" y="329"/>
                    <a:pt x="394" y="331"/>
                    <a:pt x="376" y="340"/>
                  </a:cubicBezTo>
                  <a:cubicBezTo>
                    <a:pt x="351" y="353"/>
                    <a:pt x="337" y="391"/>
                    <a:pt x="343" y="427"/>
                  </a:cubicBezTo>
                  <a:cubicBezTo>
                    <a:pt x="347" y="448"/>
                    <a:pt x="360" y="484"/>
                    <a:pt x="409" y="490"/>
                  </a:cubicBezTo>
                  <a:cubicBezTo>
                    <a:pt x="446" y="494"/>
                    <a:pt x="486" y="479"/>
                    <a:pt x="521" y="446"/>
                  </a:cubicBezTo>
                  <a:cubicBezTo>
                    <a:pt x="576" y="395"/>
                    <a:pt x="607" y="310"/>
                    <a:pt x="602" y="226"/>
                  </a:cubicBezTo>
                  <a:cubicBezTo>
                    <a:pt x="597" y="137"/>
                    <a:pt x="533" y="101"/>
                    <a:pt x="506" y="90"/>
                  </a:cubicBezTo>
                  <a:cubicBezTo>
                    <a:pt x="455" y="70"/>
                    <a:pt x="396" y="75"/>
                    <a:pt x="365" y="102"/>
                  </a:cubicBezTo>
                  <a:cubicBezTo>
                    <a:pt x="322" y="141"/>
                    <a:pt x="333" y="192"/>
                    <a:pt x="334" y="193"/>
                  </a:cubicBezTo>
                  <a:cubicBezTo>
                    <a:pt x="337" y="206"/>
                    <a:pt x="331" y="221"/>
                    <a:pt x="319" y="228"/>
                  </a:cubicBezTo>
                  <a:cubicBezTo>
                    <a:pt x="306" y="235"/>
                    <a:pt x="291" y="234"/>
                    <a:pt x="280" y="224"/>
                  </a:cubicBezTo>
                  <a:cubicBezTo>
                    <a:pt x="278" y="222"/>
                    <a:pt x="214" y="167"/>
                    <a:pt x="138" y="207"/>
                  </a:cubicBezTo>
                  <a:cubicBezTo>
                    <a:pt x="101" y="227"/>
                    <a:pt x="67" y="292"/>
                    <a:pt x="75" y="362"/>
                  </a:cubicBezTo>
                  <a:cubicBezTo>
                    <a:pt x="77" y="380"/>
                    <a:pt x="65" y="396"/>
                    <a:pt x="47" y="398"/>
                  </a:cubicBezTo>
                  <a:cubicBezTo>
                    <a:pt x="29" y="401"/>
                    <a:pt x="13" y="388"/>
                    <a:pt x="11" y="370"/>
                  </a:cubicBezTo>
                  <a:cubicBezTo>
                    <a:pt x="0" y="280"/>
                    <a:pt x="42" y="186"/>
                    <a:pt x="108" y="150"/>
                  </a:cubicBezTo>
                  <a:cubicBezTo>
                    <a:pt x="173" y="115"/>
                    <a:pt x="231" y="126"/>
                    <a:pt x="271" y="143"/>
                  </a:cubicBezTo>
                  <a:cubicBezTo>
                    <a:pt x="276" y="116"/>
                    <a:pt x="290" y="83"/>
                    <a:pt x="322" y="54"/>
                  </a:cubicBezTo>
                  <a:cubicBezTo>
                    <a:pt x="371" y="9"/>
                    <a:pt x="455" y="0"/>
                    <a:pt x="530" y="30"/>
                  </a:cubicBezTo>
                  <a:cubicBezTo>
                    <a:pt x="611" y="63"/>
                    <a:pt x="661" y="133"/>
                    <a:pt x="667" y="222"/>
                  </a:cubicBezTo>
                  <a:cubicBezTo>
                    <a:pt x="673" y="327"/>
                    <a:pt x="635" y="428"/>
                    <a:pt x="566" y="494"/>
                  </a:cubicBezTo>
                  <a:cubicBezTo>
                    <a:pt x="523" y="534"/>
                    <a:pt x="473" y="555"/>
                    <a:pt x="422" y="555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7131051" y="3670300"/>
              <a:ext cx="1228725" cy="736600"/>
            </a:xfrm>
            <a:custGeom>
              <a:avLst/>
              <a:gdLst>
                <a:gd name="T0" fmla="*/ 434 w 500"/>
                <a:gd name="T1" fmla="*/ 300 h 300"/>
                <a:gd name="T2" fmla="*/ 425 w 500"/>
                <a:gd name="T3" fmla="*/ 299 h 300"/>
                <a:gd name="T4" fmla="*/ 403 w 500"/>
                <a:gd name="T5" fmla="*/ 260 h 300"/>
                <a:gd name="T6" fmla="*/ 403 w 500"/>
                <a:gd name="T7" fmla="*/ 260 h 300"/>
                <a:gd name="T8" fmla="*/ 401 w 500"/>
                <a:gd name="T9" fmla="*/ 101 h 300"/>
                <a:gd name="T10" fmla="*/ 373 w 500"/>
                <a:gd name="T11" fmla="*/ 80 h 300"/>
                <a:gd name="T12" fmla="*/ 302 w 500"/>
                <a:gd name="T13" fmla="*/ 93 h 300"/>
                <a:gd name="T14" fmla="*/ 284 w 500"/>
                <a:gd name="T15" fmla="*/ 162 h 300"/>
                <a:gd name="T16" fmla="*/ 264 w 500"/>
                <a:gd name="T17" fmla="*/ 202 h 300"/>
                <a:gd name="T18" fmla="*/ 223 w 500"/>
                <a:gd name="T19" fmla="*/ 182 h 300"/>
                <a:gd name="T20" fmla="*/ 129 w 500"/>
                <a:gd name="T21" fmla="*/ 120 h 300"/>
                <a:gd name="T22" fmla="*/ 73 w 500"/>
                <a:gd name="T23" fmla="*/ 177 h 300"/>
                <a:gd name="T24" fmla="*/ 91 w 500"/>
                <a:gd name="T25" fmla="*/ 231 h 300"/>
                <a:gd name="T26" fmla="*/ 103 w 500"/>
                <a:gd name="T27" fmla="*/ 275 h 300"/>
                <a:gd name="T28" fmla="*/ 59 w 500"/>
                <a:gd name="T29" fmla="*/ 287 h 300"/>
                <a:gd name="T30" fmla="*/ 9 w 500"/>
                <a:gd name="T31" fmla="*/ 165 h 300"/>
                <a:gd name="T32" fmla="*/ 119 w 500"/>
                <a:gd name="T33" fmla="*/ 56 h 300"/>
                <a:gd name="T34" fmla="*/ 231 w 500"/>
                <a:gd name="T35" fmla="*/ 86 h 300"/>
                <a:gd name="T36" fmla="*/ 255 w 500"/>
                <a:gd name="T37" fmla="*/ 48 h 300"/>
                <a:gd name="T38" fmla="*/ 389 w 500"/>
                <a:gd name="T39" fmla="*/ 17 h 300"/>
                <a:gd name="T40" fmla="*/ 457 w 500"/>
                <a:gd name="T41" fmla="*/ 69 h 300"/>
                <a:gd name="T42" fmla="*/ 465 w 500"/>
                <a:gd name="T43" fmla="*/ 276 h 300"/>
                <a:gd name="T44" fmla="*/ 434 w 500"/>
                <a:gd name="T4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0" h="300">
                  <a:moveTo>
                    <a:pt x="434" y="300"/>
                  </a:moveTo>
                  <a:cubicBezTo>
                    <a:pt x="431" y="300"/>
                    <a:pt x="428" y="300"/>
                    <a:pt x="425" y="299"/>
                  </a:cubicBezTo>
                  <a:cubicBezTo>
                    <a:pt x="408" y="295"/>
                    <a:pt x="398" y="277"/>
                    <a:pt x="403" y="260"/>
                  </a:cubicBezTo>
                  <a:cubicBezTo>
                    <a:pt x="403" y="260"/>
                    <a:pt x="403" y="260"/>
                    <a:pt x="403" y="260"/>
                  </a:cubicBezTo>
                  <a:cubicBezTo>
                    <a:pt x="411" y="230"/>
                    <a:pt x="426" y="144"/>
                    <a:pt x="401" y="101"/>
                  </a:cubicBezTo>
                  <a:cubicBezTo>
                    <a:pt x="394" y="90"/>
                    <a:pt x="386" y="83"/>
                    <a:pt x="373" y="80"/>
                  </a:cubicBezTo>
                  <a:cubicBezTo>
                    <a:pt x="341" y="72"/>
                    <a:pt x="318" y="77"/>
                    <a:pt x="302" y="93"/>
                  </a:cubicBezTo>
                  <a:cubicBezTo>
                    <a:pt x="283" y="113"/>
                    <a:pt x="280" y="148"/>
                    <a:pt x="284" y="162"/>
                  </a:cubicBezTo>
                  <a:cubicBezTo>
                    <a:pt x="290" y="178"/>
                    <a:pt x="280" y="196"/>
                    <a:pt x="264" y="202"/>
                  </a:cubicBezTo>
                  <a:cubicBezTo>
                    <a:pt x="247" y="207"/>
                    <a:pt x="229" y="199"/>
                    <a:pt x="223" y="182"/>
                  </a:cubicBezTo>
                  <a:cubicBezTo>
                    <a:pt x="220" y="175"/>
                    <a:pt x="194" y="110"/>
                    <a:pt x="129" y="120"/>
                  </a:cubicBezTo>
                  <a:cubicBezTo>
                    <a:pt x="85" y="127"/>
                    <a:pt x="75" y="165"/>
                    <a:pt x="73" y="177"/>
                  </a:cubicBezTo>
                  <a:cubicBezTo>
                    <a:pt x="69" y="200"/>
                    <a:pt x="76" y="223"/>
                    <a:pt x="91" y="231"/>
                  </a:cubicBezTo>
                  <a:cubicBezTo>
                    <a:pt x="107" y="240"/>
                    <a:pt x="112" y="259"/>
                    <a:pt x="103" y="275"/>
                  </a:cubicBezTo>
                  <a:cubicBezTo>
                    <a:pt x="95" y="291"/>
                    <a:pt x="75" y="296"/>
                    <a:pt x="59" y="287"/>
                  </a:cubicBezTo>
                  <a:cubicBezTo>
                    <a:pt x="20" y="265"/>
                    <a:pt x="0" y="216"/>
                    <a:pt x="9" y="165"/>
                  </a:cubicBezTo>
                  <a:cubicBezTo>
                    <a:pt x="19" y="107"/>
                    <a:pt x="61" y="66"/>
                    <a:pt x="119" y="56"/>
                  </a:cubicBezTo>
                  <a:cubicBezTo>
                    <a:pt x="166" y="49"/>
                    <a:pt x="203" y="64"/>
                    <a:pt x="231" y="86"/>
                  </a:cubicBezTo>
                  <a:cubicBezTo>
                    <a:pt x="236" y="72"/>
                    <a:pt x="245" y="59"/>
                    <a:pt x="255" y="48"/>
                  </a:cubicBezTo>
                  <a:cubicBezTo>
                    <a:pt x="278" y="24"/>
                    <a:pt x="319" y="0"/>
                    <a:pt x="389" y="17"/>
                  </a:cubicBezTo>
                  <a:cubicBezTo>
                    <a:pt x="418" y="25"/>
                    <a:pt x="442" y="42"/>
                    <a:pt x="457" y="69"/>
                  </a:cubicBezTo>
                  <a:cubicBezTo>
                    <a:pt x="500" y="142"/>
                    <a:pt x="469" y="263"/>
                    <a:pt x="465" y="276"/>
                  </a:cubicBezTo>
                  <a:cubicBezTo>
                    <a:pt x="461" y="291"/>
                    <a:pt x="448" y="300"/>
                    <a:pt x="434" y="300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7791451" y="2936875"/>
              <a:ext cx="538163" cy="736600"/>
            </a:xfrm>
            <a:custGeom>
              <a:avLst/>
              <a:gdLst>
                <a:gd name="T0" fmla="*/ 186 w 219"/>
                <a:gd name="T1" fmla="*/ 300 h 300"/>
                <a:gd name="T2" fmla="*/ 186 w 219"/>
                <a:gd name="T3" fmla="*/ 300 h 300"/>
                <a:gd name="T4" fmla="*/ 154 w 219"/>
                <a:gd name="T5" fmla="*/ 268 h 300"/>
                <a:gd name="T6" fmla="*/ 131 w 219"/>
                <a:gd name="T7" fmla="*/ 72 h 300"/>
                <a:gd name="T8" fmla="*/ 109 w 219"/>
                <a:gd name="T9" fmla="*/ 65 h 300"/>
                <a:gd name="T10" fmla="*/ 64 w 219"/>
                <a:gd name="T11" fmla="*/ 108 h 300"/>
                <a:gd name="T12" fmla="*/ 32 w 219"/>
                <a:gd name="T13" fmla="*/ 140 h 300"/>
                <a:gd name="T14" fmla="*/ 32 w 219"/>
                <a:gd name="T15" fmla="*/ 140 h 300"/>
                <a:gd name="T16" fmla="*/ 0 w 219"/>
                <a:gd name="T17" fmla="*/ 108 h 300"/>
                <a:gd name="T18" fmla="*/ 109 w 219"/>
                <a:gd name="T19" fmla="*/ 0 h 300"/>
                <a:gd name="T20" fmla="*/ 177 w 219"/>
                <a:gd name="T21" fmla="*/ 26 h 300"/>
                <a:gd name="T22" fmla="*/ 218 w 219"/>
                <a:gd name="T23" fmla="*/ 268 h 300"/>
                <a:gd name="T24" fmla="*/ 186 w 219"/>
                <a:gd name="T2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" h="300">
                  <a:moveTo>
                    <a:pt x="186" y="300"/>
                  </a:moveTo>
                  <a:cubicBezTo>
                    <a:pt x="186" y="300"/>
                    <a:pt x="186" y="300"/>
                    <a:pt x="186" y="300"/>
                  </a:cubicBezTo>
                  <a:cubicBezTo>
                    <a:pt x="168" y="300"/>
                    <a:pt x="154" y="286"/>
                    <a:pt x="154" y="268"/>
                  </a:cubicBezTo>
                  <a:cubicBezTo>
                    <a:pt x="154" y="179"/>
                    <a:pt x="154" y="95"/>
                    <a:pt x="131" y="72"/>
                  </a:cubicBezTo>
                  <a:cubicBezTo>
                    <a:pt x="128" y="69"/>
                    <a:pt x="123" y="65"/>
                    <a:pt x="109" y="65"/>
                  </a:cubicBezTo>
                  <a:cubicBezTo>
                    <a:pt x="68" y="65"/>
                    <a:pt x="64" y="98"/>
                    <a:pt x="64" y="108"/>
                  </a:cubicBezTo>
                  <a:cubicBezTo>
                    <a:pt x="64" y="126"/>
                    <a:pt x="50" y="140"/>
                    <a:pt x="32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14" y="140"/>
                    <a:pt x="0" y="126"/>
                    <a:pt x="0" y="108"/>
                  </a:cubicBezTo>
                  <a:cubicBezTo>
                    <a:pt x="0" y="64"/>
                    <a:pt x="29" y="0"/>
                    <a:pt x="109" y="0"/>
                  </a:cubicBezTo>
                  <a:cubicBezTo>
                    <a:pt x="137" y="0"/>
                    <a:pt x="160" y="9"/>
                    <a:pt x="177" y="26"/>
                  </a:cubicBezTo>
                  <a:cubicBezTo>
                    <a:pt x="219" y="69"/>
                    <a:pt x="219" y="152"/>
                    <a:pt x="218" y="268"/>
                  </a:cubicBezTo>
                  <a:cubicBezTo>
                    <a:pt x="218" y="286"/>
                    <a:pt x="204" y="300"/>
                    <a:pt x="186" y="300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8361363" y="1960563"/>
              <a:ext cx="1936750" cy="2879725"/>
            </a:xfrm>
            <a:custGeom>
              <a:avLst/>
              <a:gdLst>
                <a:gd name="T0" fmla="*/ 291 w 788"/>
                <a:gd name="T1" fmla="*/ 1174 h 1174"/>
                <a:gd name="T2" fmla="*/ 265 w 788"/>
                <a:gd name="T3" fmla="*/ 1173 h 1174"/>
                <a:gd name="T4" fmla="*/ 78 w 788"/>
                <a:gd name="T5" fmla="*/ 1075 h 1174"/>
                <a:gd name="T6" fmla="*/ 7 w 788"/>
                <a:gd name="T7" fmla="*/ 812 h 1174"/>
                <a:gd name="T8" fmla="*/ 7 w 788"/>
                <a:gd name="T9" fmla="*/ 33 h 1174"/>
                <a:gd name="T10" fmla="*/ 39 w 788"/>
                <a:gd name="T11" fmla="*/ 0 h 1174"/>
                <a:gd name="T12" fmla="*/ 71 w 788"/>
                <a:gd name="T13" fmla="*/ 33 h 1174"/>
                <a:gd name="T14" fmla="*/ 71 w 788"/>
                <a:gd name="T15" fmla="*/ 813 h 1174"/>
                <a:gd name="T16" fmla="*/ 71 w 788"/>
                <a:gd name="T17" fmla="*/ 816 h 1174"/>
                <a:gd name="T18" fmla="*/ 131 w 788"/>
                <a:gd name="T19" fmla="*/ 1037 h 1174"/>
                <a:gd name="T20" fmla="*/ 271 w 788"/>
                <a:gd name="T21" fmla="*/ 1108 h 1174"/>
                <a:gd name="T22" fmla="*/ 404 w 788"/>
                <a:gd name="T23" fmla="*/ 1068 h 1174"/>
                <a:gd name="T24" fmla="*/ 437 w 788"/>
                <a:gd name="T25" fmla="*/ 1061 h 1174"/>
                <a:gd name="T26" fmla="*/ 637 w 788"/>
                <a:gd name="T27" fmla="*/ 1027 h 1174"/>
                <a:gd name="T28" fmla="*/ 711 w 788"/>
                <a:gd name="T29" fmla="*/ 809 h 1174"/>
                <a:gd name="T30" fmla="*/ 650 w 788"/>
                <a:gd name="T31" fmla="*/ 707 h 1174"/>
                <a:gd name="T32" fmla="*/ 543 w 788"/>
                <a:gd name="T33" fmla="*/ 671 h 1174"/>
                <a:gd name="T34" fmla="*/ 516 w 788"/>
                <a:gd name="T35" fmla="*/ 661 h 1174"/>
                <a:gd name="T36" fmla="*/ 507 w 788"/>
                <a:gd name="T37" fmla="*/ 634 h 1174"/>
                <a:gd name="T38" fmla="*/ 484 w 788"/>
                <a:gd name="T39" fmla="*/ 518 h 1174"/>
                <a:gd name="T40" fmla="*/ 423 w 788"/>
                <a:gd name="T41" fmla="*/ 493 h 1174"/>
                <a:gd name="T42" fmla="*/ 420 w 788"/>
                <a:gd name="T43" fmla="*/ 493 h 1174"/>
                <a:gd name="T44" fmla="*/ 337 w 788"/>
                <a:gd name="T45" fmla="*/ 588 h 1174"/>
                <a:gd name="T46" fmla="*/ 304 w 788"/>
                <a:gd name="T47" fmla="*/ 620 h 1174"/>
                <a:gd name="T48" fmla="*/ 273 w 788"/>
                <a:gd name="T49" fmla="*/ 587 h 1174"/>
                <a:gd name="T50" fmla="*/ 424 w 788"/>
                <a:gd name="T51" fmla="*/ 428 h 1174"/>
                <a:gd name="T52" fmla="*/ 533 w 788"/>
                <a:gd name="T53" fmla="*/ 476 h 1174"/>
                <a:gd name="T54" fmla="*/ 573 w 788"/>
                <a:gd name="T55" fmla="*/ 607 h 1174"/>
                <a:gd name="T56" fmla="*/ 691 w 788"/>
                <a:gd name="T57" fmla="*/ 656 h 1174"/>
                <a:gd name="T58" fmla="*/ 775 w 788"/>
                <a:gd name="T59" fmla="*/ 803 h 1174"/>
                <a:gd name="T60" fmla="*/ 679 w 788"/>
                <a:gd name="T61" fmla="*/ 1076 h 1174"/>
                <a:gd name="T62" fmla="*/ 434 w 788"/>
                <a:gd name="T63" fmla="*/ 1127 h 1174"/>
                <a:gd name="T64" fmla="*/ 291 w 788"/>
                <a:gd name="T65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8" h="1174">
                  <a:moveTo>
                    <a:pt x="291" y="1174"/>
                  </a:moveTo>
                  <a:cubicBezTo>
                    <a:pt x="283" y="1174"/>
                    <a:pt x="274" y="1174"/>
                    <a:pt x="265" y="1173"/>
                  </a:cubicBezTo>
                  <a:cubicBezTo>
                    <a:pt x="189" y="1166"/>
                    <a:pt x="117" y="1128"/>
                    <a:pt x="78" y="1075"/>
                  </a:cubicBezTo>
                  <a:cubicBezTo>
                    <a:pt x="0" y="966"/>
                    <a:pt x="6" y="828"/>
                    <a:pt x="7" y="81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15"/>
                    <a:pt x="21" y="0"/>
                    <a:pt x="39" y="0"/>
                  </a:cubicBezTo>
                  <a:cubicBezTo>
                    <a:pt x="57" y="0"/>
                    <a:pt x="71" y="15"/>
                    <a:pt x="71" y="33"/>
                  </a:cubicBezTo>
                  <a:cubicBezTo>
                    <a:pt x="71" y="813"/>
                    <a:pt x="71" y="813"/>
                    <a:pt x="71" y="813"/>
                  </a:cubicBezTo>
                  <a:cubicBezTo>
                    <a:pt x="71" y="814"/>
                    <a:pt x="71" y="815"/>
                    <a:pt x="71" y="816"/>
                  </a:cubicBezTo>
                  <a:cubicBezTo>
                    <a:pt x="71" y="817"/>
                    <a:pt x="63" y="943"/>
                    <a:pt x="131" y="1037"/>
                  </a:cubicBezTo>
                  <a:cubicBezTo>
                    <a:pt x="159" y="1075"/>
                    <a:pt x="214" y="1103"/>
                    <a:pt x="271" y="1108"/>
                  </a:cubicBezTo>
                  <a:cubicBezTo>
                    <a:pt x="323" y="1113"/>
                    <a:pt x="370" y="1099"/>
                    <a:pt x="404" y="1068"/>
                  </a:cubicBezTo>
                  <a:cubicBezTo>
                    <a:pt x="413" y="1059"/>
                    <a:pt x="426" y="1057"/>
                    <a:pt x="437" y="1061"/>
                  </a:cubicBezTo>
                  <a:cubicBezTo>
                    <a:pt x="442" y="1063"/>
                    <a:pt x="550" y="1101"/>
                    <a:pt x="637" y="1027"/>
                  </a:cubicBezTo>
                  <a:cubicBezTo>
                    <a:pt x="698" y="974"/>
                    <a:pt x="721" y="907"/>
                    <a:pt x="711" y="809"/>
                  </a:cubicBezTo>
                  <a:cubicBezTo>
                    <a:pt x="707" y="772"/>
                    <a:pt x="685" y="734"/>
                    <a:pt x="650" y="707"/>
                  </a:cubicBezTo>
                  <a:cubicBezTo>
                    <a:pt x="617" y="680"/>
                    <a:pt x="578" y="667"/>
                    <a:pt x="543" y="671"/>
                  </a:cubicBezTo>
                  <a:cubicBezTo>
                    <a:pt x="533" y="672"/>
                    <a:pt x="523" y="669"/>
                    <a:pt x="516" y="661"/>
                  </a:cubicBezTo>
                  <a:cubicBezTo>
                    <a:pt x="509" y="654"/>
                    <a:pt x="505" y="644"/>
                    <a:pt x="507" y="634"/>
                  </a:cubicBezTo>
                  <a:cubicBezTo>
                    <a:pt x="510" y="613"/>
                    <a:pt x="512" y="551"/>
                    <a:pt x="484" y="518"/>
                  </a:cubicBezTo>
                  <a:cubicBezTo>
                    <a:pt x="470" y="501"/>
                    <a:pt x="450" y="493"/>
                    <a:pt x="423" y="493"/>
                  </a:cubicBezTo>
                  <a:cubicBezTo>
                    <a:pt x="422" y="493"/>
                    <a:pt x="421" y="493"/>
                    <a:pt x="420" y="493"/>
                  </a:cubicBezTo>
                  <a:cubicBezTo>
                    <a:pt x="364" y="493"/>
                    <a:pt x="339" y="521"/>
                    <a:pt x="337" y="588"/>
                  </a:cubicBezTo>
                  <a:cubicBezTo>
                    <a:pt x="337" y="606"/>
                    <a:pt x="322" y="620"/>
                    <a:pt x="304" y="620"/>
                  </a:cubicBezTo>
                  <a:cubicBezTo>
                    <a:pt x="286" y="619"/>
                    <a:pt x="272" y="604"/>
                    <a:pt x="273" y="587"/>
                  </a:cubicBezTo>
                  <a:cubicBezTo>
                    <a:pt x="275" y="447"/>
                    <a:pt x="368" y="427"/>
                    <a:pt x="424" y="428"/>
                  </a:cubicBezTo>
                  <a:cubicBezTo>
                    <a:pt x="470" y="429"/>
                    <a:pt x="507" y="445"/>
                    <a:pt x="533" y="476"/>
                  </a:cubicBezTo>
                  <a:cubicBezTo>
                    <a:pt x="567" y="516"/>
                    <a:pt x="573" y="570"/>
                    <a:pt x="573" y="607"/>
                  </a:cubicBezTo>
                  <a:cubicBezTo>
                    <a:pt x="614" y="611"/>
                    <a:pt x="655" y="628"/>
                    <a:pt x="691" y="656"/>
                  </a:cubicBezTo>
                  <a:cubicBezTo>
                    <a:pt x="739" y="695"/>
                    <a:pt x="770" y="748"/>
                    <a:pt x="775" y="803"/>
                  </a:cubicBezTo>
                  <a:cubicBezTo>
                    <a:pt x="788" y="920"/>
                    <a:pt x="756" y="1010"/>
                    <a:pt x="679" y="1076"/>
                  </a:cubicBezTo>
                  <a:cubicBezTo>
                    <a:pt x="587" y="1155"/>
                    <a:pt x="477" y="1138"/>
                    <a:pt x="434" y="1127"/>
                  </a:cubicBezTo>
                  <a:cubicBezTo>
                    <a:pt x="394" y="1158"/>
                    <a:pt x="345" y="1174"/>
                    <a:pt x="291" y="1174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9388476" y="2117725"/>
              <a:ext cx="1187450" cy="1898650"/>
            </a:xfrm>
            <a:custGeom>
              <a:avLst/>
              <a:gdLst>
                <a:gd name="T0" fmla="*/ 325 w 483"/>
                <a:gd name="T1" fmla="*/ 774 h 774"/>
                <a:gd name="T2" fmla="*/ 293 w 483"/>
                <a:gd name="T3" fmla="*/ 749 h 774"/>
                <a:gd name="T4" fmla="*/ 318 w 483"/>
                <a:gd name="T5" fmla="*/ 710 h 774"/>
                <a:gd name="T6" fmla="*/ 418 w 483"/>
                <a:gd name="T7" fmla="*/ 557 h 774"/>
                <a:gd name="T8" fmla="*/ 302 w 483"/>
                <a:gd name="T9" fmla="*/ 406 h 774"/>
                <a:gd name="T10" fmla="*/ 276 w 483"/>
                <a:gd name="T11" fmla="*/ 381 h 774"/>
                <a:gd name="T12" fmla="*/ 290 w 483"/>
                <a:gd name="T13" fmla="*/ 347 h 774"/>
                <a:gd name="T14" fmla="*/ 361 w 483"/>
                <a:gd name="T15" fmla="*/ 246 h 774"/>
                <a:gd name="T16" fmla="*/ 331 w 483"/>
                <a:gd name="T17" fmla="*/ 132 h 774"/>
                <a:gd name="T18" fmla="*/ 160 w 483"/>
                <a:gd name="T19" fmla="*/ 86 h 774"/>
                <a:gd name="T20" fmla="*/ 67 w 483"/>
                <a:gd name="T21" fmla="*/ 180 h 774"/>
                <a:gd name="T22" fmla="*/ 31 w 483"/>
                <a:gd name="T23" fmla="*/ 208 h 774"/>
                <a:gd name="T24" fmla="*/ 3 w 483"/>
                <a:gd name="T25" fmla="*/ 172 h 774"/>
                <a:gd name="T26" fmla="*/ 145 w 483"/>
                <a:gd name="T27" fmla="*/ 23 h 774"/>
                <a:gd name="T28" fmla="*/ 384 w 483"/>
                <a:gd name="T29" fmla="*/ 95 h 774"/>
                <a:gd name="T30" fmla="*/ 424 w 483"/>
                <a:gd name="T31" fmla="*/ 259 h 774"/>
                <a:gd name="T32" fmla="*/ 369 w 483"/>
                <a:gd name="T33" fmla="*/ 363 h 774"/>
                <a:gd name="T34" fmla="*/ 483 w 483"/>
                <a:gd name="T35" fmla="*/ 557 h 774"/>
                <a:gd name="T36" fmla="*/ 332 w 483"/>
                <a:gd name="T37" fmla="*/ 774 h 774"/>
                <a:gd name="T38" fmla="*/ 325 w 483"/>
                <a:gd name="T39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" h="774">
                  <a:moveTo>
                    <a:pt x="325" y="774"/>
                  </a:moveTo>
                  <a:cubicBezTo>
                    <a:pt x="310" y="774"/>
                    <a:pt x="297" y="764"/>
                    <a:pt x="293" y="749"/>
                  </a:cubicBezTo>
                  <a:cubicBezTo>
                    <a:pt x="290" y="732"/>
                    <a:pt x="300" y="714"/>
                    <a:pt x="318" y="710"/>
                  </a:cubicBezTo>
                  <a:cubicBezTo>
                    <a:pt x="323" y="709"/>
                    <a:pt x="418" y="685"/>
                    <a:pt x="418" y="557"/>
                  </a:cubicBezTo>
                  <a:cubicBezTo>
                    <a:pt x="418" y="466"/>
                    <a:pt x="350" y="414"/>
                    <a:pt x="302" y="406"/>
                  </a:cubicBezTo>
                  <a:cubicBezTo>
                    <a:pt x="289" y="404"/>
                    <a:pt x="279" y="394"/>
                    <a:pt x="276" y="381"/>
                  </a:cubicBezTo>
                  <a:cubicBezTo>
                    <a:pt x="273" y="368"/>
                    <a:pt x="279" y="354"/>
                    <a:pt x="290" y="347"/>
                  </a:cubicBezTo>
                  <a:cubicBezTo>
                    <a:pt x="290" y="347"/>
                    <a:pt x="348" y="307"/>
                    <a:pt x="361" y="246"/>
                  </a:cubicBezTo>
                  <a:cubicBezTo>
                    <a:pt x="368" y="209"/>
                    <a:pt x="358" y="171"/>
                    <a:pt x="331" y="132"/>
                  </a:cubicBezTo>
                  <a:cubicBezTo>
                    <a:pt x="303" y="91"/>
                    <a:pt x="226" y="70"/>
                    <a:pt x="160" y="86"/>
                  </a:cubicBezTo>
                  <a:cubicBezTo>
                    <a:pt x="129" y="93"/>
                    <a:pt x="75" y="116"/>
                    <a:pt x="67" y="180"/>
                  </a:cubicBezTo>
                  <a:cubicBezTo>
                    <a:pt x="65" y="198"/>
                    <a:pt x="48" y="211"/>
                    <a:pt x="31" y="208"/>
                  </a:cubicBezTo>
                  <a:cubicBezTo>
                    <a:pt x="13" y="206"/>
                    <a:pt x="0" y="190"/>
                    <a:pt x="3" y="172"/>
                  </a:cubicBezTo>
                  <a:cubicBezTo>
                    <a:pt x="12" y="97"/>
                    <a:pt x="64" y="42"/>
                    <a:pt x="145" y="23"/>
                  </a:cubicBezTo>
                  <a:cubicBezTo>
                    <a:pt x="238" y="0"/>
                    <a:pt x="341" y="32"/>
                    <a:pt x="384" y="95"/>
                  </a:cubicBezTo>
                  <a:cubicBezTo>
                    <a:pt x="421" y="150"/>
                    <a:pt x="435" y="205"/>
                    <a:pt x="424" y="259"/>
                  </a:cubicBezTo>
                  <a:cubicBezTo>
                    <a:pt x="415" y="303"/>
                    <a:pt x="391" y="338"/>
                    <a:pt x="369" y="363"/>
                  </a:cubicBezTo>
                  <a:cubicBezTo>
                    <a:pt x="427" y="394"/>
                    <a:pt x="483" y="460"/>
                    <a:pt x="483" y="557"/>
                  </a:cubicBezTo>
                  <a:cubicBezTo>
                    <a:pt x="483" y="702"/>
                    <a:pt x="384" y="762"/>
                    <a:pt x="332" y="774"/>
                  </a:cubicBezTo>
                  <a:cubicBezTo>
                    <a:pt x="330" y="774"/>
                    <a:pt x="327" y="774"/>
                    <a:pt x="325" y="774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8361363" y="1338263"/>
              <a:ext cx="1654175" cy="1360488"/>
            </a:xfrm>
            <a:custGeom>
              <a:avLst/>
              <a:gdLst>
                <a:gd name="T0" fmla="*/ 251 w 673"/>
                <a:gd name="T1" fmla="*/ 555 h 555"/>
                <a:gd name="T2" fmla="*/ 108 w 673"/>
                <a:gd name="T3" fmla="*/ 494 h 555"/>
                <a:gd name="T4" fmla="*/ 7 w 673"/>
                <a:gd name="T5" fmla="*/ 222 h 555"/>
                <a:gd name="T6" fmla="*/ 143 w 673"/>
                <a:gd name="T7" fmla="*/ 30 h 555"/>
                <a:gd name="T8" fmla="*/ 352 w 673"/>
                <a:gd name="T9" fmla="*/ 54 h 555"/>
                <a:gd name="T10" fmla="*/ 403 w 673"/>
                <a:gd name="T11" fmla="*/ 143 h 555"/>
                <a:gd name="T12" fmla="*/ 566 w 673"/>
                <a:gd name="T13" fmla="*/ 150 h 555"/>
                <a:gd name="T14" fmla="*/ 663 w 673"/>
                <a:gd name="T15" fmla="*/ 370 h 555"/>
                <a:gd name="T16" fmla="*/ 626 w 673"/>
                <a:gd name="T17" fmla="*/ 398 h 555"/>
                <a:gd name="T18" fmla="*/ 598 w 673"/>
                <a:gd name="T19" fmla="*/ 362 h 555"/>
                <a:gd name="T20" fmla="*/ 535 w 673"/>
                <a:gd name="T21" fmla="*/ 207 h 555"/>
                <a:gd name="T22" fmla="*/ 393 w 673"/>
                <a:gd name="T23" fmla="*/ 224 h 555"/>
                <a:gd name="T24" fmla="*/ 355 w 673"/>
                <a:gd name="T25" fmla="*/ 228 h 555"/>
                <a:gd name="T26" fmla="*/ 340 w 673"/>
                <a:gd name="T27" fmla="*/ 193 h 555"/>
                <a:gd name="T28" fmla="*/ 308 w 673"/>
                <a:gd name="T29" fmla="*/ 102 h 555"/>
                <a:gd name="T30" fmla="*/ 168 w 673"/>
                <a:gd name="T31" fmla="*/ 90 h 555"/>
                <a:gd name="T32" fmla="*/ 71 w 673"/>
                <a:gd name="T33" fmla="*/ 226 h 555"/>
                <a:gd name="T34" fmla="*/ 152 w 673"/>
                <a:gd name="T35" fmla="*/ 446 h 555"/>
                <a:gd name="T36" fmla="*/ 265 w 673"/>
                <a:gd name="T37" fmla="*/ 490 h 555"/>
                <a:gd name="T38" fmla="*/ 330 w 673"/>
                <a:gd name="T39" fmla="*/ 427 h 555"/>
                <a:gd name="T40" fmla="*/ 298 w 673"/>
                <a:gd name="T41" fmla="*/ 340 h 555"/>
                <a:gd name="T42" fmla="*/ 253 w 673"/>
                <a:gd name="T43" fmla="*/ 333 h 555"/>
                <a:gd name="T44" fmla="*/ 230 w 673"/>
                <a:gd name="T45" fmla="*/ 354 h 555"/>
                <a:gd name="T46" fmla="*/ 188 w 673"/>
                <a:gd name="T47" fmla="*/ 371 h 555"/>
                <a:gd name="T48" fmla="*/ 171 w 673"/>
                <a:gd name="T49" fmla="*/ 328 h 555"/>
                <a:gd name="T50" fmla="*/ 230 w 673"/>
                <a:gd name="T51" fmla="*/ 272 h 555"/>
                <a:gd name="T52" fmla="*/ 327 w 673"/>
                <a:gd name="T53" fmla="*/ 283 h 555"/>
                <a:gd name="T54" fmla="*/ 394 w 673"/>
                <a:gd name="T55" fmla="*/ 438 h 555"/>
                <a:gd name="T56" fmla="*/ 273 w 673"/>
                <a:gd name="T57" fmla="*/ 554 h 555"/>
                <a:gd name="T58" fmla="*/ 251 w 673"/>
                <a:gd name="T5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3" h="555">
                  <a:moveTo>
                    <a:pt x="251" y="555"/>
                  </a:moveTo>
                  <a:cubicBezTo>
                    <a:pt x="201" y="555"/>
                    <a:pt x="151" y="534"/>
                    <a:pt x="108" y="494"/>
                  </a:cubicBezTo>
                  <a:cubicBezTo>
                    <a:pt x="38" y="428"/>
                    <a:pt x="0" y="327"/>
                    <a:pt x="7" y="222"/>
                  </a:cubicBezTo>
                  <a:cubicBezTo>
                    <a:pt x="12" y="133"/>
                    <a:pt x="62" y="63"/>
                    <a:pt x="143" y="30"/>
                  </a:cubicBezTo>
                  <a:cubicBezTo>
                    <a:pt x="219" y="0"/>
                    <a:pt x="302" y="9"/>
                    <a:pt x="352" y="54"/>
                  </a:cubicBezTo>
                  <a:cubicBezTo>
                    <a:pt x="383" y="83"/>
                    <a:pt x="397" y="116"/>
                    <a:pt x="403" y="143"/>
                  </a:cubicBezTo>
                  <a:cubicBezTo>
                    <a:pt x="442" y="126"/>
                    <a:pt x="501" y="115"/>
                    <a:pt x="566" y="150"/>
                  </a:cubicBezTo>
                  <a:cubicBezTo>
                    <a:pt x="632" y="186"/>
                    <a:pt x="673" y="280"/>
                    <a:pt x="663" y="370"/>
                  </a:cubicBezTo>
                  <a:cubicBezTo>
                    <a:pt x="660" y="388"/>
                    <a:pt x="644" y="401"/>
                    <a:pt x="626" y="398"/>
                  </a:cubicBezTo>
                  <a:cubicBezTo>
                    <a:pt x="609" y="396"/>
                    <a:pt x="596" y="380"/>
                    <a:pt x="598" y="362"/>
                  </a:cubicBezTo>
                  <a:cubicBezTo>
                    <a:pt x="607" y="292"/>
                    <a:pt x="572" y="227"/>
                    <a:pt x="535" y="207"/>
                  </a:cubicBezTo>
                  <a:cubicBezTo>
                    <a:pt x="458" y="166"/>
                    <a:pt x="394" y="224"/>
                    <a:pt x="393" y="224"/>
                  </a:cubicBezTo>
                  <a:cubicBezTo>
                    <a:pt x="383" y="234"/>
                    <a:pt x="367" y="235"/>
                    <a:pt x="355" y="228"/>
                  </a:cubicBezTo>
                  <a:cubicBezTo>
                    <a:pt x="343" y="221"/>
                    <a:pt x="336" y="206"/>
                    <a:pt x="340" y="193"/>
                  </a:cubicBezTo>
                  <a:cubicBezTo>
                    <a:pt x="340" y="191"/>
                    <a:pt x="351" y="141"/>
                    <a:pt x="308" y="102"/>
                  </a:cubicBezTo>
                  <a:cubicBezTo>
                    <a:pt x="278" y="75"/>
                    <a:pt x="219" y="70"/>
                    <a:pt x="168" y="90"/>
                  </a:cubicBezTo>
                  <a:cubicBezTo>
                    <a:pt x="141" y="101"/>
                    <a:pt x="77" y="137"/>
                    <a:pt x="71" y="226"/>
                  </a:cubicBezTo>
                  <a:cubicBezTo>
                    <a:pt x="66" y="310"/>
                    <a:pt x="97" y="395"/>
                    <a:pt x="152" y="446"/>
                  </a:cubicBezTo>
                  <a:cubicBezTo>
                    <a:pt x="187" y="479"/>
                    <a:pt x="227" y="494"/>
                    <a:pt x="265" y="490"/>
                  </a:cubicBezTo>
                  <a:cubicBezTo>
                    <a:pt x="313" y="484"/>
                    <a:pt x="327" y="448"/>
                    <a:pt x="330" y="427"/>
                  </a:cubicBezTo>
                  <a:cubicBezTo>
                    <a:pt x="337" y="391"/>
                    <a:pt x="322" y="353"/>
                    <a:pt x="298" y="340"/>
                  </a:cubicBezTo>
                  <a:cubicBezTo>
                    <a:pt x="280" y="331"/>
                    <a:pt x="265" y="329"/>
                    <a:pt x="253" y="333"/>
                  </a:cubicBezTo>
                  <a:cubicBezTo>
                    <a:pt x="238" y="338"/>
                    <a:pt x="230" y="354"/>
                    <a:pt x="230" y="354"/>
                  </a:cubicBezTo>
                  <a:cubicBezTo>
                    <a:pt x="223" y="370"/>
                    <a:pt x="204" y="378"/>
                    <a:pt x="188" y="371"/>
                  </a:cubicBezTo>
                  <a:cubicBezTo>
                    <a:pt x="171" y="364"/>
                    <a:pt x="164" y="345"/>
                    <a:pt x="171" y="328"/>
                  </a:cubicBezTo>
                  <a:cubicBezTo>
                    <a:pt x="172" y="324"/>
                    <a:pt x="189" y="287"/>
                    <a:pt x="230" y="272"/>
                  </a:cubicBezTo>
                  <a:cubicBezTo>
                    <a:pt x="260" y="261"/>
                    <a:pt x="292" y="265"/>
                    <a:pt x="327" y="283"/>
                  </a:cubicBezTo>
                  <a:cubicBezTo>
                    <a:pt x="377" y="308"/>
                    <a:pt x="405" y="374"/>
                    <a:pt x="394" y="438"/>
                  </a:cubicBezTo>
                  <a:cubicBezTo>
                    <a:pt x="383" y="502"/>
                    <a:pt x="336" y="546"/>
                    <a:pt x="273" y="554"/>
                  </a:cubicBezTo>
                  <a:cubicBezTo>
                    <a:pt x="265" y="555"/>
                    <a:pt x="258" y="555"/>
                    <a:pt x="251" y="555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8345488" y="3670300"/>
              <a:ext cx="1227138" cy="736600"/>
            </a:xfrm>
            <a:custGeom>
              <a:avLst/>
              <a:gdLst>
                <a:gd name="T0" fmla="*/ 67 w 500"/>
                <a:gd name="T1" fmla="*/ 300 h 300"/>
                <a:gd name="T2" fmla="*/ 35 w 500"/>
                <a:gd name="T3" fmla="*/ 276 h 300"/>
                <a:gd name="T4" fmla="*/ 43 w 500"/>
                <a:gd name="T5" fmla="*/ 69 h 300"/>
                <a:gd name="T6" fmla="*/ 111 w 500"/>
                <a:gd name="T7" fmla="*/ 17 h 300"/>
                <a:gd name="T8" fmla="*/ 245 w 500"/>
                <a:gd name="T9" fmla="*/ 48 h 300"/>
                <a:gd name="T10" fmla="*/ 270 w 500"/>
                <a:gd name="T11" fmla="*/ 86 h 300"/>
                <a:gd name="T12" fmla="*/ 382 w 500"/>
                <a:gd name="T13" fmla="*/ 56 h 300"/>
                <a:gd name="T14" fmla="*/ 491 w 500"/>
                <a:gd name="T15" fmla="*/ 165 h 300"/>
                <a:gd name="T16" fmla="*/ 441 w 500"/>
                <a:gd name="T17" fmla="*/ 287 h 300"/>
                <a:gd name="T18" fmla="*/ 397 w 500"/>
                <a:gd name="T19" fmla="*/ 275 h 300"/>
                <a:gd name="T20" fmla="*/ 409 w 500"/>
                <a:gd name="T21" fmla="*/ 231 h 300"/>
                <a:gd name="T22" fmla="*/ 427 w 500"/>
                <a:gd name="T23" fmla="*/ 177 h 300"/>
                <a:gd name="T24" fmla="*/ 371 w 500"/>
                <a:gd name="T25" fmla="*/ 120 h 300"/>
                <a:gd name="T26" fmla="*/ 277 w 500"/>
                <a:gd name="T27" fmla="*/ 182 h 300"/>
                <a:gd name="T28" fmla="*/ 236 w 500"/>
                <a:gd name="T29" fmla="*/ 202 h 300"/>
                <a:gd name="T30" fmla="*/ 216 w 500"/>
                <a:gd name="T31" fmla="*/ 161 h 300"/>
                <a:gd name="T32" fmla="*/ 198 w 500"/>
                <a:gd name="T33" fmla="*/ 93 h 300"/>
                <a:gd name="T34" fmla="*/ 127 w 500"/>
                <a:gd name="T35" fmla="*/ 80 h 300"/>
                <a:gd name="T36" fmla="*/ 99 w 500"/>
                <a:gd name="T37" fmla="*/ 101 h 300"/>
                <a:gd name="T38" fmla="*/ 98 w 500"/>
                <a:gd name="T39" fmla="*/ 259 h 300"/>
                <a:gd name="T40" fmla="*/ 75 w 500"/>
                <a:gd name="T41" fmla="*/ 299 h 300"/>
                <a:gd name="T42" fmla="*/ 67 w 500"/>
                <a:gd name="T4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0" h="300">
                  <a:moveTo>
                    <a:pt x="67" y="300"/>
                  </a:moveTo>
                  <a:cubicBezTo>
                    <a:pt x="52" y="300"/>
                    <a:pt x="39" y="291"/>
                    <a:pt x="35" y="276"/>
                  </a:cubicBezTo>
                  <a:cubicBezTo>
                    <a:pt x="32" y="263"/>
                    <a:pt x="0" y="142"/>
                    <a:pt x="43" y="69"/>
                  </a:cubicBezTo>
                  <a:cubicBezTo>
                    <a:pt x="59" y="42"/>
                    <a:pt x="82" y="25"/>
                    <a:pt x="111" y="17"/>
                  </a:cubicBezTo>
                  <a:cubicBezTo>
                    <a:pt x="181" y="0"/>
                    <a:pt x="223" y="24"/>
                    <a:pt x="245" y="48"/>
                  </a:cubicBezTo>
                  <a:cubicBezTo>
                    <a:pt x="256" y="59"/>
                    <a:pt x="264" y="72"/>
                    <a:pt x="270" y="86"/>
                  </a:cubicBezTo>
                  <a:cubicBezTo>
                    <a:pt x="297" y="64"/>
                    <a:pt x="334" y="49"/>
                    <a:pt x="382" y="56"/>
                  </a:cubicBezTo>
                  <a:cubicBezTo>
                    <a:pt x="439" y="66"/>
                    <a:pt x="481" y="107"/>
                    <a:pt x="491" y="165"/>
                  </a:cubicBezTo>
                  <a:cubicBezTo>
                    <a:pt x="500" y="216"/>
                    <a:pt x="480" y="265"/>
                    <a:pt x="441" y="287"/>
                  </a:cubicBezTo>
                  <a:cubicBezTo>
                    <a:pt x="426" y="296"/>
                    <a:pt x="406" y="291"/>
                    <a:pt x="397" y="275"/>
                  </a:cubicBezTo>
                  <a:cubicBezTo>
                    <a:pt x="388" y="259"/>
                    <a:pt x="394" y="240"/>
                    <a:pt x="409" y="231"/>
                  </a:cubicBezTo>
                  <a:cubicBezTo>
                    <a:pt x="424" y="223"/>
                    <a:pt x="432" y="200"/>
                    <a:pt x="427" y="177"/>
                  </a:cubicBezTo>
                  <a:cubicBezTo>
                    <a:pt x="425" y="165"/>
                    <a:pt x="415" y="127"/>
                    <a:pt x="371" y="120"/>
                  </a:cubicBezTo>
                  <a:cubicBezTo>
                    <a:pt x="307" y="110"/>
                    <a:pt x="280" y="175"/>
                    <a:pt x="277" y="182"/>
                  </a:cubicBezTo>
                  <a:cubicBezTo>
                    <a:pt x="271" y="199"/>
                    <a:pt x="253" y="207"/>
                    <a:pt x="236" y="202"/>
                  </a:cubicBezTo>
                  <a:cubicBezTo>
                    <a:pt x="220" y="196"/>
                    <a:pt x="211" y="178"/>
                    <a:pt x="216" y="161"/>
                  </a:cubicBezTo>
                  <a:cubicBezTo>
                    <a:pt x="220" y="148"/>
                    <a:pt x="218" y="113"/>
                    <a:pt x="198" y="93"/>
                  </a:cubicBezTo>
                  <a:cubicBezTo>
                    <a:pt x="183" y="77"/>
                    <a:pt x="159" y="72"/>
                    <a:pt x="127" y="80"/>
                  </a:cubicBezTo>
                  <a:cubicBezTo>
                    <a:pt x="115" y="83"/>
                    <a:pt x="106" y="90"/>
                    <a:pt x="99" y="101"/>
                  </a:cubicBezTo>
                  <a:cubicBezTo>
                    <a:pt x="75" y="144"/>
                    <a:pt x="90" y="232"/>
                    <a:pt x="98" y="259"/>
                  </a:cubicBezTo>
                  <a:cubicBezTo>
                    <a:pt x="103" y="277"/>
                    <a:pt x="92" y="295"/>
                    <a:pt x="75" y="299"/>
                  </a:cubicBezTo>
                  <a:cubicBezTo>
                    <a:pt x="72" y="300"/>
                    <a:pt x="69" y="300"/>
                    <a:pt x="67" y="300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8374063" y="2936875"/>
              <a:ext cx="541338" cy="736600"/>
            </a:xfrm>
            <a:custGeom>
              <a:avLst/>
              <a:gdLst>
                <a:gd name="T0" fmla="*/ 33 w 220"/>
                <a:gd name="T1" fmla="*/ 300 h 300"/>
                <a:gd name="T2" fmla="*/ 1 w 220"/>
                <a:gd name="T3" fmla="*/ 268 h 300"/>
                <a:gd name="T4" fmla="*/ 42 w 220"/>
                <a:gd name="T5" fmla="*/ 26 h 300"/>
                <a:gd name="T6" fmla="*/ 110 w 220"/>
                <a:gd name="T7" fmla="*/ 0 h 300"/>
                <a:gd name="T8" fmla="*/ 220 w 220"/>
                <a:gd name="T9" fmla="*/ 108 h 300"/>
                <a:gd name="T10" fmla="*/ 187 w 220"/>
                <a:gd name="T11" fmla="*/ 140 h 300"/>
                <a:gd name="T12" fmla="*/ 155 w 220"/>
                <a:gd name="T13" fmla="*/ 108 h 300"/>
                <a:gd name="T14" fmla="*/ 110 w 220"/>
                <a:gd name="T15" fmla="*/ 65 h 300"/>
                <a:gd name="T16" fmla="*/ 88 w 220"/>
                <a:gd name="T17" fmla="*/ 72 h 300"/>
                <a:gd name="T18" fmla="*/ 66 w 220"/>
                <a:gd name="T19" fmla="*/ 268 h 300"/>
                <a:gd name="T20" fmla="*/ 33 w 220"/>
                <a:gd name="T21" fmla="*/ 300 h 300"/>
                <a:gd name="T22" fmla="*/ 33 w 220"/>
                <a:gd name="T2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300">
                  <a:moveTo>
                    <a:pt x="33" y="300"/>
                  </a:moveTo>
                  <a:cubicBezTo>
                    <a:pt x="16" y="300"/>
                    <a:pt x="1" y="286"/>
                    <a:pt x="1" y="268"/>
                  </a:cubicBezTo>
                  <a:cubicBezTo>
                    <a:pt x="0" y="152"/>
                    <a:pt x="0" y="69"/>
                    <a:pt x="42" y="26"/>
                  </a:cubicBezTo>
                  <a:cubicBezTo>
                    <a:pt x="59" y="9"/>
                    <a:pt x="82" y="0"/>
                    <a:pt x="110" y="0"/>
                  </a:cubicBezTo>
                  <a:cubicBezTo>
                    <a:pt x="191" y="0"/>
                    <a:pt x="220" y="64"/>
                    <a:pt x="220" y="108"/>
                  </a:cubicBezTo>
                  <a:cubicBezTo>
                    <a:pt x="220" y="126"/>
                    <a:pt x="205" y="140"/>
                    <a:pt x="187" y="140"/>
                  </a:cubicBezTo>
                  <a:cubicBezTo>
                    <a:pt x="170" y="140"/>
                    <a:pt x="155" y="126"/>
                    <a:pt x="155" y="108"/>
                  </a:cubicBezTo>
                  <a:cubicBezTo>
                    <a:pt x="155" y="95"/>
                    <a:pt x="150" y="65"/>
                    <a:pt x="110" y="65"/>
                  </a:cubicBezTo>
                  <a:cubicBezTo>
                    <a:pt x="97" y="65"/>
                    <a:pt x="91" y="69"/>
                    <a:pt x="88" y="72"/>
                  </a:cubicBezTo>
                  <a:cubicBezTo>
                    <a:pt x="65" y="95"/>
                    <a:pt x="65" y="179"/>
                    <a:pt x="66" y="268"/>
                  </a:cubicBezTo>
                  <a:cubicBezTo>
                    <a:pt x="66" y="286"/>
                    <a:pt x="51" y="300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8828088" y="4784725"/>
              <a:ext cx="676275" cy="819150"/>
            </a:xfrm>
            <a:custGeom>
              <a:avLst/>
              <a:gdLst>
                <a:gd name="T0" fmla="*/ 35 w 275"/>
                <a:gd name="T1" fmla="*/ 334 h 334"/>
                <a:gd name="T2" fmla="*/ 30 w 275"/>
                <a:gd name="T3" fmla="*/ 334 h 334"/>
                <a:gd name="T4" fmla="*/ 3 w 275"/>
                <a:gd name="T5" fmla="*/ 297 h 334"/>
                <a:gd name="T6" fmla="*/ 220 w 275"/>
                <a:gd name="T7" fmla="*/ 9 h 334"/>
                <a:gd name="T8" fmla="*/ 265 w 275"/>
                <a:gd name="T9" fmla="*/ 19 h 334"/>
                <a:gd name="T10" fmla="*/ 255 w 275"/>
                <a:gd name="T11" fmla="*/ 64 h 334"/>
                <a:gd name="T12" fmla="*/ 67 w 275"/>
                <a:gd name="T13" fmla="*/ 307 h 334"/>
                <a:gd name="T14" fmla="*/ 35 w 275"/>
                <a:gd name="T15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334">
                  <a:moveTo>
                    <a:pt x="35" y="334"/>
                  </a:moveTo>
                  <a:cubicBezTo>
                    <a:pt x="34" y="334"/>
                    <a:pt x="32" y="334"/>
                    <a:pt x="30" y="334"/>
                  </a:cubicBezTo>
                  <a:cubicBezTo>
                    <a:pt x="12" y="331"/>
                    <a:pt x="0" y="314"/>
                    <a:pt x="3" y="297"/>
                  </a:cubicBezTo>
                  <a:cubicBezTo>
                    <a:pt x="4" y="290"/>
                    <a:pt x="33" y="130"/>
                    <a:pt x="220" y="9"/>
                  </a:cubicBezTo>
                  <a:cubicBezTo>
                    <a:pt x="236" y="0"/>
                    <a:pt x="256" y="4"/>
                    <a:pt x="265" y="19"/>
                  </a:cubicBezTo>
                  <a:cubicBezTo>
                    <a:pt x="275" y="34"/>
                    <a:pt x="271" y="54"/>
                    <a:pt x="255" y="64"/>
                  </a:cubicBezTo>
                  <a:cubicBezTo>
                    <a:pt x="92" y="169"/>
                    <a:pt x="67" y="306"/>
                    <a:pt x="67" y="307"/>
                  </a:cubicBezTo>
                  <a:cubicBezTo>
                    <a:pt x="65" y="323"/>
                    <a:pt x="51" y="334"/>
                    <a:pt x="35" y="334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219951" y="4784725"/>
              <a:ext cx="598488" cy="592138"/>
            </a:xfrm>
            <a:custGeom>
              <a:avLst/>
              <a:gdLst>
                <a:gd name="T0" fmla="*/ 207 w 244"/>
                <a:gd name="T1" fmla="*/ 242 h 242"/>
                <a:gd name="T2" fmla="*/ 177 w 244"/>
                <a:gd name="T3" fmla="*/ 222 h 242"/>
                <a:gd name="T4" fmla="*/ 24 w 244"/>
                <a:gd name="T5" fmla="*/ 66 h 242"/>
                <a:gd name="T6" fmla="*/ 7 w 244"/>
                <a:gd name="T7" fmla="*/ 24 h 242"/>
                <a:gd name="T8" fmla="*/ 50 w 244"/>
                <a:gd name="T9" fmla="*/ 7 h 242"/>
                <a:gd name="T10" fmla="*/ 237 w 244"/>
                <a:gd name="T11" fmla="*/ 197 h 242"/>
                <a:gd name="T12" fmla="*/ 219 w 244"/>
                <a:gd name="T13" fmla="*/ 239 h 242"/>
                <a:gd name="T14" fmla="*/ 207 w 244"/>
                <a:gd name="T1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42">
                  <a:moveTo>
                    <a:pt x="207" y="242"/>
                  </a:moveTo>
                  <a:cubicBezTo>
                    <a:pt x="194" y="242"/>
                    <a:pt x="182" y="234"/>
                    <a:pt x="177" y="222"/>
                  </a:cubicBezTo>
                  <a:cubicBezTo>
                    <a:pt x="176" y="220"/>
                    <a:pt x="131" y="113"/>
                    <a:pt x="24" y="66"/>
                  </a:cubicBezTo>
                  <a:cubicBezTo>
                    <a:pt x="8" y="59"/>
                    <a:pt x="0" y="40"/>
                    <a:pt x="7" y="24"/>
                  </a:cubicBezTo>
                  <a:cubicBezTo>
                    <a:pt x="14" y="7"/>
                    <a:pt x="33" y="0"/>
                    <a:pt x="50" y="7"/>
                  </a:cubicBezTo>
                  <a:cubicBezTo>
                    <a:pt x="182" y="64"/>
                    <a:pt x="235" y="192"/>
                    <a:pt x="237" y="197"/>
                  </a:cubicBezTo>
                  <a:cubicBezTo>
                    <a:pt x="244" y="214"/>
                    <a:pt x="236" y="233"/>
                    <a:pt x="219" y="239"/>
                  </a:cubicBezTo>
                  <a:cubicBezTo>
                    <a:pt x="215" y="241"/>
                    <a:pt x="211" y="242"/>
                    <a:pt x="207" y="242"/>
                  </a:cubicBezTo>
                  <a:close/>
                </a:path>
              </a:pathLst>
            </a:cu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8378826" y="4965700"/>
              <a:ext cx="231775" cy="509588"/>
            </a:xfrm>
            <a:custGeom>
              <a:avLst/>
              <a:gdLst>
                <a:gd name="T0" fmla="*/ 20 w 94"/>
                <a:gd name="T1" fmla="*/ 208 h 208"/>
                <a:gd name="T2" fmla="*/ 20 w 94"/>
                <a:gd name="T3" fmla="*/ 208 h 208"/>
                <a:gd name="T4" fmla="*/ 0 w 94"/>
                <a:gd name="T5" fmla="*/ 188 h 208"/>
                <a:gd name="T6" fmla="*/ 54 w 94"/>
                <a:gd name="T7" fmla="*/ 11 h 208"/>
                <a:gd name="T8" fmla="*/ 83 w 94"/>
                <a:gd name="T9" fmla="*/ 6 h 208"/>
                <a:gd name="T10" fmla="*/ 87 w 94"/>
                <a:gd name="T11" fmla="*/ 34 h 208"/>
                <a:gd name="T12" fmla="*/ 41 w 94"/>
                <a:gd name="T13" fmla="*/ 188 h 208"/>
                <a:gd name="T14" fmla="*/ 20 w 94"/>
                <a:gd name="T1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208">
                  <a:moveTo>
                    <a:pt x="20" y="208"/>
                  </a:moveTo>
                  <a:cubicBezTo>
                    <a:pt x="20" y="208"/>
                    <a:pt x="20" y="208"/>
                    <a:pt x="20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184"/>
                    <a:pt x="1" y="87"/>
                    <a:pt x="54" y="11"/>
                  </a:cubicBezTo>
                  <a:cubicBezTo>
                    <a:pt x="61" y="2"/>
                    <a:pt x="73" y="0"/>
                    <a:pt x="83" y="6"/>
                  </a:cubicBezTo>
                  <a:cubicBezTo>
                    <a:pt x="92" y="13"/>
                    <a:pt x="94" y="25"/>
                    <a:pt x="87" y="34"/>
                  </a:cubicBezTo>
                  <a:cubicBezTo>
                    <a:pt x="41" y="99"/>
                    <a:pt x="41" y="187"/>
                    <a:pt x="41" y="188"/>
                  </a:cubicBezTo>
                  <a:cubicBezTo>
                    <a:pt x="41" y="199"/>
                    <a:pt x="32" y="208"/>
                    <a:pt x="20" y="208"/>
                  </a:cubicBezTo>
                  <a:close/>
                </a:path>
              </a:pathLst>
            </a:custGeom>
            <a:solidFill>
              <a:srgbClr val="FED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8437563" y="4768850"/>
              <a:ext cx="303213" cy="301625"/>
            </a:xfrm>
            <a:custGeom>
              <a:avLst/>
              <a:gdLst>
                <a:gd name="T0" fmla="*/ 62 w 123"/>
                <a:gd name="T1" fmla="*/ 123 h 123"/>
                <a:gd name="T2" fmla="*/ 0 w 123"/>
                <a:gd name="T3" fmla="*/ 61 h 123"/>
                <a:gd name="T4" fmla="*/ 62 w 123"/>
                <a:gd name="T5" fmla="*/ 0 h 123"/>
                <a:gd name="T6" fmla="*/ 123 w 123"/>
                <a:gd name="T7" fmla="*/ 61 h 123"/>
                <a:gd name="T8" fmla="*/ 62 w 123"/>
                <a:gd name="T9" fmla="*/ 123 h 123"/>
                <a:gd name="T10" fmla="*/ 62 w 123"/>
                <a:gd name="T11" fmla="*/ 40 h 123"/>
                <a:gd name="T12" fmla="*/ 41 w 123"/>
                <a:gd name="T13" fmla="*/ 61 h 123"/>
                <a:gd name="T14" fmla="*/ 62 w 123"/>
                <a:gd name="T15" fmla="*/ 83 h 123"/>
                <a:gd name="T16" fmla="*/ 83 w 123"/>
                <a:gd name="T17" fmla="*/ 61 h 123"/>
                <a:gd name="T18" fmla="*/ 62 w 123"/>
                <a:gd name="T19" fmla="*/ 4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123"/>
                  </a:moveTo>
                  <a:cubicBezTo>
                    <a:pt x="28" y="123"/>
                    <a:pt x="0" y="95"/>
                    <a:pt x="0" y="61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5" y="0"/>
                    <a:pt x="123" y="28"/>
                    <a:pt x="123" y="61"/>
                  </a:cubicBezTo>
                  <a:cubicBezTo>
                    <a:pt x="123" y="95"/>
                    <a:pt x="95" y="123"/>
                    <a:pt x="62" y="123"/>
                  </a:cubicBezTo>
                  <a:close/>
                  <a:moveTo>
                    <a:pt x="62" y="40"/>
                  </a:moveTo>
                  <a:cubicBezTo>
                    <a:pt x="50" y="40"/>
                    <a:pt x="41" y="50"/>
                    <a:pt x="41" y="61"/>
                  </a:cubicBezTo>
                  <a:cubicBezTo>
                    <a:pt x="41" y="73"/>
                    <a:pt x="50" y="83"/>
                    <a:pt x="62" y="83"/>
                  </a:cubicBezTo>
                  <a:cubicBezTo>
                    <a:pt x="73" y="83"/>
                    <a:pt x="83" y="73"/>
                    <a:pt x="83" y="61"/>
                  </a:cubicBezTo>
                  <a:cubicBezTo>
                    <a:pt x="83" y="50"/>
                    <a:pt x="73" y="40"/>
                    <a:pt x="62" y="40"/>
                  </a:cubicBezTo>
                  <a:close/>
                </a:path>
              </a:pathLst>
            </a:custGeom>
            <a:solidFill>
              <a:srgbClr val="FED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8086726" y="4965700"/>
              <a:ext cx="228600" cy="509588"/>
            </a:xfrm>
            <a:custGeom>
              <a:avLst/>
              <a:gdLst>
                <a:gd name="T0" fmla="*/ 73 w 93"/>
                <a:gd name="T1" fmla="*/ 208 h 208"/>
                <a:gd name="T2" fmla="*/ 53 w 93"/>
                <a:gd name="T3" fmla="*/ 188 h 208"/>
                <a:gd name="T4" fmla="*/ 53 w 93"/>
                <a:gd name="T5" fmla="*/ 188 h 208"/>
                <a:gd name="T6" fmla="*/ 6 w 93"/>
                <a:gd name="T7" fmla="*/ 34 h 208"/>
                <a:gd name="T8" fmla="*/ 11 w 93"/>
                <a:gd name="T9" fmla="*/ 6 h 208"/>
                <a:gd name="T10" fmla="*/ 39 w 93"/>
                <a:gd name="T11" fmla="*/ 11 h 208"/>
                <a:gd name="T12" fmla="*/ 93 w 93"/>
                <a:gd name="T13" fmla="*/ 188 h 208"/>
                <a:gd name="T14" fmla="*/ 73 w 93"/>
                <a:gd name="T1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208">
                  <a:moveTo>
                    <a:pt x="73" y="208"/>
                  </a:moveTo>
                  <a:cubicBezTo>
                    <a:pt x="62" y="208"/>
                    <a:pt x="53" y="199"/>
                    <a:pt x="53" y="188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53" y="187"/>
                    <a:pt x="52" y="99"/>
                    <a:pt x="6" y="34"/>
                  </a:cubicBezTo>
                  <a:cubicBezTo>
                    <a:pt x="0" y="25"/>
                    <a:pt x="2" y="13"/>
                    <a:pt x="11" y="6"/>
                  </a:cubicBezTo>
                  <a:cubicBezTo>
                    <a:pt x="20" y="0"/>
                    <a:pt x="33" y="2"/>
                    <a:pt x="39" y="11"/>
                  </a:cubicBezTo>
                  <a:cubicBezTo>
                    <a:pt x="93" y="87"/>
                    <a:pt x="93" y="184"/>
                    <a:pt x="93" y="188"/>
                  </a:cubicBezTo>
                  <a:cubicBezTo>
                    <a:pt x="93" y="199"/>
                    <a:pt x="84" y="208"/>
                    <a:pt x="73" y="208"/>
                  </a:cubicBezTo>
                  <a:close/>
                </a:path>
              </a:pathLst>
            </a:custGeom>
            <a:solidFill>
              <a:srgbClr val="FED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7964488" y="4768850"/>
              <a:ext cx="301625" cy="301625"/>
            </a:xfrm>
            <a:custGeom>
              <a:avLst/>
              <a:gdLst>
                <a:gd name="T0" fmla="*/ 62 w 123"/>
                <a:gd name="T1" fmla="*/ 123 h 123"/>
                <a:gd name="T2" fmla="*/ 0 w 123"/>
                <a:gd name="T3" fmla="*/ 61 h 123"/>
                <a:gd name="T4" fmla="*/ 62 w 123"/>
                <a:gd name="T5" fmla="*/ 0 h 123"/>
                <a:gd name="T6" fmla="*/ 123 w 123"/>
                <a:gd name="T7" fmla="*/ 61 h 123"/>
                <a:gd name="T8" fmla="*/ 62 w 123"/>
                <a:gd name="T9" fmla="*/ 123 h 123"/>
                <a:gd name="T10" fmla="*/ 62 w 123"/>
                <a:gd name="T11" fmla="*/ 40 h 123"/>
                <a:gd name="T12" fmla="*/ 41 w 123"/>
                <a:gd name="T13" fmla="*/ 61 h 123"/>
                <a:gd name="T14" fmla="*/ 62 w 123"/>
                <a:gd name="T15" fmla="*/ 83 h 123"/>
                <a:gd name="T16" fmla="*/ 83 w 123"/>
                <a:gd name="T17" fmla="*/ 61 h 123"/>
                <a:gd name="T18" fmla="*/ 62 w 123"/>
                <a:gd name="T19" fmla="*/ 4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123"/>
                  </a:moveTo>
                  <a:cubicBezTo>
                    <a:pt x="28" y="123"/>
                    <a:pt x="0" y="95"/>
                    <a:pt x="0" y="61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3" y="28"/>
                    <a:pt x="123" y="61"/>
                  </a:cubicBezTo>
                  <a:cubicBezTo>
                    <a:pt x="123" y="95"/>
                    <a:pt x="96" y="123"/>
                    <a:pt x="62" y="123"/>
                  </a:cubicBezTo>
                  <a:close/>
                  <a:moveTo>
                    <a:pt x="62" y="40"/>
                  </a:moveTo>
                  <a:cubicBezTo>
                    <a:pt x="50" y="40"/>
                    <a:pt x="41" y="50"/>
                    <a:pt x="41" y="61"/>
                  </a:cubicBezTo>
                  <a:cubicBezTo>
                    <a:pt x="41" y="73"/>
                    <a:pt x="50" y="83"/>
                    <a:pt x="62" y="83"/>
                  </a:cubicBezTo>
                  <a:cubicBezTo>
                    <a:pt x="73" y="83"/>
                    <a:pt x="83" y="73"/>
                    <a:pt x="83" y="61"/>
                  </a:cubicBezTo>
                  <a:cubicBezTo>
                    <a:pt x="83" y="50"/>
                    <a:pt x="73" y="40"/>
                    <a:pt x="62" y="40"/>
                  </a:cubicBezTo>
                  <a:close/>
                </a:path>
              </a:pathLst>
            </a:custGeom>
            <a:solidFill>
              <a:srgbClr val="FED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8518526" y="1501775"/>
              <a:ext cx="1901825" cy="3195638"/>
            </a:xfrm>
            <a:custGeom>
              <a:avLst/>
              <a:gdLst>
                <a:gd name="T0" fmla="*/ 632 w 774"/>
                <a:gd name="T1" fmla="*/ 631 h 1303"/>
                <a:gd name="T2" fmla="*/ 717 w 774"/>
                <a:gd name="T3" fmla="*/ 497 h 1303"/>
                <a:gd name="T4" fmla="*/ 513 w 774"/>
                <a:gd name="T5" fmla="*/ 334 h 1303"/>
                <a:gd name="T6" fmla="*/ 385 w 774"/>
                <a:gd name="T7" fmla="*/ 457 h 1303"/>
                <a:gd name="T8" fmla="*/ 499 w 774"/>
                <a:gd name="T9" fmla="*/ 276 h 1303"/>
                <a:gd name="T10" fmla="*/ 472 w 774"/>
                <a:gd name="T11" fmla="*/ 138 h 1303"/>
                <a:gd name="T12" fmla="*/ 292 w 774"/>
                <a:gd name="T13" fmla="*/ 159 h 1303"/>
                <a:gd name="T14" fmla="*/ 246 w 774"/>
                <a:gd name="T15" fmla="*/ 33 h 1303"/>
                <a:gd name="T16" fmla="*/ 5 w 774"/>
                <a:gd name="T17" fmla="*/ 159 h 1303"/>
                <a:gd name="T18" fmla="*/ 201 w 774"/>
                <a:gd name="T19" fmla="*/ 425 h 1303"/>
                <a:gd name="T20" fmla="*/ 235 w 774"/>
                <a:gd name="T21" fmla="*/ 271 h 1303"/>
                <a:gd name="T22" fmla="*/ 164 w 774"/>
                <a:gd name="T23" fmla="*/ 286 h 1303"/>
                <a:gd name="T24" fmla="*/ 109 w 774"/>
                <a:gd name="T25" fmla="*/ 262 h 1303"/>
                <a:gd name="T26" fmla="*/ 262 w 774"/>
                <a:gd name="T27" fmla="*/ 218 h 1303"/>
                <a:gd name="T28" fmla="*/ 208 w 774"/>
                <a:gd name="T29" fmla="*/ 485 h 1303"/>
                <a:gd name="T30" fmla="*/ 45 w 774"/>
                <a:gd name="T31" fmla="*/ 425 h 1303"/>
                <a:gd name="T32" fmla="*/ 5 w 774"/>
                <a:gd name="T33" fmla="*/ 598 h 1303"/>
                <a:gd name="T34" fmla="*/ 158 w 774"/>
                <a:gd name="T35" fmla="*/ 693 h 1303"/>
                <a:gd name="T36" fmla="*/ 98 w 774"/>
                <a:gd name="T37" fmla="*/ 693 h 1303"/>
                <a:gd name="T38" fmla="*/ 27 w 774"/>
                <a:gd name="T39" fmla="*/ 655 h 1303"/>
                <a:gd name="T40" fmla="*/ 5 w 774"/>
                <a:gd name="T41" fmla="*/ 920 h 1303"/>
                <a:gd name="T42" fmla="*/ 172 w 774"/>
                <a:gd name="T43" fmla="*/ 934 h 1303"/>
                <a:gd name="T44" fmla="*/ 310 w 774"/>
                <a:gd name="T45" fmla="*/ 943 h 1303"/>
                <a:gd name="T46" fmla="*/ 369 w 774"/>
                <a:gd name="T47" fmla="*/ 1169 h 1303"/>
                <a:gd name="T48" fmla="*/ 340 w 774"/>
                <a:gd name="T49" fmla="*/ 1117 h 1303"/>
                <a:gd name="T50" fmla="*/ 301 w 774"/>
                <a:gd name="T51" fmla="*/ 1002 h 1303"/>
                <a:gd name="T52" fmla="*/ 166 w 774"/>
                <a:gd name="T53" fmla="*/ 1083 h 1303"/>
                <a:gd name="T54" fmla="*/ 129 w 774"/>
                <a:gd name="T55" fmla="*/ 975 h 1303"/>
                <a:gd name="T56" fmla="*/ 26 w 774"/>
                <a:gd name="T57" fmla="*/ 984 h 1303"/>
                <a:gd name="T58" fmla="*/ 65 w 774"/>
                <a:gd name="T59" fmla="*/ 1225 h 1303"/>
                <a:gd name="T60" fmla="*/ 341 w 774"/>
                <a:gd name="T61" fmla="*/ 1256 h 1303"/>
                <a:gd name="T62" fmla="*/ 574 w 774"/>
                <a:gd name="T63" fmla="*/ 1215 h 1303"/>
                <a:gd name="T64" fmla="*/ 588 w 774"/>
                <a:gd name="T65" fmla="*/ 892 h 1303"/>
                <a:gd name="T66" fmla="*/ 453 w 774"/>
                <a:gd name="T67" fmla="*/ 847 h 1303"/>
                <a:gd name="T68" fmla="*/ 422 w 774"/>
                <a:gd name="T69" fmla="*/ 703 h 1303"/>
                <a:gd name="T70" fmla="*/ 271 w 774"/>
                <a:gd name="T71" fmla="*/ 775 h 1303"/>
                <a:gd name="T72" fmla="*/ 211 w 774"/>
                <a:gd name="T73" fmla="*/ 774 h 1303"/>
                <a:gd name="T74" fmla="*/ 468 w 774"/>
                <a:gd name="T75" fmla="*/ 664 h 1303"/>
                <a:gd name="T76" fmla="*/ 625 w 774"/>
                <a:gd name="T77" fmla="*/ 845 h 1303"/>
                <a:gd name="T78" fmla="*/ 774 w 774"/>
                <a:gd name="T79" fmla="*/ 808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4" h="1303">
                  <a:moveTo>
                    <a:pt x="657" y="655"/>
                  </a:moveTo>
                  <a:cubicBezTo>
                    <a:pt x="644" y="653"/>
                    <a:pt x="635" y="643"/>
                    <a:pt x="632" y="631"/>
                  </a:cubicBezTo>
                  <a:cubicBezTo>
                    <a:pt x="630" y="619"/>
                    <a:pt x="635" y="607"/>
                    <a:pt x="645" y="600"/>
                  </a:cubicBezTo>
                  <a:cubicBezTo>
                    <a:pt x="646" y="600"/>
                    <a:pt x="704" y="560"/>
                    <a:pt x="717" y="497"/>
                  </a:cubicBezTo>
                  <a:cubicBezTo>
                    <a:pt x="724" y="460"/>
                    <a:pt x="714" y="421"/>
                    <a:pt x="687" y="382"/>
                  </a:cubicBezTo>
                  <a:cubicBezTo>
                    <a:pt x="658" y="340"/>
                    <a:pt x="580" y="318"/>
                    <a:pt x="513" y="334"/>
                  </a:cubicBezTo>
                  <a:cubicBezTo>
                    <a:pt x="482" y="342"/>
                    <a:pt x="427" y="365"/>
                    <a:pt x="418" y="431"/>
                  </a:cubicBezTo>
                  <a:cubicBezTo>
                    <a:pt x="416" y="448"/>
                    <a:pt x="401" y="459"/>
                    <a:pt x="385" y="457"/>
                  </a:cubicBezTo>
                  <a:cubicBezTo>
                    <a:pt x="368" y="455"/>
                    <a:pt x="357" y="440"/>
                    <a:pt x="359" y="424"/>
                  </a:cubicBezTo>
                  <a:cubicBezTo>
                    <a:pt x="368" y="349"/>
                    <a:pt x="419" y="295"/>
                    <a:pt x="499" y="276"/>
                  </a:cubicBezTo>
                  <a:cubicBezTo>
                    <a:pt x="512" y="273"/>
                    <a:pt x="525" y="271"/>
                    <a:pt x="538" y="270"/>
                  </a:cubicBezTo>
                  <a:cubicBezTo>
                    <a:pt x="537" y="209"/>
                    <a:pt x="505" y="156"/>
                    <a:pt x="472" y="138"/>
                  </a:cubicBezTo>
                  <a:cubicBezTo>
                    <a:pt x="395" y="97"/>
                    <a:pt x="330" y="153"/>
                    <a:pt x="327" y="156"/>
                  </a:cubicBezTo>
                  <a:cubicBezTo>
                    <a:pt x="318" y="164"/>
                    <a:pt x="303" y="166"/>
                    <a:pt x="292" y="159"/>
                  </a:cubicBezTo>
                  <a:cubicBezTo>
                    <a:pt x="281" y="152"/>
                    <a:pt x="275" y="139"/>
                    <a:pt x="278" y="126"/>
                  </a:cubicBezTo>
                  <a:cubicBezTo>
                    <a:pt x="279" y="124"/>
                    <a:pt x="289" y="73"/>
                    <a:pt x="246" y="33"/>
                  </a:cubicBezTo>
                  <a:cubicBezTo>
                    <a:pt x="215" y="5"/>
                    <a:pt x="155" y="0"/>
                    <a:pt x="103" y="21"/>
                  </a:cubicBezTo>
                  <a:cubicBezTo>
                    <a:pt x="45" y="45"/>
                    <a:pt x="9" y="95"/>
                    <a:pt x="5" y="159"/>
                  </a:cubicBezTo>
                  <a:cubicBezTo>
                    <a:pt x="0" y="245"/>
                    <a:pt x="30" y="328"/>
                    <a:pt x="86" y="381"/>
                  </a:cubicBezTo>
                  <a:cubicBezTo>
                    <a:pt x="122" y="414"/>
                    <a:pt x="162" y="430"/>
                    <a:pt x="201" y="425"/>
                  </a:cubicBezTo>
                  <a:cubicBezTo>
                    <a:pt x="251" y="419"/>
                    <a:pt x="265" y="382"/>
                    <a:pt x="269" y="360"/>
                  </a:cubicBezTo>
                  <a:cubicBezTo>
                    <a:pt x="275" y="323"/>
                    <a:pt x="260" y="284"/>
                    <a:pt x="235" y="271"/>
                  </a:cubicBezTo>
                  <a:cubicBezTo>
                    <a:pt x="216" y="262"/>
                    <a:pt x="200" y="259"/>
                    <a:pt x="188" y="264"/>
                  </a:cubicBezTo>
                  <a:cubicBezTo>
                    <a:pt x="172" y="269"/>
                    <a:pt x="164" y="285"/>
                    <a:pt x="164" y="286"/>
                  </a:cubicBezTo>
                  <a:cubicBezTo>
                    <a:pt x="158" y="301"/>
                    <a:pt x="140" y="308"/>
                    <a:pt x="125" y="302"/>
                  </a:cubicBezTo>
                  <a:cubicBezTo>
                    <a:pt x="110" y="295"/>
                    <a:pt x="102" y="278"/>
                    <a:pt x="109" y="262"/>
                  </a:cubicBezTo>
                  <a:cubicBezTo>
                    <a:pt x="111" y="258"/>
                    <a:pt x="127" y="222"/>
                    <a:pt x="167" y="207"/>
                  </a:cubicBezTo>
                  <a:cubicBezTo>
                    <a:pt x="196" y="197"/>
                    <a:pt x="228" y="200"/>
                    <a:pt x="262" y="218"/>
                  </a:cubicBezTo>
                  <a:cubicBezTo>
                    <a:pt x="311" y="243"/>
                    <a:pt x="339" y="307"/>
                    <a:pt x="328" y="371"/>
                  </a:cubicBezTo>
                  <a:cubicBezTo>
                    <a:pt x="317" y="433"/>
                    <a:pt x="271" y="477"/>
                    <a:pt x="208" y="485"/>
                  </a:cubicBezTo>
                  <a:cubicBezTo>
                    <a:pt x="201" y="486"/>
                    <a:pt x="194" y="486"/>
                    <a:pt x="187" y="486"/>
                  </a:cubicBezTo>
                  <a:cubicBezTo>
                    <a:pt x="137" y="486"/>
                    <a:pt x="88" y="465"/>
                    <a:pt x="45" y="425"/>
                  </a:cubicBezTo>
                  <a:cubicBezTo>
                    <a:pt x="30" y="411"/>
                    <a:pt x="17" y="395"/>
                    <a:pt x="5" y="378"/>
                  </a:cubicBezTo>
                  <a:cubicBezTo>
                    <a:pt x="5" y="598"/>
                    <a:pt x="5" y="598"/>
                    <a:pt x="5" y="598"/>
                  </a:cubicBezTo>
                  <a:cubicBezTo>
                    <a:pt x="18" y="591"/>
                    <a:pt x="34" y="587"/>
                    <a:pt x="51" y="587"/>
                  </a:cubicBezTo>
                  <a:cubicBezTo>
                    <a:pt x="130" y="587"/>
                    <a:pt x="158" y="650"/>
                    <a:pt x="158" y="693"/>
                  </a:cubicBezTo>
                  <a:cubicBezTo>
                    <a:pt x="158" y="709"/>
                    <a:pt x="145" y="723"/>
                    <a:pt x="128" y="723"/>
                  </a:cubicBezTo>
                  <a:cubicBezTo>
                    <a:pt x="112" y="723"/>
                    <a:pt x="98" y="709"/>
                    <a:pt x="98" y="693"/>
                  </a:cubicBezTo>
                  <a:cubicBezTo>
                    <a:pt x="98" y="679"/>
                    <a:pt x="93" y="648"/>
                    <a:pt x="51" y="648"/>
                  </a:cubicBezTo>
                  <a:cubicBezTo>
                    <a:pt x="37" y="648"/>
                    <a:pt x="31" y="652"/>
                    <a:pt x="27" y="655"/>
                  </a:cubicBezTo>
                  <a:cubicBezTo>
                    <a:pt x="12" y="671"/>
                    <a:pt x="7" y="712"/>
                    <a:pt x="5" y="763"/>
                  </a:cubicBezTo>
                  <a:cubicBezTo>
                    <a:pt x="5" y="920"/>
                    <a:pt x="5" y="920"/>
                    <a:pt x="5" y="920"/>
                  </a:cubicBezTo>
                  <a:cubicBezTo>
                    <a:pt x="16" y="913"/>
                    <a:pt x="28" y="907"/>
                    <a:pt x="41" y="904"/>
                  </a:cubicBezTo>
                  <a:cubicBezTo>
                    <a:pt x="110" y="887"/>
                    <a:pt x="150" y="911"/>
                    <a:pt x="172" y="934"/>
                  </a:cubicBezTo>
                  <a:cubicBezTo>
                    <a:pt x="184" y="945"/>
                    <a:pt x="192" y="959"/>
                    <a:pt x="198" y="974"/>
                  </a:cubicBezTo>
                  <a:cubicBezTo>
                    <a:pt x="225" y="951"/>
                    <a:pt x="262" y="935"/>
                    <a:pt x="310" y="943"/>
                  </a:cubicBezTo>
                  <a:cubicBezTo>
                    <a:pt x="367" y="952"/>
                    <a:pt x="408" y="993"/>
                    <a:pt x="418" y="1050"/>
                  </a:cubicBezTo>
                  <a:cubicBezTo>
                    <a:pt x="427" y="1100"/>
                    <a:pt x="407" y="1148"/>
                    <a:pt x="369" y="1169"/>
                  </a:cubicBezTo>
                  <a:cubicBezTo>
                    <a:pt x="354" y="1178"/>
                    <a:pt x="336" y="1172"/>
                    <a:pt x="328" y="1158"/>
                  </a:cubicBezTo>
                  <a:cubicBezTo>
                    <a:pt x="320" y="1143"/>
                    <a:pt x="325" y="1125"/>
                    <a:pt x="340" y="1117"/>
                  </a:cubicBezTo>
                  <a:cubicBezTo>
                    <a:pt x="355" y="1108"/>
                    <a:pt x="363" y="1085"/>
                    <a:pt x="359" y="1060"/>
                  </a:cubicBezTo>
                  <a:cubicBezTo>
                    <a:pt x="357" y="1048"/>
                    <a:pt x="346" y="1009"/>
                    <a:pt x="301" y="1002"/>
                  </a:cubicBezTo>
                  <a:cubicBezTo>
                    <a:pt x="232" y="991"/>
                    <a:pt x="205" y="1062"/>
                    <a:pt x="204" y="1065"/>
                  </a:cubicBezTo>
                  <a:cubicBezTo>
                    <a:pt x="199" y="1081"/>
                    <a:pt x="182" y="1089"/>
                    <a:pt x="166" y="1083"/>
                  </a:cubicBezTo>
                  <a:cubicBezTo>
                    <a:pt x="151" y="1078"/>
                    <a:pt x="142" y="1062"/>
                    <a:pt x="147" y="1046"/>
                  </a:cubicBezTo>
                  <a:cubicBezTo>
                    <a:pt x="152" y="1030"/>
                    <a:pt x="148" y="996"/>
                    <a:pt x="129" y="975"/>
                  </a:cubicBezTo>
                  <a:cubicBezTo>
                    <a:pt x="113" y="958"/>
                    <a:pt x="88" y="954"/>
                    <a:pt x="56" y="962"/>
                  </a:cubicBezTo>
                  <a:cubicBezTo>
                    <a:pt x="43" y="965"/>
                    <a:pt x="33" y="972"/>
                    <a:pt x="26" y="984"/>
                  </a:cubicBezTo>
                  <a:cubicBezTo>
                    <a:pt x="1" y="1027"/>
                    <a:pt x="17" y="1114"/>
                    <a:pt x="24" y="1143"/>
                  </a:cubicBezTo>
                  <a:cubicBezTo>
                    <a:pt x="33" y="1170"/>
                    <a:pt x="46" y="1199"/>
                    <a:pt x="65" y="1225"/>
                  </a:cubicBezTo>
                  <a:cubicBezTo>
                    <a:pt x="93" y="1264"/>
                    <a:pt x="149" y="1292"/>
                    <a:pt x="207" y="1298"/>
                  </a:cubicBezTo>
                  <a:cubicBezTo>
                    <a:pt x="260" y="1303"/>
                    <a:pt x="308" y="1288"/>
                    <a:pt x="341" y="1256"/>
                  </a:cubicBezTo>
                  <a:cubicBezTo>
                    <a:pt x="350" y="1249"/>
                    <a:pt x="362" y="1246"/>
                    <a:pt x="372" y="1250"/>
                  </a:cubicBezTo>
                  <a:cubicBezTo>
                    <a:pt x="377" y="1252"/>
                    <a:pt x="487" y="1290"/>
                    <a:pt x="574" y="1215"/>
                  </a:cubicBezTo>
                  <a:cubicBezTo>
                    <a:pt x="636" y="1163"/>
                    <a:pt x="659" y="1093"/>
                    <a:pt x="649" y="996"/>
                  </a:cubicBezTo>
                  <a:cubicBezTo>
                    <a:pt x="645" y="958"/>
                    <a:pt x="623" y="920"/>
                    <a:pt x="588" y="892"/>
                  </a:cubicBezTo>
                  <a:cubicBezTo>
                    <a:pt x="554" y="865"/>
                    <a:pt x="514" y="852"/>
                    <a:pt x="478" y="856"/>
                  </a:cubicBezTo>
                  <a:cubicBezTo>
                    <a:pt x="469" y="857"/>
                    <a:pt x="460" y="854"/>
                    <a:pt x="453" y="847"/>
                  </a:cubicBezTo>
                  <a:cubicBezTo>
                    <a:pt x="447" y="840"/>
                    <a:pt x="444" y="831"/>
                    <a:pt x="445" y="821"/>
                  </a:cubicBezTo>
                  <a:cubicBezTo>
                    <a:pt x="449" y="800"/>
                    <a:pt x="450" y="737"/>
                    <a:pt x="422" y="703"/>
                  </a:cubicBezTo>
                  <a:cubicBezTo>
                    <a:pt x="407" y="686"/>
                    <a:pt x="387" y="678"/>
                    <a:pt x="359" y="678"/>
                  </a:cubicBezTo>
                  <a:cubicBezTo>
                    <a:pt x="298" y="677"/>
                    <a:pt x="272" y="706"/>
                    <a:pt x="271" y="775"/>
                  </a:cubicBezTo>
                  <a:cubicBezTo>
                    <a:pt x="271" y="791"/>
                    <a:pt x="257" y="805"/>
                    <a:pt x="240" y="804"/>
                  </a:cubicBezTo>
                  <a:cubicBezTo>
                    <a:pt x="224" y="804"/>
                    <a:pt x="211" y="790"/>
                    <a:pt x="211" y="774"/>
                  </a:cubicBezTo>
                  <a:cubicBezTo>
                    <a:pt x="214" y="636"/>
                    <a:pt x="305" y="617"/>
                    <a:pt x="360" y="618"/>
                  </a:cubicBezTo>
                  <a:cubicBezTo>
                    <a:pt x="405" y="618"/>
                    <a:pt x="442" y="634"/>
                    <a:pt x="468" y="664"/>
                  </a:cubicBezTo>
                  <a:cubicBezTo>
                    <a:pt x="501" y="704"/>
                    <a:pt x="507" y="760"/>
                    <a:pt x="507" y="796"/>
                  </a:cubicBezTo>
                  <a:cubicBezTo>
                    <a:pt x="548" y="799"/>
                    <a:pt x="590" y="816"/>
                    <a:pt x="625" y="845"/>
                  </a:cubicBezTo>
                  <a:cubicBezTo>
                    <a:pt x="661" y="874"/>
                    <a:pt x="688" y="912"/>
                    <a:pt x="701" y="952"/>
                  </a:cubicBezTo>
                  <a:cubicBezTo>
                    <a:pt x="731" y="934"/>
                    <a:pt x="774" y="895"/>
                    <a:pt x="774" y="808"/>
                  </a:cubicBezTo>
                  <a:cubicBezTo>
                    <a:pt x="774" y="716"/>
                    <a:pt x="705" y="663"/>
                    <a:pt x="657" y="6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8059738" y="4865688"/>
              <a:ext cx="111125" cy="109538"/>
            </a:xfrm>
            <a:prstGeom prst="ellipse">
              <a:avLst/>
            </a:pr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8534401" y="4865688"/>
              <a:ext cx="109538" cy="109538"/>
            </a:xfrm>
            <a:prstGeom prst="ellipse">
              <a:avLst/>
            </a:prstGeom>
            <a:solidFill>
              <a:srgbClr val="CEB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283326" y="1501775"/>
              <a:ext cx="1905000" cy="3195638"/>
            </a:xfrm>
            <a:custGeom>
              <a:avLst/>
              <a:gdLst>
                <a:gd name="T0" fmla="*/ 610 w 775"/>
                <a:gd name="T1" fmla="*/ 286 h 1303"/>
                <a:gd name="T2" fmla="*/ 540 w 775"/>
                <a:gd name="T3" fmla="*/ 271 h 1303"/>
                <a:gd name="T4" fmla="*/ 573 w 775"/>
                <a:gd name="T5" fmla="*/ 425 h 1303"/>
                <a:gd name="T6" fmla="*/ 769 w 775"/>
                <a:gd name="T7" fmla="*/ 159 h 1303"/>
                <a:gd name="T8" fmla="*/ 529 w 775"/>
                <a:gd name="T9" fmla="*/ 33 h 1303"/>
                <a:gd name="T10" fmla="*/ 482 w 775"/>
                <a:gd name="T11" fmla="*/ 159 h 1303"/>
                <a:gd name="T12" fmla="*/ 302 w 775"/>
                <a:gd name="T13" fmla="*/ 138 h 1303"/>
                <a:gd name="T14" fmla="*/ 275 w 775"/>
                <a:gd name="T15" fmla="*/ 276 h 1303"/>
                <a:gd name="T16" fmla="*/ 390 w 775"/>
                <a:gd name="T17" fmla="*/ 457 h 1303"/>
                <a:gd name="T18" fmla="*/ 261 w 775"/>
                <a:gd name="T19" fmla="*/ 334 h 1303"/>
                <a:gd name="T20" fmla="*/ 58 w 775"/>
                <a:gd name="T21" fmla="*/ 497 h 1303"/>
                <a:gd name="T22" fmla="*/ 142 w 775"/>
                <a:gd name="T23" fmla="*/ 631 h 1303"/>
                <a:gd name="T24" fmla="*/ 0 w 775"/>
                <a:gd name="T25" fmla="*/ 808 h 1303"/>
                <a:gd name="T26" fmla="*/ 149 w 775"/>
                <a:gd name="T27" fmla="*/ 845 h 1303"/>
                <a:gd name="T28" fmla="*/ 307 w 775"/>
                <a:gd name="T29" fmla="*/ 664 h 1303"/>
                <a:gd name="T30" fmla="*/ 563 w 775"/>
                <a:gd name="T31" fmla="*/ 774 h 1303"/>
                <a:gd name="T32" fmla="*/ 503 w 775"/>
                <a:gd name="T33" fmla="*/ 775 h 1303"/>
                <a:gd name="T34" fmla="*/ 353 w 775"/>
                <a:gd name="T35" fmla="*/ 703 h 1303"/>
                <a:gd name="T36" fmla="*/ 321 w 775"/>
                <a:gd name="T37" fmla="*/ 847 h 1303"/>
                <a:gd name="T38" fmla="*/ 187 w 775"/>
                <a:gd name="T39" fmla="*/ 892 h 1303"/>
                <a:gd name="T40" fmla="*/ 200 w 775"/>
                <a:gd name="T41" fmla="*/ 1215 h 1303"/>
                <a:gd name="T42" fmla="*/ 433 w 775"/>
                <a:gd name="T43" fmla="*/ 1256 h 1303"/>
                <a:gd name="T44" fmla="*/ 709 w 775"/>
                <a:gd name="T45" fmla="*/ 1225 h 1303"/>
                <a:gd name="T46" fmla="*/ 748 w 775"/>
                <a:gd name="T47" fmla="*/ 984 h 1303"/>
                <a:gd name="T48" fmla="*/ 645 w 775"/>
                <a:gd name="T49" fmla="*/ 975 h 1303"/>
                <a:gd name="T50" fmla="*/ 608 w 775"/>
                <a:gd name="T51" fmla="*/ 1083 h 1303"/>
                <a:gd name="T52" fmla="*/ 474 w 775"/>
                <a:gd name="T53" fmla="*/ 1002 h 1303"/>
                <a:gd name="T54" fmla="*/ 435 w 775"/>
                <a:gd name="T55" fmla="*/ 1117 h 1303"/>
                <a:gd name="T56" fmla="*/ 405 w 775"/>
                <a:gd name="T57" fmla="*/ 1169 h 1303"/>
                <a:gd name="T58" fmla="*/ 464 w 775"/>
                <a:gd name="T59" fmla="*/ 943 h 1303"/>
                <a:gd name="T60" fmla="*/ 602 w 775"/>
                <a:gd name="T61" fmla="*/ 934 h 1303"/>
                <a:gd name="T62" fmla="*/ 769 w 775"/>
                <a:gd name="T63" fmla="*/ 920 h 1303"/>
                <a:gd name="T64" fmla="*/ 747 w 775"/>
                <a:gd name="T65" fmla="*/ 655 h 1303"/>
                <a:gd name="T66" fmla="*/ 676 w 775"/>
                <a:gd name="T67" fmla="*/ 693 h 1303"/>
                <a:gd name="T68" fmla="*/ 646 w 775"/>
                <a:gd name="T69" fmla="*/ 723 h 1303"/>
                <a:gd name="T70" fmla="*/ 723 w 775"/>
                <a:gd name="T71" fmla="*/ 587 h 1303"/>
                <a:gd name="T72" fmla="*/ 769 w 775"/>
                <a:gd name="T73" fmla="*/ 378 h 1303"/>
                <a:gd name="T74" fmla="*/ 587 w 775"/>
                <a:gd name="T75" fmla="*/ 486 h 1303"/>
                <a:gd name="T76" fmla="*/ 447 w 775"/>
                <a:gd name="T77" fmla="*/ 371 h 1303"/>
                <a:gd name="T78" fmla="*/ 607 w 775"/>
                <a:gd name="T79" fmla="*/ 207 h 1303"/>
                <a:gd name="T80" fmla="*/ 650 w 775"/>
                <a:gd name="T81" fmla="*/ 30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5" h="1303">
                  <a:moveTo>
                    <a:pt x="650" y="302"/>
                  </a:moveTo>
                  <a:cubicBezTo>
                    <a:pt x="634" y="308"/>
                    <a:pt x="617" y="301"/>
                    <a:pt x="610" y="286"/>
                  </a:cubicBezTo>
                  <a:cubicBezTo>
                    <a:pt x="610" y="285"/>
                    <a:pt x="602" y="269"/>
                    <a:pt x="586" y="263"/>
                  </a:cubicBezTo>
                  <a:cubicBezTo>
                    <a:pt x="574" y="259"/>
                    <a:pt x="558" y="262"/>
                    <a:pt x="540" y="271"/>
                  </a:cubicBezTo>
                  <a:cubicBezTo>
                    <a:pt x="514" y="284"/>
                    <a:pt x="499" y="323"/>
                    <a:pt x="506" y="360"/>
                  </a:cubicBezTo>
                  <a:cubicBezTo>
                    <a:pt x="510" y="382"/>
                    <a:pt x="523" y="419"/>
                    <a:pt x="573" y="425"/>
                  </a:cubicBezTo>
                  <a:cubicBezTo>
                    <a:pt x="612" y="430"/>
                    <a:pt x="653" y="414"/>
                    <a:pt x="688" y="381"/>
                  </a:cubicBezTo>
                  <a:cubicBezTo>
                    <a:pt x="744" y="328"/>
                    <a:pt x="775" y="245"/>
                    <a:pt x="769" y="159"/>
                  </a:cubicBezTo>
                  <a:cubicBezTo>
                    <a:pt x="765" y="95"/>
                    <a:pt x="730" y="45"/>
                    <a:pt x="671" y="21"/>
                  </a:cubicBezTo>
                  <a:cubicBezTo>
                    <a:pt x="620" y="0"/>
                    <a:pt x="560" y="5"/>
                    <a:pt x="529" y="33"/>
                  </a:cubicBezTo>
                  <a:cubicBezTo>
                    <a:pt x="485" y="73"/>
                    <a:pt x="496" y="124"/>
                    <a:pt x="496" y="126"/>
                  </a:cubicBezTo>
                  <a:cubicBezTo>
                    <a:pt x="499" y="139"/>
                    <a:pt x="493" y="152"/>
                    <a:pt x="482" y="159"/>
                  </a:cubicBezTo>
                  <a:cubicBezTo>
                    <a:pt x="471" y="166"/>
                    <a:pt x="457" y="164"/>
                    <a:pt x="447" y="155"/>
                  </a:cubicBezTo>
                  <a:cubicBezTo>
                    <a:pt x="444" y="153"/>
                    <a:pt x="379" y="97"/>
                    <a:pt x="302" y="138"/>
                  </a:cubicBezTo>
                  <a:cubicBezTo>
                    <a:pt x="269" y="156"/>
                    <a:pt x="238" y="209"/>
                    <a:pt x="237" y="270"/>
                  </a:cubicBezTo>
                  <a:cubicBezTo>
                    <a:pt x="249" y="271"/>
                    <a:pt x="262" y="273"/>
                    <a:pt x="275" y="276"/>
                  </a:cubicBezTo>
                  <a:cubicBezTo>
                    <a:pt x="355" y="295"/>
                    <a:pt x="406" y="349"/>
                    <a:pt x="416" y="424"/>
                  </a:cubicBezTo>
                  <a:cubicBezTo>
                    <a:pt x="418" y="440"/>
                    <a:pt x="406" y="455"/>
                    <a:pt x="390" y="457"/>
                  </a:cubicBezTo>
                  <a:cubicBezTo>
                    <a:pt x="373" y="459"/>
                    <a:pt x="358" y="448"/>
                    <a:pt x="356" y="431"/>
                  </a:cubicBezTo>
                  <a:cubicBezTo>
                    <a:pt x="348" y="365"/>
                    <a:pt x="293" y="342"/>
                    <a:pt x="261" y="334"/>
                  </a:cubicBezTo>
                  <a:cubicBezTo>
                    <a:pt x="194" y="318"/>
                    <a:pt x="116" y="340"/>
                    <a:pt x="88" y="382"/>
                  </a:cubicBezTo>
                  <a:cubicBezTo>
                    <a:pt x="60" y="421"/>
                    <a:pt x="50" y="460"/>
                    <a:pt x="58" y="497"/>
                  </a:cubicBezTo>
                  <a:cubicBezTo>
                    <a:pt x="70" y="560"/>
                    <a:pt x="129" y="600"/>
                    <a:pt x="129" y="600"/>
                  </a:cubicBezTo>
                  <a:cubicBezTo>
                    <a:pt x="140" y="607"/>
                    <a:pt x="145" y="619"/>
                    <a:pt x="142" y="631"/>
                  </a:cubicBezTo>
                  <a:cubicBezTo>
                    <a:pt x="140" y="643"/>
                    <a:pt x="130" y="653"/>
                    <a:pt x="118" y="655"/>
                  </a:cubicBezTo>
                  <a:cubicBezTo>
                    <a:pt x="69" y="663"/>
                    <a:pt x="0" y="716"/>
                    <a:pt x="0" y="808"/>
                  </a:cubicBezTo>
                  <a:cubicBezTo>
                    <a:pt x="0" y="895"/>
                    <a:pt x="44" y="934"/>
                    <a:pt x="74" y="952"/>
                  </a:cubicBezTo>
                  <a:cubicBezTo>
                    <a:pt x="87" y="912"/>
                    <a:pt x="113" y="874"/>
                    <a:pt x="149" y="845"/>
                  </a:cubicBezTo>
                  <a:cubicBezTo>
                    <a:pt x="185" y="816"/>
                    <a:pt x="226" y="799"/>
                    <a:pt x="267" y="796"/>
                  </a:cubicBezTo>
                  <a:cubicBezTo>
                    <a:pt x="267" y="760"/>
                    <a:pt x="273" y="704"/>
                    <a:pt x="307" y="664"/>
                  </a:cubicBezTo>
                  <a:cubicBezTo>
                    <a:pt x="333" y="634"/>
                    <a:pt x="369" y="618"/>
                    <a:pt x="415" y="618"/>
                  </a:cubicBezTo>
                  <a:cubicBezTo>
                    <a:pt x="469" y="617"/>
                    <a:pt x="561" y="636"/>
                    <a:pt x="563" y="774"/>
                  </a:cubicBezTo>
                  <a:cubicBezTo>
                    <a:pt x="564" y="790"/>
                    <a:pt x="551" y="804"/>
                    <a:pt x="534" y="804"/>
                  </a:cubicBezTo>
                  <a:cubicBezTo>
                    <a:pt x="517" y="804"/>
                    <a:pt x="504" y="791"/>
                    <a:pt x="503" y="775"/>
                  </a:cubicBezTo>
                  <a:cubicBezTo>
                    <a:pt x="502" y="706"/>
                    <a:pt x="475" y="677"/>
                    <a:pt x="416" y="678"/>
                  </a:cubicBezTo>
                  <a:cubicBezTo>
                    <a:pt x="388" y="678"/>
                    <a:pt x="367" y="686"/>
                    <a:pt x="353" y="703"/>
                  </a:cubicBezTo>
                  <a:cubicBezTo>
                    <a:pt x="324" y="737"/>
                    <a:pt x="326" y="800"/>
                    <a:pt x="329" y="821"/>
                  </a:cubicBezTo>
                  <a:cubicBezTo>
                    <a:pt x="330" y="831"/>
                    <a:pt x="327" y="840"/>
                    <a:pt x="321" y="847"/>
                  </a:cubicBezTo>
                  <a:cubicBezTo>
                    <a:pt x="314" y="853"/>
                    <a:pt x="305" y="857"/>
                    <a:pt x="296" y="856"/>
                  </a:cubicBezTo>
                  <a:cubicBezTo>
                    <a:pt x="260" y="852"/>
                    <a:pt x="220" y="865"/>
                    <a:pt x="187" y="892"/>
                  </a:cubicBezTo>
                  <a:cubicBezTo>
                    <a:pt x="152" y="920"/>
                    <a:pt x="129" y="958"/>
                    <a:pt x="125" y="996"/>
                  </a:cubicBezTo>
                  <a:cubicBezTo>
                    <a:pt x="115" y="1093"/>
                    <a:pt x="139" y="1163"/>
                    <a:pt x="200" y="1215"/>
                  </a:cubicBezTo>
                  <a:cubicBezTo>
                    <a:pt x="288" y="1291"/>
                    <a:pt x="401" y="1251"/>
                    <a:pt x="402" y="1250"/>
                  </a:cubicBezTo>
                  <a:cubicBezTo>
                    <a:pt x="413" y="1246"/>
                    <a:pt x="425" y="1249"/>
                    <a:pt x="433" y="1256"/>
                  </a:cubicBezTo>
                  <a:cubicBezTo>
                    <a:pt x="467" y="1288"/>
                    <a:pt x="515" y="1303"/>
                    <a:pt x="568" y="1298"/>
                  </a:cubicBezTo>
                  <a:cubicBezTo>
                    <a:pt x="626" y="1292"/>
                    <a:pt x="681" y="1264"/>
                    <a:pt x="709" y="1225"/>
                  </a:cubicBezTo>
                  <a:cubicBezTo>
                    <a:pt x="728" y="1199"/>
                    <a:pt x="741" y="1170"/>
                    <a:pt x="750" y="1143"/>
                  </a:cubicBezTo>
                  <a:cubicBezTo>
                    <a:pt x="758" y="1112"/>
                    <a:pt x="773" y="1027"/>
                    <a:pt x="748" y="984"/>
                  </a:cubicBezTo>
                  <a:cubicBezTo>
                    <a:pt x="741" y="972"/>
                    <a:pt x="732" y="965"/>
                    <a:pt x="719" y="962"/>
                  </a:cubicBezTo>
                  <a:cubicBezTo>
                    <a:pt x="686" y="954"/>
                    <a:pt x="661" y="958"/>
                    <a:pt x="645" y="975"/>
                  </a:cubicBezTo>
                  <a:cubicBezTo>
                    <a:pt x="626" y="996"/>
                    <a:pt x="622" y="1030"/>
                    <a:pt x="627" y="1046"/>
                  </a:cubicBezTo>
                  <a:cubicBezTo>
                    <a:pt x="632" y="1062"/>
                    <a:pt x="623" y="1078"/>
                    <a:pt x="608" y="1083"/>
                  </a:cubicBezTo>
                  <a:cubicBezTo>
                    <a:pt x="593" y="1089"/>
                    <a:pt x="576" y="1081"/>
                    <a:pt x="570" y="1065"/>
                  </a:cubicBezTo>
                  <a:cubicBezTo>
                    <a:pt x="569" y="1062"/>
                    <a:pt x="541" y="991"/>
                    <a:pt x="474" y="1002"/>
                  </a:cubicBezTo>
                  <a:cubicBezTo>
                    <a:pt x="428" y="1009"/>
                    <a:pt x="418" y="1048"/>
                    <a:pt x="416" y="1060"/>
                  </a:cubicBezTo>
                  <a:cubicBezTo>
                    <a:pt x="411" y="1085"/>
                    <a:pt x="419" y="1108"/>
                    <a:pt x="435" y="1117"/>
                  </a:cubicBezTo>
                  <a:cubicBezTo>
                    <a:pt x="449" y="1125"/>
                    <a:pt x="454" y="1143"/>
                    <a:pt x="446" y="1158"/>
                  </a:cubicBezTo>
                  <a:cubicBezTo>
                    <a:pt x="438" y="1172"/>
                    <a:pt x="420" y="1178"/>
                    <a:pt x="405" y="1169"/>
                  </a:cubicBezTo>
                  <a:cubicBezTo>
                    <a:pt x="367" y="1148"/>
                    <a:pt x="347" y="1100"/>
                    <a:pt x="356" y="1050"/>
                  </a:cubicBezTo>
                  <a:cubicBezTo>
                    <a:pt x="367" y="993"/>
                    <a:pt x="408" y="952"/>
                    <a:pt x="464" y="943"/>
                  </a:cubicBezTo>
                  <a:cubicBezTo>
                    <a:pt x="512" y="935"/>
                    <a:pt x="549" y="951"/>
                    <a:pt x="576" y="974"/>
                  </a:cubicBezTo>
                  <a:cubicBezTo>
                    <a:pt x="582" y="959"/>
                    <a:pt x="591" y="945"/>
                    <a:pt x="602" y="934"/>
                  </a:cubicBezTo>
                  <a:cubicBezTo>
                    <a:pt x="624" y="911"/>
                    <a:pt x="665" y="887"/>
                    <a:pt x="733" y="904"/>
                  </a:cubicBezTo>
                  <a:cubicBezTo>
                    <a:pt x="747" y="907"/>
                    <a:pt x="759" y="913"/>
                    <a:pt x="769" y="920"/>
                  </a:cubicBezTo>
                  <a:cubicBezTo>
                    <a:pt x="769" y="763"/>
                    <a:pt x="769" y="763"/>
                    <a:pt x="769" y="763"/>
                  </a:cubicBezTo>
                  <a:cubicBezTo>
                    <a:pt x="768" y="712"/>
                    <a:pt x="762" y="671"/>
                    <a:pt x="747" y="655"/>
                  </a:cubicBezTo>
                  <a:cubicBezTo>
                    <a:pt x="743" y="652"/>
                    <a:pt x="737" y="648"/>
                    <a:pt x="723" y="648"/>
                  </a:cubicBezTo>
                  <a:cubicBezTo>
                    <a:pt x="678" y="648"/>
                    <a:pt x="676" y="685"/>
                    <a:pt x="676" y="693"/>
                  </a:cubicBezTo>
                  <a:cubicBezTo>
                    <a:pt x="676" y="709"/>
                    <a:pt x="663" y="723"/>
                    <a:pt x="646" y="723"/>
                  </a:cubicBezTo>
                  <a:cubicBezTo>
                    <a:pt x="646" y="723"/>
                    <a:pt x="646" y="723"/>
                    <a:pt x="646" y="723"/>
                  </a:cubicBezTo>
                  <a:cubicBezTo>
                    <a:pt x="629" y="723"/>
                    <a:pt x="616" y="709"/>
                    <a:pt x="616" y="693"/>
                  </a:cubicBezTo>
                  <a:cubicBezTo>
                    <a:pt x="616" y="650"/>
                    <a:pt x="645" y="587"/>
                    <a:pt x="723" y="587"/>
                  </a:cubicBezTo>
                  <a:cubicBezTo>
                    <a:pt x="741" y="587"/>
                    <a:pt x="756" y="591"/>
                    <a:pt x="769" y="598"/>
                  </a:cubicBezTo>
                  <a:cubicBezTo>
                    <a:pt x="769" y="378"/>
                    <a:pt x="769" y="378"/>
                    <a:pt x="769" y="378"/>
                  </a:cubicBezTo>
                  <a:cubicBezTo>
                    <a:pt x="757" y="395"/>
                    <a:pt x="744" y="411"/>
                    <a:pt x="729" y="425"/>
                  </a:cubicBezTo>
                  <a:cubicBezTo>
                    <a:pt x="687" y="465"/>
                    <a:pt x="637" y="486"/>
                    <a:pt x="587" y="486"/>
                  </a:cubicBezTo>
                  <a:cubicBezTo>
                    <a:pt x="580" y="486"/>
                    <a:pt x="573" y="486"/>
                    <a:pt x="566" y="485"/>
                  </a:cubicBezTo>
                  <a:cubicBezTo>
                    <a:pt x="503" y="477"/>
                    <a:pt x="458" y="433"/>
                    <a:pt x="447" y="371"/>
                  </a:cubicBezTo>
                  <a:cubicBezTo>
                    <a:pt x="436" y="307"/>
                    <a:pt x="463" y="243"/>
                    <a:pt x="512" y="218"/>
                  </a:cubicBezTo>
                  <a:cubicBezTo>
                    <a:pt x="547" y="200"/>
                    <a:pt x="579" y="197"/>
                    <a:pt x="607" y="207"/>
                  </a:cubicBezTo>
                  <a:cubicBezTo>
                    <a:pt x="648" y="222"/>
                    <a:pt x="664" y="258"/>
                    <a:pt x="666" y="262"/>
                  </a:cubicBezTo>
                  <a:cubicBezTo>
                    <a:pt x="672" y="278"/>
                    <a:pt x="665" y="295"/>
                    <a:pt x="650" y="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PA_组合 44"/>
          <p:cNvGrpSpPr/>
          <p:nvPr>
            <p:custDataLst>
              <p:tags r:id="rId4"/>
            </p:custDataLst>
          </p:nvPr>
        </p:nvGrpSpPr>
        <p:grpSpPr>
          <a:xfrm>
            <a:off x="745675" y="4586854"/>
            <a:ext cx="775709" cy="591941"/>
            <a:chOff x="890588" y="4141788"/>
            <a:chExt cx="1393825" cy="1063625"/>
          </a:xfrm>
        </p:grpSpPr>
        <p:sp>
          <p:nvSpPr>
            <p:cNvPr id="36" name="Freeform 38"/>
            <p:cNvSpPr/>
            <p:nvPr/>
          </p:nvSpPr>
          <p:spPr bwMode="auto">
            <a:xfrm>
              <a:off x="890588" y="4141788"/>
              <a:ext cx="1393825" cy="1063625"/>
            </a:xfrm>
            <a:custGeom>
              <a:avLst/>
              <a:gdLst>
                <a:gd name="T0" fmla="*/ 398 w 421"/>
                <a:gd name="T1" fmla="*/ 138 h 321"/>
                <a:gd name="T2" fmla="*/ 319 w 421"/>
                <a:gd name="T3" fmla="*/ 138 h 321"/>
                <a:gd name="T4" fmla="*/ 160 w 421"/>
                <a:gd name="T5" fmla="*/ 0 h 321"/>
                <a:gd name="T6" fmla="*/ 0 w 421"/>
                <a:gd name="T7" fmla="*/ 161 h 321"/>
                <a:gd name="T8" fmla="*/ 160 w 421"/>
                <a:gd name="T9" fmla="*/ 321 h 321"/>
                <a:gd name="T10" fmla="*/ 319 w 421"/>
                <a:gd name="T11" fmla="*/ 184 h 321"/>
                <a:gd name="T12" fmla="*/ 398 w 421"/>
                <a:gd name="T13" fmla="*/ 184 h 321"/>
                <a:gd name="T14" fmla="*/ 421 w 421"/>
                <a:gd name="T15" fmla="*/ 161 h 321"/>
                <a:gd name="T16" fmla="*/ 398 w 421"/>
                <a:gd name="T17" fmla="*/ 13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1" h="321">
                  <a:moveTo>
                    <a:pt x="398" y="138"/>
                  </a:moveTo>
                  <a:cubicBezTo>
                    <a:pt x="319" y="138"/>
                    <a:pt x="319" y="138"/>
                    <a:pt x="319" y="138"/>
                  </a:cubicBezTo>
                  <a:cubicBezTo>
                    <a:pt x="308" y="60"/>
                    <a:pt x="241" y="0"/>
                    <a:pt x="160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49"/>
                    <a:pt x="72" y="321"/>
                    <a:pt x="160" y="321"/>
                  </a:cubicBezTo>
                  <a:cubicBezTo>
                    <a:pt x="241" y="321"/>
                    <a:pt x="308" y="261"/>
                    <a:pt x="319" y="184"/>
                  </a:cubicBezTo>
                  <a:cubicBezTo>
                    <a:pt x="398" y="184"/>
                    <a:pt x="398" y="184"/>
                    <a:pt x="398" y="184"/>
                  </a:cubicBezTo>
                  <a:cubicBezTo>
                    <a:pt x="411" y="184"/>
                    <a:pt x="421" y="173"/>
                    <a:pt x="421" y="161"/>
                  </a:cubicBezTo>
                  <a:cubicBezTo>
                    <a:pt x="421" y="148"/>
                    <a:pt x="411" y="138"/>
                    <a:pt x="398" y="138"/>
                  </a:cubicBezTo>
                  <a:close/>
                </a:path>
              </a:pathLst>
            </a:custGeom>
            <a:solidFill>
              <a:srgbClr val="FFFFFF"/>
            </a:solidFill>
            <a:ln w="39688" cap="rnd">
              <a:solidFill>
                <a:srgbClr val="6D71C3"/>
              </a:solidFill>
              <a:prstDash val="solid"/>
              <a:round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998538" y="4251325"/>
              <a:ext cx="846138" cy="846138"/>
            </a:xfrm>
            <a:prstGeom prst="ellipse">
              <a:avLst/>
            </a:prstGeom>
            <a:solidFill>
              <a:srgbClr val="FFC13A"/>
            </a:solidFill>
            <a:ln w="39688" cap="rnd">
              <a:solidFill>
                <a:srgbClr val="CEBA85"/>
              </a:solidFill>
              <a:prstDash val="solid"/>
              <a:round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1025525" y="4276725"/>
              <a:ext cx="666750" cy="666750"/>
            </a:xfrm>
            <a:custGeom>
              <a:avLst/>
              <a:gdLst>
                <a:gd name="T0" fmla="*/ 201 w 201"/>
                <a:gd name="T1" fmla="*/ 32 h 201"/>
                <a:gd name="T2" fmla="*/ 119 w 201"/>
                <a:gd name="T3" fmla="*/ 0 h 201"/>
                <a:gd name="T4" fmla="*/ 0 w 201"/>
                <a:gd name="T5" fmla="*/ 120 h 201"/>
                <a:gd name="T6" fmla="*/ 31 w 201"/>
                <a:gd name="T7" fmla="*/ 201 h 201"/>
                <a:gd name="T8" fmla="*/ 25 w 201"/>
                <a:gd name="T9" fmla="*/ 161 h 201"/>
                <a:gd name="T10" fmla="*/ 160 w 201"/>
                <a:gd name="T11" fmla="*/ 26 h 201"/>
                <a:gd name="T12" fmla="*/ 201 w 201"/>
                <a:gd name="T13" fmla="*/ 3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01">
                  <a:moveTo>
                    <a:pt x="201" y="32"/>
                  </a:moveTo>
                  <a:cubicBezTo>
                    <a:pt x="179" y="11"/>
                    <a:pt x="150" y="0"/>
                    <a:pt x="119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50"/>
                    <a:pt x="11" y="179"/>
                    <a:pt x="31" y="201"/>
                  </a:cubicBezTo>
                  <a:cubicBezTo>
                    <a:pt x="27" y="188"/>
                    <a:pt x="25" y="174"/>
                    <a:pt x="25" y="161"/>
                  </a:cubicBezTo>
                  <a:cubicBezTo>
                    <a:pt x="25" y="86"/>
                    <a:pt x="86" y="26"/>
                    <a:pt x="160" y="26"/>
                  </a:cubicBezTo>
                  <a:cubicBezTo>
                    <a:pt x="174" y="26"/>
                    <a:pt x="188" y="28"/>
                    <a:pt x="20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70417" y="486235"/>
            <a:ext cx="4535573" cy="47619"/>
            <a:chOff x="6971505" y="485774"/>
            <a:chExt cx="4768055" cy="55245"/>
          </a:xfrm>
        </p:grpSpPr>
        <p:sp>
          <p:nvSpPr>
            <p:cNvPr id="41" name="矩形 40"/>
            <p:cNvSpPr/>
            <p:nvPr userDrawn="1"/>
          </p:nvSpPr>
          <p:spPr>
            <a:xfrm>
              <a:off x="6971505" y="485774"/>
              <a:ext cx="862807" cy="552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 userDrawn="1"/>
          </p:nvSpPr>
          <p:spPr>
            <a:xfrm>
              <a:off x="7947817" y="485774"/>
              <a:ext cx="862807" cy="552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 userDrawn="1"/>
          </p:nvSpPr>
          <p:spPr>
            <a:xfrm>
              <a:off x="8924129" y="485774"/>
              <a:ext cx="862807" cy="552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 userDrawn="1"/>
          </p:nvSpPr>
          <p:spPr>
            <a:xfrm>
              <a:off x="9900441" y="485774"/>
              <a:ext cx="862807" cy="5524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 userDrawn="1"/>
          </p:nvSpPr>
          <p:spPr>
            <a:xfrm>
              <a:off x="10876753" y="485774"/>
              <a:ext cx="862807" cy="5524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00" y="1261405"/>
            <a:ext cx="7191991" cy="1430927"/>
          </a:xfrm>
        </p:spPr>
        <p:txBody>
          <a:bodyPr>
            <a:noAutofit/>
          </a:bodyPr>
          <a:lstStyle/>
          <a:p>
            <a:r>
              <a:rPr lang="en-US" altLang="zh-CN" sz="2400" b="1" i="0" dirty="0">
                <a:effectLst/>
                <a:latin typeface="Chinese Quote"/>
              </a:rPr>
              <a:t>How Do Vision Transformer Worker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627806" y="4738165"/>
            <a:ext cx="5222059" cy="371417"/>
          </a:xfrm>
        </p:spPr>
        <p:txBody>
          <a:bodyPr>
            <a:normAutofit/>
          </a:bodyPr>
          <a:lstStyle/>
          <a:p>
            <a:r>
              <a:rPr lang="zh-CN" altLang="en-US" dirty="0"/>
              <a:t>苏展（</a:t>
            </a:r>
            <a:r>
              <a:rPr lang="en-US" altLang="zh-CN" dirty="0"/>
              <a:t>Zhan Su</a:t>
            </a:r>
            <a:r>
              <a:rPr lang="zh-CN" altLang="en-US" dirty="0"/>
              <a:t>） </a:t>
            </a:r>
            <a:r>
              <a:rPr lang="en-US" altLang="zh-CN" dirty="0"/>
              <a:t>2022-5-28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Hessian Max Eigenvalue Spectrum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412816" y="955741"/>
            <a:ext cx="987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000" dirty="0"/>
              <a:t>Hessian matrix: https://en.wikipedia.org/wiki/Hessian_matrix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89F6A3-ED94-EF73-C96C-6B8F39AC3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16" y="1484739"/>
            <a:ext cx="10171303" cy="4241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027521"/>
      </p:ext>
    </p:extLst>
  </p:cSld>
  <p:clrMapOvr>
    <a:masterClrMapping/>
  </p:clrMapOvr>
  <p:transition advClick="0"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Hessian Max Eigenvalue Spectrum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412816" y="955741"/>
            <a:ext cx="10402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eigenvalues of Hessian matrix: https://en.wikipedia.org/wiki/Second_partial_derivative_test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DB70D9-98EF-A6EE-B20B-DA161432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8" y="1447377"/>
            <a:ext cx="10235480" cy="4454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670612"/>
      </p:ext>
    </p:extLst>
  </p:cSld>
  <p:clrMapOvr>
    <a:masterClrMapping/>
  </p:clrMapOvr>
  <p:transition advClick="0"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Hessian Max Eigenvalue Spectrum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412816" y="955741"/>
            <a:ext cx="987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Why eigenvalues matter? https://web.stanford.edu/group/sisl/k12/optimization/MO-unit4-pdfs/4.10applicationsofhessians.pdf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2A3914-BC8B-7F65-7E28-D2EB0EBE3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47" y="1755152"/>
            <a:ext cx="10533200" cy="3549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871128"/>
      </p:ext>
    </p:extLst>
  </p:cSld>
  <p:clrMapOvr>
    <a:masterClrMapping/>
  </p:clrMapOvr>
  <p:transition advClick="0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In this case</a:t>
            </a:r>
            <a:endParaRPr lang="en-US" altLang="zh-CN" sz="2800" dirty="0"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F485F72-2554-0AB8-561C-8CCBD68E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1" y="1052736"/>
            <a:ext cx="10267305" cy="4673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9664963"/>
      </p:ext>
    </p:extLst>
  </p:cSld>
  <p:clrMapOvr>
    <a:masterClrMapping/>
  </p:clrMapOvr>
  <p:transition advClick="0"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2: </a:t>
            </a:r>
            <a:r>
              <a:rPr lang="en-US" sz="2000" dirty="0" err="1"/>
              <a:t>ViT’s</a:t>
            </a:r>
            <a:r>
              <a:rPr lang="en-US" sz="2000" dirty="0"/>
              <a:t> non-convex losses lead to poor performance.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64">
            <a:extLst>
              <a:ext uri="{FF2B5EF4-FFF2-40B4-BE49-F238E27FC236}">
                <a16:creationId xmlns:a16="http://schemas.microsoft.com/office/drawing/2014/main" id="{58EAD025-B25E-EF58-C64F-105CE06A2A62}"/>
              </a:ext>
            </a:extLst>
          </p:cNvPr>
          <p:cNvSpPr txBox="1"/>
          <p:nvPr/>
        </p:nvSpPr>
        <p:spPr>
          <a:xfrm>
            <a:off x="509550" y="4685074"/>
            <a:ext cx="489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effect of inductive biases: Suppresses negative eigenvalues.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8544BD-D4A3-53A0-3E72-AB0143C7F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66" y="1628800"/>
            <a:ext cx="4892944" cy="28083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C95967-2C7B-5A04-AB8B-D2ED21CBE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00" y="1628017"/>
            <a:ext cx="4153458" cy="4893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8224527"/>
      </p:ext>
    </p:extLst>
  </p:cSld>
  <p:clrMapOvr>
    <a:masterClrMapping/>
  </p:clrMapOvr>
  <p:transition advClick="0"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4" name="TextBox 164">
            <a:extLst>
              <a:ext uri="{FF2B5EF4-FFF2-40B4-BE49-F238E27FC236}">
                <a16:creationId xmlns:a16="http://schemas.microsoft.com/office/drawing/2014/main" id="{647B60A7-D1E2-21E4-555A-A24E0100203D}"/>
              </a:ext>
            </a:extLst>
          </p:cNvPr>
          <p:cNvSpPr txBox="1"/>
          <p:nvPr/>
        </p:nvSpPr>
        <p:spPr>
          <a:xfrm>
            <a:off x="641766" y="980728"/>
            <a:ext cx="987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2: </a:t>
            </a:r>
            <a:r>
              <a:rPr lang="en-US" sz="2000" dirty="0" err="1"/>
              <a:t>ViT’s</a:t>
            </a:r>
            <a:r>
              <a:rPr lang="en-US" sz="2000" dirty="0"/>
              <a:t> non-convex losses lead to poor performance. </a:t>
            </a:r>
          </a:p>
          <a:p>
            <a:pPr marL="342900" indent="-342900" algn="just">
              <a:buFontTx/>
              <a:buChar char="-"/>
            </a:pPr>
            <a:r>
              <a:rPr lang="en-US" sz="2000" dirty="0"/>
              <a:t>Somehow caused by MSA </a:t>
            </a:r>
          </a:p>
          <a:p>
            <a:pPr algn="just"/>
            <a:r>
              <a:rPr lang="en-US" sz="2000" dirty="0"/>
              <a:t>-     Which might not be a bad thing (regarding generalization &amp; performance)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B413D1-726D-9C8C-7687-C20801A1C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74" y="3766630"/>
            <a:ext cx="5952151" cy="25202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86B347-B79E-CC6F-5977-6DE00C52F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370" y="2135903"/>
            <a:ext cx="3600450" cy="4248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269018"/>
      </p:ext>
    </p:extLst>
  </p:cSld>
  <p:clrMapOvr>
    <a:masterClrMapping/>
  </p:clrMapOvr>
  <p:transition advClick="0"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2: </a:t>
            </a:r>
            <a:r>
              <a:rPr lang="en-US" sz="2000" dirty="0" err="1"/>
              <a:t>ViT’s</a:t>
            </a:r>
            <a:r>
              <a:rPr lang="en-US" sz="2000" dirty="0"/>
              <a:t> non-convex losses lead to poor performance.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E8B571-7CC2-A486-0D54-FA6D6D62D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1" y="1594050"/>
            <a:ext cx="10017861" cy="44139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590979"/>
      </p:ext>
    </p:extLst>
  </p:cSld>
  <p:clrMapOvr>
    <a:masterClrMapping/>
  </p:clrMapOvr>
  <p:transition advClick="0"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2: </a:t>
            </a:r>
            <a:r>
              <a:rPr lang="en-US" sz="2000" dirty="0" err="1"/>
              <a:t>ViT’s</a:t>
            </a:r>
            <a:r>
              <a:rPr lang="en-US" sz="2000" dirty="0"/>
              <a:t> non-convex losses lead to poor performance.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64">
            <a:extLst>
              <a:ext uri="{FF2B5EF4-FFF2-40B4-BE49-F238E27FC236}">
                <a16:creationId xmlns:a16="http://schemas.microsoft.com/office/drawing/2014/main" id="{58EAD025-B25E-EF58-C64F-105CE06A2A62}"/>
              </a:ext>
            </a:extLst>
          </p:cNvPr>
          <p:cNvSpPr txBox="1"/>
          <p:nvPr/>
        </p:nvSpPr>
        <p:spPr>
          <a:xfrm>
            <a:off x="617189" y="1503011"/>
            <a:ext cx="489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More models?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9894D1-5E50-656C-E675-D6D3D9A7F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14" y="1497351"/>
            <a:ext cx="7699938" cy="5019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4383"/>
      </p:ext>
    </p:extLst>
  </p:cSld>
  <p:clrMapOvr>
    <a:masterClrMapping/>
  </p:clrMapOvr>
  <p:transition advClick="0" advTm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2: </a:t>
            </a:r>
            <a:r>
              <a:rPr lang="en-US" sz="2000" dirty="0" err="1"/>
              <a:t>ViT’s</a:t>
            </a:r>
            <a:r>
              <a:rPr lang="en-US" sz="2000" dirty="0"/>
              <a:t> non-convex losses lead to poor performance.</a:t>
            </a:r>
          </a:p>
          <a:p>
            <a:pPr marL="342900" indent="-342900" algn="just">
              <a:buFontTx/>
              <a:buChar char="-"/>
            </a:pPr>
            <a:r>
              <a:rPr lang="en-US" sz="2000" dirty="0"/>
              <a:t>Caused by MSA (SA + Multi-head) </a:t>
            </a:r>
          </a:p>
          <a:p>
            <a:pPr marL="342900" indent="-342900" algn="just">
              <a:buFontTx/>
              <a:buChar char="-"/>
            </a:pPr>
            <a:r>
              <a:rPr lang="en-US" sz="2000" dirty="0"/>
              <a:t>Which might not be a bad thing (regarding generalization &amp; performance) </a:t>
            </a:r>
          </a:p>
          <a:p>
            <a:pPr marL="342900" indent="-342900" algn="just">
              <a:buFontTx/>
              <a:buChar char="-"/>
            </a:pPr>
            <a:r>
              <a:rPr lang="en-US" sz="2000" dirty="0"/>
              <a:t>Can be fixed by tons of data 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FC93D6-D5C5-3B4C-C0A1-415A74D7E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2" y="2547937"/>
            <a:ext cx="4257675" cy="17621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6E6E66-F0D8-34E9-D8E9-D18C3B969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489" y="2219324"/>
            <a:ext cx="3648075" cy="418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865006"/>
      </p:ext>
    </p:extLst>
  </p:cSld>
  <p:clrMapOvr>
    <a:masterClrMapping/>
  </p:clrMapOvr>
  <p:transition advClick="0"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Find the sweet point between the inductive biases and the sizes of datasets Effect of inductive biases: Suppresses neg. eigenvalues.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694188-1368-6B81-6C61-D9866171A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70" y="1805127"/>
            <a:ext cx="8496945" cy="29491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A4D7B1-2A9A-672C-E513-754CBD841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670" y="4870751"/>
            <a:ext cx="8644855" cy="1952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590873"/>
      </p:ext>
    </p:extLst>
  </p:cSld>
  <p:clrMapOvr>
    <a:masterClrMapping/>
  </p:clrMapOvr>
  <p:transition advClick="0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46208ED-AE90-8E82-8A56-2E7E65149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887" y="361892"/>
            <a:ext cx="7864393" cy="5925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873835"/>
      </p:ext>
    </p:extLst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1: The stronger the inductive biases, the stronger the representations. Weak inductive biases disrupt NN training.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9514F1-EF75-2AEC-8344-07F58A47F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8" y="1904999"/>
            <a:ext cx="9937015" cy="4314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851700"/>
      </p:ext>
    </p:extLst>
  </p:cSld>
  <p:clrMapOvr>
    <a:masterClrMapping/>
  </p:clrMapOvr>
  <p:transition advClick="0"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A local MSA in </a:t>
            </a:r>
            <a:r>
              <a:rPr lang="en-US" sz="2000" dirty="0" err="1"/>
              <a:t>Swin</a:t>
            </a:r>
            <a:r>
              <a:rPr lang="en-US" sz="2000" dirty="0"/>
              <a:t> produces negative eigenvalues, but significantly reduces the magnitude of eigenvalues. A multi-stage architecture in </a:t>
            </a:r>
            <a:r>
              <a:rPr lang="en-US" sz="2000" dirty="0" err="1"/>
              <a:t>PiT</a:t>
            </a:r>
            <a:r>
              <a:rPr lang="en-US" sz="2000" dirty="0"/>
              <a:t> suppresses negative Hessian eigenvalues.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1B1B39-F74D-D84B-ADDC-41F0A555B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8" y="2069967"/>
            <a:ext cx="11383955" cy="2868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7511597"/>
      </p:ext>
    </p:extLst>
  </p:cSld>
  <p:clrMapOvr>
    <a:masterClrMapping/>
  </p:clrMapOvr>
  <p:transition advClick="0" advTm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521003" y="1134429"/>
            <a:ext cx="987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Number of heads &lt;==&gt; loss landscape convexity </a:t>
            </a:r>
          </a:p>
          <a:p>
            <a:pPr algn="just"/>
            <a:r>
              <a:rPr lang="en-US" sz="2000" dirty="0"/>
              <a:t>TL;DR: more heads =&gt; convex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4CA13A-7880-6C65-7AD3-1CF15A2D3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03" y="2204864"/>
            <a:ext cx="10908487" cy="1944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178933"/>
      </p:ext>
    </p:extLst>
  </p:cSld>
  <p:clrMapOvr>
    <a:masterClrMapping/>
  </p:clrMapOvr>
  <p:transition advClick="0"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A9D961-749A-F7F3-6B4E-9496E9042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74" y="1052736"/>
            <a:ext cx="10100410" cy="4794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9903282"/>
      </p:ext>
    </p:extLst>
  </p:cSld>
  <p:clrMapOvr>
    <a:masterClrMapping/>
  </p:clrMapOvr>
  <p:transition advClick="0"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07CEFA-13EB-6AEA-CD64-4988A7750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27" y="1282527"/>
            <a:ext cx="10504038" cy="4658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441183"/>
      </p:ext>
    </p:extLst>
  </p:cSld>
  <p:clrMapOvr>
    <a:masterClrMapping/>
  </p:clrMapOvr>
  <p:transition advClick="0" advTm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3: Loss landscape smoothing methods aids in </a:t>
            </a:r>
            <a:r>
              <a:rPr lang="en-US" sz="2000" dirty="0" err="1"/>
              <a:t>ViT</a:t>
            </a:r>
            <a:r>
              <a:rPr lang="en-US" sz="2000" dirty="0"/>
              <a:t> training. </a:t>
            </a:r>
          </a:p>
          <a:p>
            <a:pPr algn="just"/>
            <a:r>
              <a:rPr lang="en-US" sz="2000" dirty="0"/>
              <a:t>GAP(Global Average Pooling) convexify the loss </a:t>
            </a:r>
          </a:p>
          <a:p>
            <a:pPr algn="just"/>
            <a:r>
              <a:rPr lang="en-US" sz="2000" dirty="0"/>
              <a:t>SAM (Sharpness-Aware Minimization) improves the predictive performance of </a:t>
            </a:r>
            <a:r>
              <a:rPr lang="en-US" sz="2000" dirty="0" err="1"/>
              <a:t>ViT</a:t>
            </a:r>
            <a:r>
              <a:rPr lang="en-US" sz="2000" dirty="0"/>
              <a:t>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DCED8D-3D21-0C75-E44C-2FC0B9E17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813" y="2279871"/>
            <a:ext cx="3752850" cy="36004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E88CBC-2458-3C62-3847-F76AD62AF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98" y="3480619"/>
            <a:ext cx="5546028" cy="1152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316245"/>
      </p:ext>
    </p:extLst>
  </p:cSld>
  <p:clrMapOvr>
    <a:masterClrMapping/>
  </p:clrMapOvr>
  <p:transition advClick="0" advTm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Short summary: </a:t>
            </a:r>
          </a:p>
          <a:p>
            <a:pPr algn="just"/>
            <a:r>
              <a:rPr lang="en-US" sz="2000" dirty="0"/>
              <a:t>We assume: Inductive biases ⇔ Loss landscape convexity ⇔ Hessian max eigenvalue norm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Usually, weak inductive biases disrupt NN training (stronger the inductive biases, the stronger the representations)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But this can be fixed by a large dataset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We need to find a sweet spot.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468881"/>
      </p:ext>
    </p:extLst>
  </p:cSld>
  <p:clrMapOvr>
    <a:masterClrMapping/>
  </p:clrMapOvr>
  <p:transition advClick="0" advTm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564398" y="977679"/>
            <a:ext cx="987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Data Specificity (not long-range dependency)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Replace global MSA with 2D conv MSA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4C3A58-C0F2-FB42-E7B8-C3320DE85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07" y="2125461"/>
            <a:ext cx="10027058" cy="3600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134521"/>
      </p:ext>
    </p:extLst>
  </p:cSld>
  <p:clrMapOvr>
    <a:masterClrMapping/>
  </p:clrMapOvr>
  <p:transition advClick="0" advTm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564398" y="977679"/>
            <a:ext cx="987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Data Specificity (not long-range dependency)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Replace global MSA with 2D conv MSA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E651F-31BD-1CBD-8E3A-EAE209F9F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07" y="2106806"/>
            <a:ext cx="9535862" cy="4180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2498705"/>
      </p:ext>
    </p:extLst>
  </p:cSld>
  <p:clrMapOvr>
    <a:masterClrMapping/>
  </p:clrMapOvr>
  <p:transition advClick="0" advTm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03553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734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How do MSAs improve optimization?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94606" y="1378741"/>
            <a:ext cx="987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MSA is generalized spatial smoothing </a:t>
            </a:r>
          </a:p>
          <a:p>
            <a:pPr algn="just"/>
            <a:r>
              <a:rPr lang="en-US" sz="2000" dirty="0"/>
              <a:t>Weak inductive bias: can model long-range dependencies - Appropriate constraints may help (</a:t>
            </a:r>
            <a:r>
              <a:rPr lang="en-US" sz="2000" dirty="0" err="1"/>
              <a:t>Swin</a:t>
            </a:r>
            <a:r>
              <a:rPr lang="en-US" sz="2000" dirty="0"/>
              <a:t>, Twins, ..)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2331DF-AFD9-B180-4164-B16F67C10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540" y="2705100"/>
            <a:ext cx="3543300" cy="723900"/>
          </a:xfrm>
          <a:prstGeom prst="rect">
            <a:avLst/>
          </a:prstGeom>
        </p:spPr>
      </p:pic>
      <p:sp>
        <p:nvSpPr>
          <p:cNvPr id="14" name="TextBox 164">
            <a:extLst>
              <a:ext uri="{FF2B5EF4-FFF2-40B4-BE49-F238E27FC236}">
                <a16:creationId xmlns:a16="http://schemas.microsoft.com/office/drawing/2014/main" id="{902CF101-54A6-632C-7650-A736696D01B1}"/>
              </a:ext>
            </a:extLst>
          </p:cNvPr>
          <p:cNvSpPr txBox="1"/>
          <p:nvPr/>
        </p:nvSpPr>
        <p:spPr>
          <a:xfrm>
            <a:off x="756636" y="3739696"/>
            <a:ext cx="10029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Loss landscapes are flatter than </a:t>
            </a:r>
            <a:r>
              <a:rPr lang="en-US" sz="2000" dirty="0" err="1">
                <a:solidFill>
                  <a:srgbClr val="FF0000"/>
                </a:solidFill>
              </a:rPr>
              <a:t>ConvNets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a.</a:t>
            </a:r>
            <a:r>
              <a:rPr lang="en-US" sz="2000" dirty="0">
                <a:solidFill>
                  <a:srgbClr val="FF0000"/>
                </a:solidFill>
              </a:rPr>
              <a:t> Better the performance and generalization </a:t>
            </a:r>
            <a:r>
              <a:rPr lang="en-US" sz="2000" b="1" dirty="0">
                <a:solidFill>
                  <a:srgbClr val="FF0000"/>
                </a:solidFill>
              </a:rPr>
              <a:t>b. </a:t>
            </a:r>
            <a:r>
              <a:rPr lang="en-US" sz="2000" dirty="0">
                <a:solidFill>
                  <a:srgbClr val="FF0000"/>
                </a:solidFill>
              </a:rPr>
              <a:t>Non-convexity (bad for optimization) --- but can be fixed by a large amount of data </a:t>
            </a:r>
          </a:p>
          <a:p>
            <a:pPr marL="457200" indent="-457200" algn="just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data specificity(attention) </a:t>
            </a:r>
            <a:r>
              <a:rPr lang="en-US" sz="2000" dirty="0">
                <a:solidFill>
                  <a:srgbClr val="FF0000"/>
                </a:solidFill>
              </a:rPr>
              <a:t>instead of long-range dependency helps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09448"/>
      </p:ext>
    </p:extLst>
  </p:cSld>
  <p:clrMapOvr>
    <a:masterClrMapping/>
  </p:clrMapOvr>
  <p:transition advClick="0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1282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Work?——Before we start it</a:t>
            </a:r>
          </a:p>
        </p:txBody>
      </p:sp>
      <p:sp>
        <p:nvSpPr>
          <p:cNvPr id="14" name="TextBox 164">
            <a:extLst>
              <a:ext uri="{FF2B5EF4-FFF2-40B4-BE49-F238E27FC236}">
                <a16:creationId xmlns:a16="http://schemas.microsoft.com/office/drawing/2014/main" id="{927B888E-4995-4FBA-8E63-7B43B5F39217}"/>
              </a:ext>
            </a:extLst>
          </p:cNvPr>
          <p:cNvSpPr txBox="1"/>
          <p:nvPr/>
        </p:nvSpPr>
        <p:spPr>
          <a:xfrm>
            <a:off x="694606" y="1700809"/>
            <a:ext cx="9361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Imperial results are reported in a variety of different forms and entirety of observations is hard to grasp. </a:t>
            </a:r>
          </a:p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read the paper carefully twice and I am still not 100% sure I understand ALL the intricacies of every experiment and how those unequivocally lead to insights drawn.</a:t>
            </a:r>
          </a:p>
          <a:p>
            <a:pPr algn="just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It is very hard to keep track of these different measures and little intuition is given for why these are ultimately "the right" measures to look at for a given empirical evaluation.</a:t>
            </a:r>
            <a:endParaRPr 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Q2: Do MSAs Act Like </a:t>
            </a:r>
            <a:r>
              <a:rPr lang="en-US" sz="2800" dirty="0" err="1"/>
              <a:t>Convs</a:t>
            </a:r>
            <a:r>
              <a:rPr lang="en-US" sz="2800" dirty="0"/>
              <a:t>?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Convs</a:t>
            </a:r>
            <a:r>
              <a:rPr lang="en-US" sz="2000" dirty="0"/>
              <a:t>: data-agnostic and channel-specific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MSA: data-specific and channel-agnostic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MSAs and </a:t>
            </a:r>
            <a:r>
              <a:rPr lang="en-US" sz="2000" dirty="0" err="1"/>
              <a:t>Convs</a:t>
            </a:r>
            <a:r>
              <a:rPr lang="en-US" sz="2000" dirty="0"/>
              <a:t> are complementary.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64">
            <a:extLst>
              <a:ext uri="{FF2B5EF4-FFF2-40B4-BE49-F238E27FC236}">
                <a16:creationId xmlns:a16="http://schemas.microsoft.com/office/drawing/2014/main" id="{D49A6D3B-35AE-04E1-082D-114EDA6B5E84}"/>
              </a:ext>
            </a:extLst>
          </p:cNvPr>
          <p:cNvSpPr txBox="1"/>
          <p:nvPr/>
        </p:nvSpPr>
        <p:spPr>
          <a:xfrm>
            <a:off x="664716" y="2924944"/>
            <a:ext cx="987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solidFill>
                  <a:srgbClr val="FF0000"/>
                </a:solidFill>
              </a:rPr>
              <a:t>They are complementary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025764"/>
      </p:ext>
    </p:extLst>
  </p:cSld>
  <p:clrMapOvr>
    <a:masterClrMapping/>
  </p:clrMapOvr>
  <p:transition advClick="0" advTm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Q2: Feature Analysis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1: MSAs are low-pass filters, but </a:t>
            </a:r>
            <a:r>
              <a:rPr lang="en-US" sz="2000" dirty="0" err="1"/>
              <a:t>Convs</a:t>
            </a:r>
            <a:r>
              <a:rPr lang="en-US" sz="2000" dirty="0"/>
              <a:t> are high-pass filters.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DECE41-4971-09E9-F84D-C52227FC6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662" y="1700212"/>
            <a:ext cx="8727483" cy="4519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881699"/>
      </p:ext>
    </p:extLst>
  </p:cSld>
  <p:clrMapOvr>
    <a:masterClrMapping/>
  </p:clrMapOvr>
  <p:transition advClick="0" advTm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Q2: Feature Analysis</a:t>
            </a:r>
            <a:endParaRPr lang="en-US" altLang="zh-CN" sz="2800" dirty="0"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6A22E1-219D-81A1-5BCA-51060C452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79" y="1209211"/>
            <a:ext cx="10309148" cy="4858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495197"/>
      </p:ext>
    </p:extLst>
  </p:cSld>
  <p:clrMapOvr>
    <a:masterClrMapping/>
  </p:clrMapOvr>
  <p:transition advClick="0" advTm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Q2: Feature Analysis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2: MSAs aggregate feature maps, but </a:t>
            </a:r>
            <a:r>
              <a:rPr lang="en-US" sz="2000" dirty="0" err="1"/>
              <a:t>Convs</a:t>
            </a:r>
            <a:r>
              <a:rPr lang="en-US" sz="2000" dirty="0"/>
              <a:t> do not.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E1FFA7-D48B-48C0-E44B-875CA5132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43" y="1511661"/>
            <a:ext cx="10173306" cy="3315744"/>
          </a:xfrm>
          <a:prstGeom prst="rect">
            <a:avLst/>
          </a:prstGeom>
        </p:spPr>
      </p:pic>
      <p:sp>
        <p:nvSpPr>
          <p:cNvPr id="14" name="TextBox 164">
            <a:extLst>
              <a:ext uri="{FF2B5EF4-FFF2-40B4-BE49-F238E27FC236}">
                <a16:creationId xmlns:a16="http://schemas.microsoft.com/office/drawing/2014/main" id="{392526FC-0C7D-2D84-0B33-69D667E9A225}"/>
              </a:ext>
            </a:extLst>
          </p:cNvPr>
          <p:cNvSpPr txBox="1"/>
          <p:nvPr/>
        </p:nvSpPr>
        <p:spPr>
          <a:xfrm>
            <a:off x="641543" y="4971770"/>
            <a:ext cx="987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000" dirty="0"/>
              <a:t>The variance accumulates in every NN layer and tends to increase as the depth increases.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Feature map variance in </a:t>
            </a:r>
            <a:r>
              <a:rPr lang="en-US" sz="2000" dirty="0" err="1"/>
              <a:t>ResNet</a:t>
            </a:r>
            <a:r>
              <a:rPr lang="en-US" sz="2000" dirty="0"/>
              <a:t> peaks at the ends of each stage.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890720"/>
      </p:ext>
    </p:extLst>
  </p:cSld>
  <p:clrMapOvr>
    <a:masterClrMapping/>
  </p:clrMapOvr>
  <p:transition advClick="0" advTm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Q2: Feature Analysis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2: MSAs aggregate feature maps, but </a:t>
            </a:r>
            <a:r>
              <a:rPr lang="en-US" sz="2000" dirty="0" err="1"/>
              <a:t>Convs</a:t>
            </a:r>
            <a:r>
              <a:rPr lang="en-US" sz="2000" dirty="0"/>
              <a:t> do not.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C63032-2AB4-704E-DB8B-A9D6ABCED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05" y="1554541"/>
            <a:ext cx="10059283" cy="3961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741361"/>
      </p:ext>
    </p:extLst>
  </p:cSld>
  <p:clrMapOvr>
    <a:masterClrMapping/>
  </p:clrMapOvr>
  <p:transition advClick="0" advTm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Q2: Do MSAs Act Like </a:t>
            </a:r>
            <a:r>
              <a:rPr lang="en-US" sz="2800" dirty="0" err="1"/>
              <a:t>Convs</a:t>
            </a:r>
            <a:r>
              <a:rPr lang="en-US" sz="2800" dirty="0"/>
              <a:t>?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Convs</a:t>
            </a:r>
            <a:r>
              <a:rPr lang="en-US" sz="2000" dirty="0"/>
              <a:t>: data-agnostic and channel-specific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MSA: data-specific and channel-agnostic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MSAs and </a:t>
            </a:r>
            <a:r>
              <a:rPr lang="en-US" sz="2000" dirty="0" err="1"/>
              <a:t>Convs</a:t>
            </a:r>
            <a:r>
              <a:rPr lang="en-US" sz="2000" dirty="0"/>
              <a:t> are complementary: </a:t>
            </a:r>
          </a:p>
          <a:p>
            <a:pPr algn="just"/>
            <a:endParaRPr lang="en-US" sz="2000" dirty="0"/>
          </a:p>
          <a:p>
            <a:pPr marL="342900" indent="-342900" algn="just">
              <a:buFontTx/>
              <a:buChar char="-"/>
            </a:pPr>
            <a:r>
              <a:rPr lang="en-US" sz="2000" dirty="0"/>
              <a:t>MSAs are low-pass filters, but </a:t>
            </a:r>
            <a:r>
              <a:rPr lang="en-US" sz="2000" dirty="0" err="1"/>
              <a:t>Convs</a:t>
            </a:r>
            <a:r>
              <a:rPr lang="en-US" sz="2000" dirty="0"/>
              <a:t> are high-pass filters. </a:t>
            </a:r>
          </a:p>
          <a:p>
            <a:pPr marL="342900" indent="-342900" algn="just">
              <a:buFontTx/>
              <a:buChar char="-"/>
            </a:pPr>
            <a:r>
              <a:rPr lang="en-US" sz="2000" dirty="0"/>
              <a:t>MSAs aggregate feature maps, but </a:t>
            </a:r>
            <a:r>
              <a:rPr lang="en-US" sz="2000" dirty="0" err="1"/>
              <a:t>Convs</a:t>
            </a:r>
            <a:r>
              <a:rPr lang="en-US" sz="2000" dirty="0"/>
              <a:t> do not.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659249"/>
      </p:ext>
    </p:extLst>
  </p:cSld>
  <p:clrMapOvr>
    <a:masterClrMapping/>
  </p:clrMapOvr>
  <p:transition advClick="0" advTm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Q3: How to MSAs + Conv?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pattern of feature map variance repeats itself at every stages. </a:t>
            </a:r>
          </a:p>
          <a:p>
            <a:pPr algn="just"/>
            <a:r>
              <a:rPr lang="en-US" sz="2000" dirty="0"/>
              <a:t>Multi-stage NNs behave like individual models.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7D4ECF-36B2-1155-21F0-10988CE74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678" y="2066925"/>
            <a:ext cx="7950985" cy="3941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172408"/>
      </p:ext>
    </p:extLst>
  </p:cSld>
  <p:clrMapOvr>
    <a:masterClrMapping/>
  </p:clrMapOvr>
  <p:transition advClick="0" advTm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Minibatch Centered Kernel Alignment (CKA) </a:t>
            </a:r>
            <a:endParaRPr lang="en-US" altLang="zh-CN" sz="2800" dirty="0"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F92750-D3DB-4330-5AA2-86F346CC2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23" y="1201429"/>
            <a:ext cx="10963298" cy="5018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42479"/>
      </p:ext>
    </p:extLst>
  </p:cSld>
  <p:clrMapOvr>
    <a:masterClrMapping/>
  </p:clrMapOvr>
  <p:transition advClick="0" advTm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Minibatch Centered Kernel Alignment (CKA) </a:t>
            </a:r>
            <a:endParaRPr lang="en-US" altLang="zh-CN" sz="2800" dirty="0"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5A11CC-BCD8-7724-2D9E-29F958B38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0" y="1052736"/>
            <a:ext cx="11397080" cy="5166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350411"/>
      </p:ext>
    </p:extLst>
  </p:cSld>
  <p:clrMapOvr>
    <a:masterClrMapping/>
  </p:clrMapOvr>
  <p:transition advClick="0" advTm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Minibatch Centered Kernel Alignment (CKA) </a:t>
            </a:r>
            <a:endParaRPr lang="en-US" altLang="zh-CN" sz="2800" dirty="0"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7CE73F-8FBC-2A93-844C-A31BECA66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1" y="945331"/>
            <a:ext cx="11332677" cy="5274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826397"/>
      </p:ext>
    </p:extLst>
  </p:cSld>
  <p:clrMapOvr>
    <a:masterClrMapping/>
  </p:clrMapOvr>
  <p:transition advClick="0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Work?——Empirical Observations</a:t>
            </a:r>
          </a:p>
        </p:txBody>
      </p:sp>
      <p:sp>
        <p:nvSpPr>
          <p:cNvPr id="14" name="TextBox 164">
            <a:extLst>
              <a:ext uri="{FF2B5EF4-FFF2-40B4-BE49-F238E27FC236}">
                <a16:creationId xmlns:a16="http://schemas.microsoft.com/office/drawing/2014/main" id="{927B888E-4995-4FBA-8E63-7B43B5F39217}"/>
              </a:ext>
            </a:extLst>
          </p:cNvPr>
          <p:cNvSpPr txBox="1"/>
          <p:nvPr/>
        </p:nvSpPr>
        <p:spPr>
          <a:xfrm>
            <a:off x="694606" y="1700809"/>
            <a:ext cx="9361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MSAs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improve the predictive performance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CNNs </a:t>
            </a:r>
          </a:p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ViTs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predict well-calibrated uncertainty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(</a:t>
            </a:r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it works?)</a:t>
            </a:r>
          </a:p>
          <a:p>
            <a:pPr marL="457200" indent="-457200" algn="just">
              <a:buAutoNum type="arabicPeriod"/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Robust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against data corruptions, image occlusions and adversarial attacks,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particularly robust against high-frequency noises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MSAs differ from conv?)</a:t>
            </a:r>
          </a:p>
          <a:p>
            <a:pPr algn="just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MSAs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closer to the last layer significantly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improve predictive performance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to do?)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B4E4FD-16B0-6A7E-C023-6DBF7093F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06" y="2060848"/>
            <a:ext cx="3267075" cy="276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911471"/>
      </p:ext>
    </p:extLst>
  </p:cSld>
  <p:clrMapOvr>
    <a:masterClrMapping/>
  </p:clrMapOvr>
  <p:transition advClick="0" advTm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Q3: How to MSAs + Conv?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264083" y="1988840"/>
            <a:ext cx="51654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One NN unit is removed from already trained </a:t>
            </a:r>
            <a:r>
              <a:rPr lang="en-US" sz="2000" dirty="0" err="1"/>
              <a:t>ResNet</a:t>
            </a:r>
            <a:r>
              <a:rPr lang="en-US" sz="2000" dirty="0"/>
              <a:t> and </a:t>
            </a:r>
            <a:r>
              <a:rPr lang="en-US" sz="2000" dirty="0" err="1"/>
              <a:t>Swin</a:t>
            </a:r>
            <a:r>
              <a:rPr lang="en-US" sz="2000" dirty="0"/>
              <a:t> during the testing phase.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Observations regarding </a:t>
            </a:r>
            <a:r>
              <a:rPr lang="en-US" sz="2000" dirty="0" err="1"/>
              <a:t>ResNet</a:t>
            </a:r>
            <a:r>
              <a:rPr lang="en-US" sz="2000" dirty="0"/>
              <a:t>: </a:t>
            </a:r>
          </a:p>
          <a:p>
            <a:pPr algn="just"/>
            <a:endParaRPr lang="en-US" sz="2000" dirty="0"/>
          </a:p>
          <a:p>
            <a:pPr marL="457200" indent="-457200" algn="just">
              <a:buAutoNum type="arabicPeriod"/>
            </a:pPr>
            <a:r>
              <a:rPr lang="en-US" sz="2000" dirty="0"/>
              <a:t>Removing an early stage layers hurts more;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Removing a layer at the beginning of a stage hurts more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21B1AE-839F-9C83-5D42-FE28DD344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78" y="1625069"/>
            <a:ext cx="5367701" cy="4247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074094"/>
      </p:ext>
    </p:extLst>
  </p:cSld>
  <p:clrMapOvr>
    <a:masterClrMapping/>
  </p:clrMapOvr>
  <p:transition advClick="0" advTm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Q3: How to MSAs + Conv?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264083" y="1988840"/>
            <a:ext cx="5165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One NN unit is removed from already trained </a:t>
            </a:r>
            <a:r>
              <a:rPr lang="en-US" sz="2000" dirty="0" err="1"/>
              <a:t>ResNet</a:t>
            </a:r>
            <a:r>
              <a:rPr lang="en-US" sz="2000" dirty="0"/>
              <a:t> and </a:t>
            </a:r>
            <a:r>
              <a:rPr lang="en-US" sz="2000" dirty="0" err="1"/>
              <a:t>Swin</a:t>
            </a:r>
            <a:r>
              <a:rPr lang="en-US" sz="2000" dirty="0"/>
              <a:t> during the testing phase.</a:t>
            </a:r>
          </a:p>
          <a:p>
            <a:pPr algn="just"/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Observations regarding </a:t>
            </a:r>
            <a:r>
              <a:rPr lang="en-US" sz="2000" dirty="0" err="1"/>
              <a:t>Swin</a:t>
            </a:r>
            <a:r>
              <a:rPr lang="en-US" sz="2000" dirty="0"/>
              <a:t>: </a:t>
            </a:r>
          </a:p>
          <a:p>
            <a:pPr algn="just"/>
            <a:endParaRPr lang="en-US" sz="2000" dirty="0"/>
          </a:p>
          <a:p>
            <a:pPr marL="457200" indent="-457200" algn="just">
              <a:buAutoNum type="arabicPeriod"/>
            </a:pPr>
            <a:r>
              <a:rPr lang="en-US" sz="2000" dirty="0"/>
              <a:t>At the beginning of a stage, removing an MLP hurts accuracy.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At the end of a stage, removing an MSA seriously impairs the accuracy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CA3A78-1A9D-B665-26EB-752A6974F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80" y="1384147"/>
            <a:ext cx="5513746" cy="4463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940932"/>
      </p:ext>
    </p:extLst>
  </p:cSld>
  <p:clrMapOvr>
    <a:masterClrMapping/>
  </p:clrMapOvr>
  <p:transition advClick="0" advTm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Q3: How to MSAs + Conv?</a:t>
            </a:r>
            <a:endParaRPr lang="en-US" altLang="zh-CN" sz="2800" dirty="0"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FC0171-74B8-B376-0338-17C13BFE3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66" y="1052735"/>
            <a:ext cx="11031577" cy="5166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056828"/>
      </p:ext>
    </p:extLst>
  </p:cSld>
  <p:clrMapOvr>
    <a:masterClrMapping/>
  </p:clrMapOvr>
  <p:transition advClick="0" advTm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Q3: How to MSAs + Conv?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Rules: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Alternately replace Conv blocks with MSA blocks from the end.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If the added MSA block does not improve predictive performance, replace a Conv block located at the end of an earlier stage with an MSA block .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Use more heads and higher hidden dimensions for MSA blocks in late stages.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4BC70E-54FE-7B75-99E7-D2A3E81C6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66" y="2924944"/>
            <a:ext cx="9947506" cy="2800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720128"/>
      </p:ext>
    </p:extLst>
  </p:cSld>
  <p:clrMapOvr>
    <a:masterClrMapping/>
  </p:clrMapOvr>
  <p:transition advClick="0" advTm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Results</a:t>
            </a:r>
            <a:endParaRPr lang="en-US" altLang="zh-CN" sz="2800" dirty="0"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BD5998-2FA5-2C74-69F5-128CA8F81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67" y="980727"/>
            <a:ext cx="9946574" cy="5238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148314"/>
      </p:ext>
    </p:extLst>
  </p:cSld>
  <p:clrMapOvr>
    <a:masterClrMapping/>
  </p:clrMapOvr>
  <p:transition advClick="0" advTm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Not the robustness here, but I prefer to cover it here</a:t>
            </a:r>
            <a:endParaRPr lang="en-US" altLang="zh-CN" sz="2800" dirty="0"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AA8271-9AAB-8549-A716-054DA28D3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89" y="1052736"/>
            <a:ext cx="10700429" cy="4955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70674"/>
      </p:ext>
    </p:extLst>
  </p:cSld>
  <p:clrMapOvr>
    <a:masterClrMapping/>
  </p:clrMapOvr>
  <p:transition advClick="0" advTm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More on ImageNet-C</a:t>
            </a:r>
            <a:endParaRPr lang="en-US" altLang="zh-CN" sz="2800" dirty="0"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327E3A-DCDB-E591-BDC1-C1F1EBCEC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66" y="1223971"/>
            <a:ext cx="7649993" cy="5016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E6A4A0-6335-A62D-58CF-BBC4E14EE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895" y="1096143"/>
            <a:ext cx="3078345" cy="5272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28644"/>
      </p:ext>
    </p:extLst>
  </p:cSld>
  <p:clrMapOvr>
    <a:masterClrMapping/>
  </p:clrMapOvr>
  <p:transition advClick="0" advTm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One more </a:t>
            </a:r>
            <a:r>
              <a:rPr lang="en-US" sz="2800" dirty="0" err="1"/>
              <a:t>thing..Data</a:t>
            </a:r>
            <a:r>
              <a:rPr lang="en-US" sz="2800" dirty="0"/>
              <a:t> Augmentation</a:t>
            </a:r>
            <a:endParaRPr lang="en-US" altLang="zh-CN" sz="2800" dirty="0">
              <a:sym typeface="+mn-ea"/>
            </a:endParaRPr>
          </a:p>
        </p:txBody>
      </p:sp>
      <p:sp>
        <p:nvSpPr>
          <p:cNvPr id="14" name="TextBox 164">
            <a:extLst>
              <a:ext uri="{FF2B5EF4-FFF2-40B4-BE49-F238E27FC236}">
                <a16:creationId xmlns:a16="http://schemas.microsoft.com/office/drawing/2014/main" id="{F2670161-5594-1BAE-329C-B817E3924733}"/>
              </a:ext>
            </a:extLst>
          </p:cNvPr>
          <p:cNvSpPr txBox="1"/>
          <p:nvPr/>
        </p:nvSpPr>
        <p:spPr>
          <a:xfrm>
            <a:off x="694606" y="1052736"/>
            <a:ext cx="10120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000" dirty="0"/>
              <a:t>Data augmentation can harm uncertainty calibration </a:t>
            </a:r>
          </a:p>
          <a:p>
            <a:pPr marL="457200" indent="-457200" algn="just">
              <a:buAutoNum type="arabicPeriod"/>
            </a:pP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2. Data augmentation reduces the magnitude of Hessian eigenvalues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2D1B0C-5FBD-08C4-F2A6-022D62A28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70" y="1456051"/>
            <a:ext cx="5400600" cy="4561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513CDE-50B4-3064-B994-974B1A459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394" y="2376175"/>
            <a:ext cx="8867862" cy="414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760485"/>
      </p:ext>
    </p:extLst>
  </p:cSld>
  <p:clrMapOvr>
    <a:masterClrMapping/>
  </p:clrMapOvr>
  <p:transition advClick="0" advTm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6" y="340995"/>
            <a:ext cx="1038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Final Conclusions</a:t>
            </a:r>
            <a:endParaRPr lang="en-US" altLang="zh-CN" sz="2800" dirty="0">
              <a:sym typeface="+mn-ea"/>
            </a:endParaRPr>
          </a:p>
        </p:txBody>
      </p:sp>
      <p:sp>
        <p:nvSpPr>
          <p:cNvPr id="14" name="TextBox 164">
            <a:extLst>
              <a:ext uri="{FF2B5EF4-FFF2-40B4-BE49-F238E27FC236}">
                <a16:creationId xmlns:a16="http://schemas.microsoft.com/office/drawing/2014/main" id="{E46D52E5-D5D3-6579-10F8-3EC04D43D4BB}"/>
              </a:ext>
            </a:extLst>
          </p:cNvPr>
          <p:cNvSpPr txBox="1"/>
          <p:nvPr/>
        </p:nvSpPr>
        <p:spPr>
          <a:xfrm>
            <a:off x="694606" y="1052736"/>
            <a:ext cx="101202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How MSAs work? </a:t>
            </a:r>
          </a:p>
          <a:p>
            <a:pPr algn="just"/>
            <a:r>
              <a:rPr lang="en-US" sz="2000" dirty="0"/>
              <a:t>Inductive biases ⇔ Loss landscape convexity ⇔ Hessian max eigenvalue norm </a:t>
            </a:r>
          </a:p>
          <a:p>
            <a:pPr algn="just"/>
            <a:r>
              <a:rPr lang="en-US" sz="2000" dirty="0"/>
              <a:t>Usually, weak inductive biases disrupt NN training, but this can be fixed by a large dataset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How MSAs differ from Conv? </a:t>
            </a:r>
          </a:p>
          <a:p>
            <a:pPr algn="just"/>
            <a:r>
              <a:rPr lang="en-US" sz="2000" dirty="0"/>
              <a:t>MSAs are low-pass filters, but </a:t>
            </a:r>
            <a:r>
              <a:rPr lang="en-US" sz="2000" dirty="0" err="1"/>
              <a:t>Convs</a:t>
            </a:r>
            <a:r>
              <a:rPr lang="en-US" sz="2000" dirty="0"/>
              <a:t> are high-pass filters. </a:t>
            </a:r>
          </a:p>
          <a:p>
            <a:pPr algn="just"/>
            <a:r>
              <a:rPr lang="en-US" sz="2000" dirty="0"/>
              <a:t>MSAs aggregate feature maps, but </a:t>
            </a:r>
            <a:r>
              <a:rPr lang="en-US" sz="2000" dirty="0" err="1"/>
              <a:t>Convs</a:t>
            </a:r>
            <a:r>
              <a:rPr lang="en-US" sz="2000" dirty="0"/>
              <a:t> do not.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How to combine Conv and MSAs? (Build-up rules)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Alternately replace Conv blocks with MSA blocks from the end.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If the added MSA block does not improve predictive performance, replace a Conv block located at the end of an earlier stage with an MSA block .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Use more heads and higher hidden dimensions for MSA blocks in late stages.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95829"/>
      </p:ext>
    </p:extLst>
  </p:cSld>
  <p:clrMapOvr>
    <a:masterClrMapping/>
  </p:clrMapOvr>
  <p:transition advClick="0" advTm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3372" y="2585861"/>
            <a:ext cx="53352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3000" fill="remove" grpId="1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377550EB-A788-4AAE-2A8A-20C42C746BAE}"/>
              </a:ext>
            </a:extLst>
          </p:cNvPr>
          <p:cNvSpPr txBox="1"/>
          <p:nvPr/>
        </p:nvSpPr>
        <p:spPr>
          <a:xfrm>
            <a:off x="672680" y="1484784"/>
            <a:ext cx="9875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MSA is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generalized spatial smoothing</a:t>
            </a:r>
          </a:p>
          <a:p>
            <a:pPr algn="just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Weak inductive bias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can model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long-range dependencies</a:t>
            </a:r>
          </a:p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Appropriate constraints may help 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Swin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Twins, ..)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77E5D6-FA96-61C1-9F03-89D510227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910" y="2100329"/>
            <a:ext cx="5769741" cy="1362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757235"/>
      </p:ext>
    </p:extLst>
  </p:cSld>
  <p:clrMapOvr>
    <a:masterClrMapping/>
  </p:clrMapOvr>
  <p:transition advClick="0"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1: The stronger the inductive biases, the stronger the representations. Weak inductive biases disrupt NN training.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E57629-9B9F-D8D2-CBB7-6743268BB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48" y="1884179"/>
            <a:ext cx="10136487" cy="4183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857286"/>
      </p:ext>
    </p:extLst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1: The stronger the inductive biases, the stronger the representations. Weak inductive biases disrupt NN training.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23B107-7AA4-3A35-4064-D68E90226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02" y="2253110"/>
            <a:ext cx="9336458" cy="3966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289593"/>
      </p:ext>
    </p:extLst>
  </p:cSld>
  <p:clrMapOvr>
    <a:masterClrMapping/>
  </p:clrMapOvr>
  <p:transition advClick="0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Before we trust it , does </a:t>
            </a:r>
            <a:r>
              <a:rPr lang="en-US" sz="2000" dirty="0" err="1"/>
              <a:t>ViT</a:t>
            </a:r>
            <a:r>
              <a:rPr lang="en-US" sz="2000" dirty="0"/>
              <a:t> overfit the dataset? - No, even the dataset is small</a:t>
            </a:r>
          </a:p>
          <a:p>
            <a:pPr algn="just"/>
            <a:r>
              <a:rPr lang="en-US" sz="2000" dirty="0" err="1"/>
              <a:t>ViT’s</a:t>
            </a:r>
            <a:r>
              <a:rPr lang="en-US" sz="2000" dirty="0"/>
              <a:t> poor performance in small data regimes is not due to overfitting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B086D6-72AC-7DDF-FF98-84904A082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694" y="2073748"/>
            <a:ext cx="8354669" cy="4145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963299"/>
      </p:ext>
    </p:extLst>
  </p:cSld>
  <p:clrMapOvr>
    <a:masterClrMapping/>
  </p:clrMapOvr>
  <p:transition advClick="0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1805" y="5516245"/>
            <a:ext cx="940435" cy="1000760"/>
            <a:chOff x="6501056" y="2921024"/>
            <a:chExt cx="696763" cy="696763"/>
          </a:xfrm>
        </p:grpSpPr>
        <p:sp>
          <p:nvSpPr>
            <p:cNvPr id="9" name="椭圆 8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0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1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2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C27068-3C2B-4B67-A5D9-A7BCAEB73774}"/>
              </a:ext>
            </a:extLst>
          </p:cNvPr>
          <p:cNvSpPr/>
          <p:nvPr/>
        </p:nvSpPr>
        <p:spPr>
          <a:xfrm>
            <a:off x="694607" y="340995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How Do Vision Transformers Work?——</a:t>
            </a:r>
            <a:r>
              <a:rPr lang="en-US" sz="2800" dirty="0"/>
              <a:t>Q1: Inductive Biases</a:t>
            </a:r>
            <a:endParaRPr lang="en-US" altLang="zh-CN" sz="2800" dirty="0">
              <a:sym typeface="+mn-ea"/>
            </a:endParaRPr>
          </a:p>
        </p:txBody>
      </p:sp>
      <p:sp>
        <p:nvSpPr>
          <p:cNvPr id="16" name="TextBox 164">
            <a:extLst>
              <a:ext uri="{FF2B5EF4-FFF2-40B4-BE49-F238E27FC236}">
                <a16:creationId xmlns:a16="http://schemas.microsoft.com/office/drawing/2014/main" id="{2E4331C1-1B42-DBBF-2530-54344C614549}"/>
              </a:ext>
            </a:extLst>
          </p:cNvPr>
          <p:cNvSpPr txBox="1"/>
          <p:nvPr/>
        </p:nvSpPr>
        <p:spPr>
          <a:xfrm>
            <a:off x="641766" y="980728"/>
            <a:ext cx="98751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Conclusion 2: </a:t>
            </a:r>
            <a:r>
              <a:rPr lang="en-US" sz="2000" dirty="0" err="1"/>
              <a:t>ViT’s</a:t>
            </a:r>
            <a:r>
              <a:rPr lang="en-US" sz="2000" dirty="0"/>
              <a:t> non-convex losses lead to poor performance.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Warning: Use 'NLL + L2' on 'augmented datasets'.</a:t>
            </a:r>
          </a:p>
          <a:p>
            <a:pPr algn="just"/>
            <a:r>
              <a:rPr lang="en-US" sz="2000" dirty="0"/>
              <a:t>Measuring criteria without l2 on clean datasets would give incorrect (even opposite) results.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C3590A-75E5-D38C-2FFE-9955FDEFF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59" y="1412776"/>
            <a:ext cx="8793349" cy="3358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860807"/>
      </p:ext>
    </p:extLst>
  </p:cSld>
  <p:clrMapOvr>
    <a:masterClrMapping/>
  </p:clrMapOvr>
  <p:transition advClick="0" advTm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自定义 54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277C5"/>
      </a:accent1>
      <a:accent2>
        <a:srgbClr val="C5A873"/>
      </a:accent2>
      <a:accent3>
        <a:srgbClr val="7396C5"/>
      </a:accent3>
      <a:accent4>
        <a:srgbClr val="969CD0"/>
      </a:accent4>
      <a:accent5>
        <a:srgbClr val="778495"/>
      </a:accent5>
      <a:accent6>
        <a:srgbClr val="ADB5BF"/>
      </a:accent6>
      <a:hlink>
        <a:srgbClr val="84CBC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55559</TotalTime>
  <Words>1653</Words>
  <Application>Microsoft Office PowerPoint</Application>
  <PresentationFormat>自定义</PresentationFormat>
  <Paragraphs>231</Paragraphs>
  <Slides>49</Slides>
  <Notes>49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Arial</vt:lpstr>
      <vt:lpstr>Calibri</vt:lpstr>
      <vt:lpstr>Chinese Quote</vt:lpstr>
      <vt:lpstr>微软雅黑 Light</vt:lpstr>
      <vt:lpstr>微软雅黑</vt:lpstr>
      <vt:lpstr>方正兰亭粗黑_GBK</vt:lpstr>
      <vt:lpstr>Office 主题</vt:lpstr>
      <vt:lpstr>主题5</vt:lpstr>
      <vt:lpstr>How Do Vision Transformer Worker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</dc:title>
  <dc:creator>user</dc:creator>
  <cp:keywords>user</cp:keywords>
  <cp:lastModifiedBy>Zhan Su</cp:lastModifiedBy>
  <cp:revision>1099</cp:revision>
  <dcterms:created xsi:type="dcterms:W3CDTF">2014-12-25T08:17:00Z</dcterms:created>
  <dcterms:modified xsi:type="dcterms:W3CDTF">2022-07-15T19:52:47Z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  <property fmtid="{D5CDD505-2E9C-101B-9397-08002B2CF9AE}" pid="3" name="KSORubyTemplateID">
    <vt:lpwstr>2</vt:lpwstr>
  </property>
</Properties>
</file>