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9" r:id="rId3"/>
    <p:sldId id="307" r:id="rId4"/>
    <p:sldId id="314" r:id="rId5"/>
    <p:sldId id="268" r:id="rId6"/>
    <p:sldId id="286" r:id="rId7"/>
    <p:sldId id="308" r:id="rId8"/>
    <p:sldId id="309" r:id="rId9"/>
    <p:sldId id="310" r:id="rId10"/>
    <p:sldId id="311" r:id="rId11"/>
    <p:sldId id="312" r:id="rId12"/>
    <p:sldId id="313" r:id="rId13"/>
    <p:sldId id="315" r:id="rId14"/>
    <p:sldId id="316" r:id="rId15"/>
    <p:sldId id="303" r:id="rId16"/>
    <p:sldId id="317" r:id="rId17"/>
    <p:sldId id="318" r:id="rId18"/>
    <p:sldId id="306" r:id="rId19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562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74B7-CBA7-4A52-A1E3-D75EF3792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B3F85-0E85-4545-AD72-B25460358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EA034-E4A5-4C64-9E71-D79A6446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D33F2-AF54-4106-B6B2-150ADD7E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65DD9-E838-42A6-89AA-1FD5EF5A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3C88-6EE3-4E1F-BBC9-88167F5C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8A52D-4177-4B62-90FA-EA4492831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5FD24-7DF1-441E-9288-8C9E4A3D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1D255-D3FF-4E17-BFEA-1549570D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00E27-DBE9-465E-B9DC-B1934E7E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2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B21C3-DC47-40E5-84CC-83C01CABF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7F7C9-3030-4DD1-9F88-B7C6531CC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8685-74A3-4145-B722-B26BE01F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8B58A-6113-4F59-AA02-CF2A4872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C5666-2CA3-4738-B6C1-6BA85D0E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66D7-41F5-4870-A904-5B10FB32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95A89-9E3A-4CE3-BDC8-C79722434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F1619-DA18-4DFA-BBD6-16589C40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AE42-2BF4-492C-BB40-932C367B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C94B3-0308-48FD-A7E1-7F18CBB7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2ADD-651D-4043-ABC0-E995484A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57728-F2D2-47EE-8D87-F5C7C6DE3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CC156-D58B-41D2-B7E5-BCC2AD4E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5524-8AFE-4D94-931B-E070E147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DE236-2C19-41F1-BD9E-AE182795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8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4687-4ED7-41ED-937D-20D8F4FD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4C717-9E22-4496-93A6-31B7A0E57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36C39-7F14-4FDC-A0B3-0C0C28F34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5A57D-A1A2-4B69-ACBD-7DBFA8D2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E0F19-4A19-4184-ABC0-EA7DC5E89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71B23-0DF7-42BC-9E5D-CD5F91BA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7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3AF2-4609-4365-8E87-AF844771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D524F-69D4-429E-A60B-B57AEF756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0034F-B004-4709-833E-7F72C7405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E351B-0E60-4A79-B5C2-BB22790D5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44C75-9390-4D49-829A-ACC3ECD38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D36EA-8A5F-49CC-9A87-8C452C9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404FD-A3DA-4D6C-B3D6-0C554294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03536-3EB7-43CF-91FE-53880E6A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1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29B9-58B9-4C9D-9005-DF150FC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A0439-7904-499F-95DC-F7D37B0D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4713A-A0F7-480F-900B-6028DBCB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3F232-79B3-400D-B9CB-CA6AAF24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2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32422-CDDB-4A66-8CCB-CA058CBC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8B43E-B082-4575-895F-ADA41CA4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CC6A-FF22-4ACD-8352-2B720763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3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B027-2155-4134-9CAF-192C9B32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9E5DC-BD74-4063-AF44-9D5C70845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66E8F-F769-4781-8222-2BA664E7C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418DB-299D-4284-98ED-E486ADD5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B66C1-A710-41B1-A31A-989FBF90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59717-52D6-4586-A8F0-9A475431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3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4BDE-863C-4ABE-8881-390008E3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81D6D-FFC3-4503-896F-EC062819D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FD229-6DF3-4B6C-A951-2EB736E69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BB672-14DD-4718-8313-5A69DB29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FD83D-749E-4BF6-A75F-9B2D5FDF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80A30-1D0D-4D54-AA4C-3DC2F6D8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0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12BC44-033C-4F98-A2F2-09F1DB13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D8B68-C2D6-4D01-AD9A-68EA9DCAF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CE34E-8C49-4026-B943-48D384230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304C-F1E8-4578-94B3-85F6A9F5C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DF180-A19F-435D-B028-EABB2578E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4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A51D476-5261-44DE-BBD3-7BD7D707DC4E}"/>
              </a:ext>
            </a:extLst>
          </p:cNvPr>
          <p:cNvSpPr txBox="1"/>
          <p:nvPr/>
        </p:nvSpPr>
        <p:spPr>
          <a:xfrm>
            <a:off x="3505200" y="3486150"/>
            <a:ext cx="2590800" cy="369332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1599692" y="2724150"/>
            <a:ext cx="6400800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Jingwei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Zhangjie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-Yi Chang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Juan Carlos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Niebles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28650" y="1283086"/>
            <a:ext cx="78867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400" spc="-65" dirty="0">
                <a:latin typeface="Lucida Sans"/>
                <a:ea typeface="+mn-ea"/>
              </a:rPr>
              <a:t>Few-Shot Video Classification</a:t>
            </a:r>
            <a:br>
              <a:rPr lang="en-US" sz="2400" spc="-65" dirty="0">
                <a:latin typeface="Lucida Sans"/>
                <a:ea typeface="+mn-ea"/>
              </a:rPr>
            </a:br>
            <a:r>
              <a:rPr lang="en-US" sz="2400" spc="-65" dirty="0">
                <a:latin typeface="Lucida Sans"/>
                <a:ea typeface="+mn-ea"/>
              </a:rPr>
              <a:t> via Temporal Alignment</a:t>
            </a:r>
            <a:endParaRPr sz="2400" spc="-65" dirty="0">
              <a:latin typeface="Lucida Sans"/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26488" y="987552"/>
            <a:ext cx="4897120" cy="0"/>
          </a:xfrm>
          <a:custGeom>
            <a:avLst/>
            <a:gdLst/>
            <a:ahLst/>
            <a:cxnLst/>
            <a:rect l="l" t="t" r="r" b="b"/>
            <a:pathLst>
              <a:path w="4897120">
                <a:moveTo>
                  <a:pt x="0" y="0"/>
                </a:moveTo>
                <a:lnTo>
                  <a:pt x="489661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6488" y="2104263"/>
            <a:ext cx="4897120" cy="0"/>
          </a:xfrm>
          <a:custGeom>
            <a:avLst/>
            <a:gdLst/>
            <a:ahLst/>
            <a:cxnLst/>
            <a:rect l="l" t="t" r="r" b="b"/>
            <a:pathLst>
              <a:path w="4897120">
                <a:moveTo>
                  <a:pt x="0" y="0"/>
                </a:moveTo>
                <a:lnTo>
                  <a:pt x="489661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4144AF69-FA22-43D3-9AC5-9925610D9A08}"/>
              </a:ext>
            </a:extLst>
          </p:cNvPr>
          <p:cNvSpPr txBox="1"/>
          <p:nvPr/>
        </p:nvSpPr>
        <p:spPr>
          <a:xfrm>
            <a:off x="1599692" y="3480775"/>
            <a:ext cx="640080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University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F1794-8303-417E-BFE4-BAA15D4327B0}"/>
              </a:ext>
            </a:extLst>
          </p:cNvPr>
          <p:cNvSpPr txBox="1"/>
          <p:nvPr/>
        </p:nvSpPr>
        <p:spPr>
          <a:xfrm>
            <a:off x="3504692" y="4100239"/>
            <a:ext cx="2590800" cy="323165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1500" dirty="0"/>
              <a:t>CVPR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9340F-5DC8-478F-BBE9-49DE92006C60}"/>
              </a:ext>
            </a:extLst>
          </p:cNvPr>
          <p:cNvSpPr txBox="1"/>
          <p:nvPr/>
        </p:nvSpPr>
        <p:spPr>
          <a:xfrm>
            <a:off x="2089848" y="987552"/>
            <a:ext cx="5036312" cy="1279388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C15CB-CCFA-4BD1-BC49-2F5959944666}"/>
              </a:ext>
            </a:extLst>
          </p:cNvPr>
          <p:cNvSpPr txBox="1"/>
          <p:nvPr/>
        </p:nvSpPr>
        <p:spPr>
          <a:xfrm>
            <a:off x="1752600" y="2724150"/>
            <a:ext cx="6096000" cy="640080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2B9E-E137-434F-B8F7-757554BB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45" y="1047750"/>
            <a:ext cx="5601509" cy="2367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1A6098-FF69-4BF9-BE6A-7485A5CFAF84}"/>
              </a:ext>
            </a:extLst>
          </p:cNvPr>
          <p:cNvSpPr/>
          <p:nvPr/>
        </p:nvSpPr>
        <p:spPr>
          <a:xfrm>
            <a:off x="4953000" y="1123950"/>
            <a:ext cx="1219191" cy="23622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FDF8C1-14BA-42E0-A664-36702C13B2CD}"/>
                  </a:ext>
                </a:extLst>
              </p:cNvPr>
              <p:cNvSpPr txBox="1"/>
              <p:nvPr/>
            </p:nvSpPr>
            <p:spPr>
              <a:xfrm>
                <a:off x="1066800" y="3714750"/>
                <a:ext cx="6858000" cy="457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DTW based method to solve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dirty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 dirty="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lim>
                        </m:limLow>
                      </m:fName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</m:func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FDF8C1-14BA-42E0-A664-36702C13B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714750"/>
                <a:ext cx="6858000" cy="457561"/>
              </a:xfrm>
              <a:prstGeom prst="rect">
                <a:avLst/>
              </a:prstGeom>
              <a:blipFill>
                <a:blip r:embed="rId3"/>
                <a:stretch>
                  <a:fillRect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090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78D28-2386-4BC3-9B9A-CED5568AF558}"/>
              </a:ext>
            </a:extLst>
          </p:cNvPr>
          <p:cNvSpPr txBox="1"/>
          <p:nvPr/>
        </p:nvSpPr>
        <p:spPr>
          <a:xfrm>
            <a:off x="533400" y="1276350"/>
            <a:ext cx="8077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time warping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similarity between two temporal sequences, which may vary in speed</a:t>
            </a:r>
          </a:p>
          <a:p>
            <a:pPr lvl="1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6A6FF6-473C-43EF-8AFF-94C6C1134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4966"/>
            <a:ext cx="2286000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CF5BB-F630-40BE-AE9A-EE06358A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7" t="16043" r="17500" b="14444"/>
          <a:stretch/>
        </p:blipFill>
        <p:spPr>
          <a:xfrm>
            <a:off x="76200" y="2266950"/>
            <a:ext cx="4800600" cy="2746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9585C-0B0E-4CF0-8BF5-D46DEFF07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16043" r="43333" b="14444"/>
          <a:stretch/>
        </p:blipFill>
        <p:spPr>
          <a:xfrm>
            <a:off x="5562600" y="2276929"/>
            <a:ext cx="2590800" cy="253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0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9FD0E-B756-47E8-B2F8-5B51E082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543" y="661275"/>
            <a:ext cx="3496114" cy="3820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40721-9D47-4E29-B6D2-E6CD364B907A}"/>
                  </a:ext>
                </a:extLst>
              </p:cNvPr>
              <p:cNvSpPr txBox="1"/>
              <p:nvPr/>
            </p:nvSpPr>
            <p:spPr>
              <a:xfrm>
                <a:off x="533400" y="1123950"/>
                <a:ext cx="80772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Cumulative distance function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min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⁡{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Relaxing the boundary condition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column of zeros</a:t>
                </a: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40721-9D47-4E29-B6D2-E6CD364B9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23950"/>
                <a:ext cx="8077200" cy="2308324"/>
              </a:xfrm>
              <a:prstGeom prst="rect">
                <a:avLst/>
              </a:prstGeom>
              <a:blipFill>
                <a:blip r:embed="rId3"/>
                <a:stretch>
                  <a:fillRect l="-528" t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292049B-B564-43C3-962A-E145FC39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29" y="3432274"/>
            <a:ext cx="2966570" cy="13771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FB9F5B1-4E42-4604-9718-C124BF0E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43982"/>
            <a:ext cx="1676400" cy="8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13B2F72-913D-4C00-9954-DB5C0158C176}"/>
                  </a:ext>
                </a:extLst>
              </p:cNvPr>
              <p:cNvSpPr/>
              <p:nvPr/>
            </p:nvSpPr>
            <p:spPr>
              <a:xfrm>
                <a:off x="-187415" y="4434743"/>
                <a:ext cx="235603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13B2F72-913D-4C00-9954-DB5C0158C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7415" y="4434743"/>
                <a:ext cx="235603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23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9FD0E-B756-47E8-B2F8-5B51E082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19554"/>
            <a:ext cx="3496114" cy="38209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40721-9D47-4E29-B6D2-E6CD364B907A}"/>
                  </a:ext>
                </a:extLst>
              </p:cNvPr>
              <p:cNvSpPr txBox="1"/>
              <p:nvPr/>
            </p:nvSpPr>
            <p:spPr>
              <a:xfrm>
                <a:off x="533400" y="1123950"/>
                <a:ext cx="8077200" cy="2330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Cumulative distance function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min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⁡{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Differentiable min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𝑙𝑜𝑔</m:t>
                    </m:r>
                    <m:nary>
                      <m:naryPr>
                        <m:chr m:val="∑"/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den>
                            </m:f>
                          </m:sup>
                        </m:sSup>
                      </m:e>
                    </m:nary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→0</m:t>
                    </m:r>
                  </m:oMath>
                </a14:m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40721-9D47-4E29-B6D2-E6CD364B9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23950"/>
                <a:ext cx="8077200" cy="2330253"/>
              </a:xfrm>
              <a:prstGeom prst="rect">
                <a:avLst/>
              </a:prstGeom>
              <a:blipFill>
                <a:blip r:embed="rId3"/>
                <a:stretch>
                  <a:fillRect l="-528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015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40721-9D47-4E29-B6D2-E6CD364B907A}"/>
                  </a:ext>
                </a:extLst>
              </p:cNvPr>
              <p:cNvSpPr txBox="1"/>
              <p:nvPr/>
            </p:nvSpPr>
            <p:spPr>
              <a:xfrm>
                <a:off x="533400" y="1123950"/>
                <a:ext cx="8077200" cy="3636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Training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a pair of ground-truth videos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video distance measure is: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𝜑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𝜑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training process can be regarded as a distance metric learning process, but all the learnable parameters are in the feature embedding module, with a fixed metric applied.</a:t>
                </a:r>
              </a:p>
              <a:p>
                <a:pPr lvl="1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Inference: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lim>
                          </m:limLow>
                        </m:fNam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40721-9D47-4E29-B6D2-E6CD364B9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23950"/>
                <a:ext cx="8077200" cy="3636445"/>
              </a:xfrm>
              <a:prstGeom prst="rect">
                <a:avLst/>
              </a:prstGeom>
              <a:blipFill>
                <a:blip r:embed="rId2"/>
                <a:stretch>
                  <a:fillRect l="-528" t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58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342" y="329565"/>
            <a:ext cx="2211058" cy="294953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0" rIns="0" bIns="0" rtlCol="0">
            <a:spAutoFit/>
          </a:bodyPr>
          <a:lstStyle/>
          <a:p>
            <a:pPr marL="113030" algn="ctr">
              <a:lnSpc>
                <a:spcPts val="2300"/>
              </a:lnSpc>
            </a:pPr>
            <a:r>
              <a:rPr lang="en-US" sz="2000" b="1" spc="-50" dirty="0">
                <a:latin typeface="Lucida Sans"/>
                <a:cs typeface="Lucida Sans"/>
              </a:rPr>
              <a:t>Experiments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5E5D80-4C2E-46AB-8424-2AA03392E6AE}"/>
              </a:ext>
            </a:extLst>
          </p:cNvPr>
          <p:cNvSpPr txBox="1"/>
          <p:nvPr/>
        </p:nvSpPr>
        <p:spPr>
          <a:xfrm>
            <a:off x="533400" y="1072471"/>
            <a:ext cx="8077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Kinetics and Something-Something V2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Sampling 64 classes for meta training, 12 classes for validation,</a:t>
            </a:r>
            <a:b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24 classes for meta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ResNet-50 as the backbone network for TSN </a:t>
            </a:r>
            <a:br>
              <a:rPr lang="en-US" sz="1600" dirty="0"/>
            </a:b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/>
            </a:b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AE462-F6F5-4759-88B1-E22AD028C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647950"/>
            <a:ext cx="4167188" cy="223917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EC21C504-3BA3-4426-957E-E8B9488A22E3}"/>
              </a:ext>
            </a:extLst>
          </p:cNvPr>
          <p:cNvSpPr/>
          <p:nvPr/>
        </p:nvSpPr>
        <p:spPr>
          <a:xfrm>
            <a:off x="3810000" y="3182417"/>
            <a:ext cx="76200" cy="6847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43FD67-D17D-441C-B0A3-D48D610D0BD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581400" y="3524784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32456-A63F-4D29-9764-DF70DF3D03C9}"/>
              </a:ext>
            </a:extLst>
          </p:cNvPr>
          <p:cNvSpPr/>
          <p:nvPr/>
        </p:nvSpPr>
        <p:spPr>
          <a:xfrm>
            <a:off x="76200" y="333375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 frames of a video to a ResNet-50 network pretrained on ImageNet, and then average frame-level </a:t>
            </a:r>
            <a:b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4468B12-2C20-41EA-88EB-9717EB2B04A6}"/>
              </a:ext>
            </a:extLst>
          </p:cNvPr>
          <p:cNvSpPr/>
          <p:nvPr/>
        </p:nvSpPr>
        <p:spPr>
          <a:xfrm>
            <a:off x="3810000" y="3980081"/>
            <a:ext cx="76200" cy="6847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CC4A70-07E5-43AB-A54E-B88B4E91FFEF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3581400" y="4322447"/>
            <a:ext cx="2286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90DA0-95B6-4A49-A527-259C6D82AECB}"/>
              </a:ext>
            </a:extLst>
          </p:cNvPr>
          <p:cNvSpPr/>
          <p:nvPr/>
        </p:nvSpPr>
        <p:spPr>
          <a:xfrm>
            <a:off x="914400" y="4183947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Fine-tune the backbone</a:t>
            </a:r>
          </a:p>
        </p:txBody>
      </p:sp>
    </p:spTree>
    <p:extLst>
      <p:ext uri="{BB962C8B-B14F-4D97-AF65-F5344CB8AC3E}">
        <p14:creationId xmlns:p14="http://schemas.microsoft.com/office/powerpoint/2010/main" val="950521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342" y="329565"/>
            <a:ext cx="2211058" cy="294953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0" rIns="0" bIns="0" rtlCol="0">
            <a:spAutoFit/>
          </a:bodyPr>
          <a:lstStyle/>
          <a:p>
            <a:pPr marL="113030" algn="ctr">
              <a:lnSpc>
                <a:spcPts val="2300"/>
              </a:lnSpc>
            </a:pPr>
            <a:r>
              <a:rPr lang="en-US" sz="2000" b="1" spc="-50" dirty="0">
                <a:latin typeface="Lucida Sans"/>
                <a:cs typeface="Lucida Sans"/>
              </a:rPr>
              <a:t>Experiments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5E5D80-4C2E-46AB-8424-2AA03392E6AE}"/>
              </a:ext>
            </a:extLst>
          </p:cNvPr>
          <p:cNvSpPr txBox="1"/>
          <p:nvPr/>
        </p:nvSpPr>
        <p:spPr>
          <a:xfrm>
            <a:off x="381000" y="4278939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600" dirty="0"/>
            </a:b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600" dirty="0"/>
            </a:b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1201F-05A3-47CF-AE5E-0794DA99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76350"/>
            <a:ext cx="8458200" cy="28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7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342" y="329565"/>
            <a:ext cx="2211058" cy="294953"/>
          </a:xfrm>
          <a:prstGeom prst="rect">
            <a:avLst/>
          </a:prstGeom>
          <a:solidFill>
            <a:srgbClr val="00AFEF"/>
          </a:solidFill>
        </p:spPr>
        <p:txBody>
          <a:bodyPr vert="horz" wrap="square" lIns="0" tIns="0" rIns="0" bIns="0" rtlCol="0">
            <a:spAutoFit/>
          </a:bodyPr>
          <a:lstStyle/>
          <a:p>
            <a:pPr marL="113030" algn="ctr">
              <a:lnSpc>
                <a:spcPts val="2300"/>
              </a:lnSpc>
            </a:pPr>
            <a:r>
              <a:rPr lang="en-US" sz="2000" b="1" spc="-50" dirty="0">
                <a:latin typeface="Lucida Sans"/>
                <a:cs typeface="Lucida Sans"/>
              </a:rPr>
              <a:t>Experiments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5E5D80-4C2E-46AB-8424-2AA03392E6AE}"/>
              </a:ext>
            </a:extLst>
          </p:cNvPr>
          <p:cNvSpPr txBox="1"/>
          <p:nvPr/>
        </p:nvSpPr>
        <p:spPr>
          <a:xfrm>
            <a:off x="533400" y="1072471"/>
            <a:ext cx="807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other temporal alignments</a:t>
            </a:r>
          </a:p>
          <a:p>
            <a:pPr lvl="1"/>
            <a:br>
              <a:rPr lang="en-US" sz="1600" dirty="0"/>
            </a:b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82241-FF1C-4501-B887-4BFCC324D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9" y="1657350"/>
            <a:ext cx="5067300" cy="1331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6800C9-DA92-4B6A-9953-99142467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29" y="3218848"/>
            <a:ext cx="3884942" cy="170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151EA-3709-489E-B532-D107F4143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9" y="971550"/>
            <a:ext cx="3163171" cy="2856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4976F7-29D9-45A2-8CE1-8FA1EA6ED4D5}"/>
              </a:ext>
            </a:extLst>
          </p:cNvPr>
          <p:cNvSpPr/>
          <p:nvPr/>
        </p:nvSpPr>
        <p:spPr>
          <a:xfrm>
            <a:off x="5353483" y="3852590"/>
            <a:ext cx="3886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Smoothing factor sensitivity; comparing the effect</a:t>
            </a:r>
            <a:b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using different smoothing factors.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60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493"/>
            <a:ext cx="9144000" cy="51459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241299"/>
            <a:ext cx="8680116" cy="466090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617D3-E060-4D80-805B-0C015ECF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41771"/>
            <a:ext cx="6858000" cy="21300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your attention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082062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30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469" y="329565"/>
            <a:ext cx="1249045" cy="308610"/>
          </a:xfrm>
          <a:prstGeom prst="rect">
            <a:avLst/>
          </a:prstGeom>
          <a:solidFill>
            <a:srgbClr val="EBC749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ts val="2300"/>
              </a:lnSpc>
            </a:pPr>
            <a:r>
              <a:rPr sz="2000" b="1" spc="-15" dirty="0">
                <a:latin typeface="Lucida Sans"/>
                <a:cs typeface="Lucida Sans"/>
              </a:rPr>
              <a:t>Problem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6130" y="309342"/>
            <a:ext cx="327532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-45" dirty="0">
                <a:solidFill>
                  <a:srgbClr val="EBC749"/>
                </a:solidFill>
              </a:rPr>
              <a:t>Few-Shot Video Classification</a:t>
            </a: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24DAA-6143-48A4-B87F-9EF60C74F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75" y="971550"/>
            <a:ext cx="5903050" cy="3790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469" y="329565"/>
            <a:ext cx="1249045" cy="308610"/>
          </a:xfrm>
          <a:prstGeom prst="rect">
            <a:avLst/>
          </a:prstGeom>
          <a:solidFill>
            <a:srgbClr val="EBC749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ts val="2300"/>
              </a:lnSpc>
            </a:pPr>
            <a:r>
              <a:rPr sz="2000" b="1" spc="-15" dirty="0">
                <a:latin typeface="Lucida Sans"/>
                <a:cs typeface="Lucida Sans"/>
              </a:rPr>
              <a:t>Problem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6130" y="309342"/>
            <a:ext cx="327532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-45" dirty="0">
                <a:solidFill>
                  <a:srgbClr val="EBC749"/>
                </a:solidFill>
              </a:rPr>
              <a:t>Few-Shot Video Classification</a:t>
            </a:r>
            <a:endParaRPr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157BE-1C95-42FD-97F4-32354ECE3C2B}"/>
              </a:ext>
            </a:extLst>
          </p:cNvPr>
          <p:cNvSpPr txBox="1"/>
          <p:nvPr/>
        </p:nvSpPr>
        <p:spPr>
          <a:xfrm>
            <a:off x="533400" y="1123950"/>
            <a:ext cx="8077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Majority of recent few-shot learning work focuses on image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 are more complicated with an additional temporal dimension.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approaches: using a pooling layer </a:t>
            </a: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How to make the perfect Cup of Tea with Milk - Recipes by Warren Nash">
            <a:hlinkClick r:id="" action="ppaction://media"/>
            <a:extLst>
              <a:ext uri="{FF2B5EF4-FFF2-40B4-BE49-F238E27FC236}">
                <a16:creationId xmlns:a16="http://schemas.microsoft.com/office/drawing/2014/main" id="{3BEA59AC-CDD3-4F1B-B53F-43915597F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733" y="2571750"/>
            <a:ext cx="4436533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469" y="329565"/>
            <a:ext cx="1249045" cy="308610"/>
          </a:xfrm>
          <a:prstGeom prst="rect">
            <a:avLst/>
          </a:prstGeom>
          <a:solidFill>
            <a:srgbClr val="EBC749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ts val="2300"/>
              </a:lnSpc>
            </a:pPr>
            <a:r>
              <a:rPr sz="2000" b="1" spc="-15" dirty="0">
                <a:latin typeface="Lucida Sans"/>
                <a:cs typeface="Lucida Sans"/>
              </a:rPr>
              <a:t>Problem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6130" y="309342"/>
            <a:ext cx="327532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-45" dirty="0">
                <a:solidFill>
                  <a:srgbClr val="EBC749"/>
                </a:solidFill>
              </a:rPr>
              <a:t>Motivation</a:t>
            </a:r>
            <a:endParaRPr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157BE-1C95-42FD-97F4-32354ECE3C2B}"/>
              </a:ext>
            </a:extLst>
          </p:cNvPr>
          <p:cNvSpPr txBox="1"/>
          <p:nvPr/>
        </p:nvSpPr>
        <p:spPr>
          <a:xfrm>
            <a:off x="533400" y="1123950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ordering matters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there is a pouring water procedure before the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close-up of tea -&gt; making tea instead of serving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DTW-based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TSN sampling T segments of the video and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choosing a snippet of each.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9F922-F852-4DB4-9A7F-9E8822A1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657350"/>
            <a:ext cx="2987089" cy="32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2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2B9E-E137-434F-B8F7-757554BB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91" y="1123950"/>
            <a:ext cx="7393018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526" y="329565"/>
            <a:ext cx="1176655" cy="30861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0" rIns="0" bIns="0" rtlCol="0">
            <a:spAutoFit/>
          </a:bodyPr>
          <a:lstStyle/>
          <a:p>
            <a:pPr marL="94615">
              <a:lnSpc>
                <a:spcPts val="2300"/>
              </a:lnSpc>
            </a:pPr>
            <a:r>
              <a:rPr sz="2000" b="1" spc="5" dirty="0">
                <a:latin typeface="Lucida Sans"/>
                <a:cs typeface="Lucida Sans"/>
              </a:rPr>
              <a:t>Method</a:t>
            </a:r>
            <a:endParaRPr sz="2000">
              <a:latin typeface="Lucida Sans"/>
              <a:cs typeface="Lucida Sans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7AD800FD-8E19-460F-B23F-69C729950D2D}"/>
              </a:ext>
            </a:extLst>
          </p:cNvPr>
          <p:cNvSpPr txBox="1">
            <a:spLocks/>
          </p:cNvSpPr>
          <p:nvPr/>
        </p:nvSpPr>
        <p:spPr>
          <a:xfrm>
            <a:off x="1556130" y="309342"/>
            <a:ext cx="3275322" cy="32124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-60" dirty="0">
                <a:solidFill>
                  <a:srgbClr val="92D050"/>
                </a:solidFill>
              </a:rPr>
              <a:t>Problem</a:t>
            </a:r>
            <a:r>
              <a:rPr lang="en-US" sz="2000" spc="-45" dirty="0">
                <a:solidFill>
                  <a:srgbClr val="92D050"/>
                </a:solidFill>
              </a:rPr>
              <a:t> </a:t>
            </a:r>
            <a:r>
              <a:rPr lang="en-US" sz="2000" spc="-60" dirty="0">
                <a:solidFill>
                  <a:srgbClr val="92D050"/>
                </a:solidFill>
              </a:rPr>
              <a:t>Formulation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5EB978-8F41-475E-8752-9CD3F962606E}"/>
                  </a:ext>
                </a:extLst>
              </p:cNvPr>
              <p:cNvSpPr txBox="1"/>
              <p:nvPr/>
            </p:nvSpPr>
            <p:spPr>
              <a:xfrm>
                <a:off x="533400" y="1276350"/>
                <a:ext cx="8077200" cy="2199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Few-shot learning problem as a metric learning problem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Learning a distance function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5EB978-8F41-475E-8752-9CD3F9626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276350"/>
                <a:ext cx="8077200" cy="2199641"/>
              </a:xfrm>
              <a:prstGeom prst="rect">
                <a:avLst/>
              </a:prstGeom>
              <a:blipFill>
                <a:blip r:embed="rId2"/>
                <a:stretch>
                  <a:fillRect l="-679" t="-1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6A3CE2-453F-4A4B-A6C6-82FFA789E831}"/>
              </a:ext>
            </a:extLst>
          </p:cNvPr>
          <p:cNvCxnSpPr/>
          <p:nvPr/>
        </p:nvCxnSpPr>
        <p:spPr>
          <a:xfrm flipH="1">
            <a:off x="5181600" y="1962150"/>
            <a:ext cx="3048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5DE9C4-F584-4B5C-BE6E-23FB4AA9A3BF}"/>
              </a:ext>
            </a:extLst>
          </p:cNvPr>
          <p:cNvCxnSpPr/>
          <p:nvPr/>
        </p:nvCxnSpPr>
        <p:spPr>
          <a:xfrm>
            <a:off x="4724400" y="1962150"/>
            <a:ext cx="4572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2E666A-363F-4554-A88C-847B43F8E2F3}"/>
                  </a:ext>
                </a:extLst>
              </p:cNvPr>
              <p:cNvSpPr txBox="1"/>
              <p:nvPr/>
            </p:nvSpPr>
            <p:spPr>
              <a:xfrm>
                <a:off x="3733800" y="2647950"/>
                <a:ext cx="2895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video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</m:oMath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2E666A-363F-4554-A88C-847B43F8E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647950"/>
                <a:ext cx="2895600" cy="276999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7E0A295F-47BB-4EFC-AF91-F1384A37533A}"/>
              </a:ext>
            </a:extLst>
          </p:cNvPr>
          <p:cNvCxnSpPr/>
          <p:nvPr/>
        </p:nvCxnSpPr>
        <p:spPr>
          <a:xfrm rot="10800000" flipV="1">
            <a:off x="3962400" y="2038350"/>
            <a:ext cx="533400" cy="4572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50E6BD-BBBB-40EA-A465-F77BE5B07714}"/>
              </a:ext>
            </a:extLst>
          </p:cNvPr>
          <p:cNvSpPr txBox="1"/>
          <p:nvPr/>
        </p:nvSpPr>
        <p:spPr>
          <a:xfrm>
            <a:off x="2404782" y="2349660"/>
            <a:ext cx="1698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 Function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2B9E-E137-434F-B8F7-757554BB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45" y="1047750"/>
            <a:ext cx="5601509" cy="2367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1A6098-FF69-4BF9-BE6A-7485A5CFAF84}"/>
              </a:ext>
            </a:extLst>
          </p:cNvPr>
          <p:cNvSpPr/>
          <p:nvPr/>
        </p:nvSpPr>
        <p:spPr>
          <a:xfrm>
            <a:off x="2895600" y="1352550"/>
            <a:ext cx="762000" cy="20574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03B981-7E1E-4BFB-8CBD-5DBDA2C8B6B8}"/>
              </a:ext>
            </a:extLst>
          </p:cNvPr>
          <p:cNvCxnSpPr>
            <a:stCxn id="3" idx="2"/>
          </p:cNvCxnSpPr>
          <p:nvPr/>
        </p:nvCxnSpPr>
        <p:spPr>
          <a:xfrm>
            <a:off x="3276600" y="340995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DED6C4-4673-42B8-8F83-7B48B672ABF9}"/>
                  </a:ext>
                </a:extLst>
              </p:cNvPr>
              <p:cNvSpPr txBox="1"/>
              <p:nvPr/>
            </p:nvSpPr>
            <p:spPr>
              <a:xfrm>
                <a:off x="416147" y="4019550"/>
                <a:ext cx="8346850" cy="869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CNN generating a compact representation of the trimmed video that encapsulates its visual content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…,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DED6C4-4673-42B8-8F83-7B48B672A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47" y="4019550"/>
                <a:ext cx="8346850" cy="869982"/>
              </a:xfrm>
              <a:prstGeom prst="rect">
                <a:avLst/>
              </a:prstGeom>
              <a:blipFill>
                <a:blip r:embed="rId3"/>
                <a:stretch>
                  <a:fillRect t="-2098" r="-950" b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77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2B9E-E137-434F-B8F7-757554BB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45" y="1047750"/>
            <a:ext cx="5601509" cy="2367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1A6098-FF69-4BF9-BE6A-7485A5CFAF84}"/>
              </a:ext>
            </a:extLst>
          </p:cNvPr>
          <p:cNvSpPr/>
          <p:nvPr/>
        </p:nvSpPr>
        <p:spPr>
          <a:xfrm>
            <a:off x="3657599" y="1123950"/>
            <a:ext cx="1219191" cy="23622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03B981-7E1E-4BFB-8CBD-5DBDA2C8B6B8}"/>
              </a:ext>
            </a:extLst>
          </p:cNvPr>
          <p:cNvCxnSpPr>
            <a:cxnSpLocks/>
          </p:cNvCxnSpPr>
          <p:nvPr/>
        </p:nvCxnSpPr>
        <p:spPr>
          <a:xfrm>
            <a:off x="4267200" y="3486150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DED6C4-4673-42B8-8F83-7B48B672ABF9}"/>
                  </a:ext>
                </a:extLst>
              </p:cNvPr>
              <p:cNvSpPr txBox="1"/>
              <p:nvPr/>
            </p:nvSpPr>
            <p:spPr>
              <a:xfrm>
                <a:off x="0" y="3835172"/>
                <a:ext cx="8346850" cy="1300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Frame-level distance value between the</a:t>
                </a:r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l-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frame of video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m-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frame of video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DED6C4-4673-42B8-8F83-7B48B672A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35172"/>
                <a:ext cx="8346850" cy="1300484"/>
              </a:xfrm>
              <a:prstGeom prst="rect">
                <a:avLst/>
              </a:prstGeom>
              <a:blipFill>
                <a:blip r:embed="rId3"/>
                <a:stretch>
                  <a:fillRect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6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143"/>
            <a:ext cx="15240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5" dirty="0">
                <a:solidFill>
                  <a:srgbClr val="92D050"/>
                </a:solidFill>
              </a:rPr>
              <a:t>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2B9E-E137-434F-B8F7-757554BB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45" y="1047750"/>
            <a:ext cx="5601509" cy="2367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1A6098-FF69-4BF9-BE6A-7485A5CFAF84}"/>
              </a:ext>
            </a:extLst>
          </p:cNvPr>
          <p:cNvSpPr/>
          <p:nvPr/>
        </p:nvSpPr>
        <p:spPr>
          <a:xfrm>
            <a:off x="3657599" y="1123950"/>
            <a:ext cx="1219191" cy="23622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FDF8C1-14BA-42E0-A664-36702C13B2CD}"/>
                  </a:ext>
                </a:extLst>
              </p:cNvPr>
              <p:cNvSpPr txBox="1"/>
              <p:nvPr/>
            </p:nvSpPr>
            <p:spPr>
              <a:xfrm>
                <a:off x="1066800" y="3638550"/>
                <a:ext cx="6858000" cy="1511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⊂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set of set of possible binary alignment matrices, where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∈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𝑙𝑚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l-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frame of video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aligned to the m-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frame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goal is to find the best alignment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lim>
                        </m:limLow>
                      </m:fName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</m:func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FDF8C1-14BA-42E0-A664-36702C13B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638550"/>
                <a:ext cx="6858000" cy="1511568"/>
              </a:xfrm>
              <a:prstGeom prst="rect">
                <a:avLst/>
              </a:prstGeom>
              <a:blipFill>
                <a:blip r:embed="rId3"/>
                <a:stretch>
                  <a:fillRect t="-1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1104964-A8DD-4167-A865-BBFE070923D2}"/>
              </a:ext>
            </a:extLst>
          </p:cNvPr>
          <p:cNvSpPr/>
          <p:nvPr/>
        </p:nvSpPr>
        <p:spPr>
          <a:xfrm>
            <a:off x="1676400" y="4705350"/>
            <a:ext cx="2667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99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524</Words>
  <Application>Microsoft Office PowerPoint</Application>
  <PresentationFormat>On-screen Show (16:9)</PresentationFormat>
  <Paragraphs>85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Lucida Sans</vt:lpstr>
      <vt:lpstr>Times New Roman</vt:lpstr>
      <vt:lpstr>Office Theme</vt:lpstr>
      <vt:lpstr>Few-Shot Video Classification  via Temporal Alignment</vt:lpstr>
      <vt:lpstr>Few-Shot Video Classification</vt:lpstr>
      <vt:lpstr>Few-Shot Video Classification</vt:lpstr>
      <vt:lpstr>Motivation</vt:lpstr>
      <vt:lpstr>METHOD</vt:lpstr>
      <vt:lpstr>PowerPoint Presentation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PowerPoint Presentation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TIMECEPTION</dc:title>
  <dc:creator>Windows User</dc:creator>
  <cp:lastModifiedBy>Windows User</cp:lastModifiedBy>
  <cp:revision>31</cp:revision>
  <dcterms:created xsi:type="dcterms:W3CDTF">2020-04-19T03:41:13Z</dcterms:created>
  <dcterms:modified xsi:type="dcterms:W3CDTF">2020-10-02T19:38:06Z</dcterms:modified>
</cp:coreProperties>
</file>