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D14A7-F1F2-48D2-992C-9425960A63D8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4DE5-F8CB-46F9-8BD1-075BC17B9B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2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38BD-407D-457A-AC11-47138652D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A66FE-7B1D-4BD9-B948-7C07A7857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17083-5242-4129-9732-8111E523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5C8D-A1D7-43E5-9995-712F3C2B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4F897-0038-4C84-BDA7-4E308F01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0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258A-96BA-4CF2-9DCC-2C3147F7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2F016-403B-4594-80AA-40A73B269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9AE7-CE75-4DFB-8032-8690A2A5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2877B-AF81-4636-ABB4-CEE2E6AF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2C54-1174-4F7A-98F1-DD7C3533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86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E598D-514C-4C35-9C4D-28F9D469E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98BEE-3314-4A3D-ACBA-79DE4416F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3783F-49B2-41DF-B7EC-DB495E52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3B532-F14F-4B5D-AE46-C7E2F2F0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DCAE1-4366-47F6-A292-40E9AAB5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8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0808-D0E4-479E-841B-B9E6677C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33E8-DE79-4952-9CF7-FE2940FD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E4A29-DBB6-46A8-8162-FA3CCCCD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12B6B-B6DF-423A-8CF6-70DCF96A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BC693-35E1-48D7-9837-8AC9D1D2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70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8FE4-2AD7-47BC-B4F3-170F7BF7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494E1-13BE-40C9-886F-FA1737CC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5DC2-B8E2-4EFF-BE12-DA2D5389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9332A-3CC3-47FA-9217-A5FD017A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6E7A9-D42D-4980-9895-EE0BB6C6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81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02EA-DAEC-4226-87DA-BD0DC7AB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AD451-85CC-46E7-B5DC-8AA096488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5942B-E153-4FAC-9B25-F5F7FA84E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A108F-D5C4-4FE3-9075-275E072A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B528E-EE81-48FD-8040-CDADE169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688FD-CB75-4FB8-95E0-397BB1AD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0093-20F6-4391-B3FD-7DD19D94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58FA7-B622-42D4-A76C-6423B4040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55819-0D3D-40A2-AF6E-F73F5CBF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B06E0-D45B-4DD6-B332-879F4A88F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CD14B-7EAE-402A-9752-669F72BDA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85C64-C48F-42D1-B1B0-5A061074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2D88F-9F12-4591-9911-684ABA8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80912-F530-4E7D-A7CA-FC9AB976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07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13E4-1326-458C-B5EF-DB7FB84B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B4AD9-1B03-4D4B-9DBB-2CD7A1D1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4AB64-DA39-475D-874B-64F23A9D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76C06-F286-407B-8777-BBE37095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59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70FC0-965F-4071-921E-3F9050C1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E046C-DDD9-48C0-B005-4777C48A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99D1-2D03-4548-A28F-7D20FB14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31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3128-6446-4142-AF19-AC55FC54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3BC05-CD45-4D03-841D-3B50A759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56020-6EAE-4F33-A77F-2234F0D5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8723E-9E76-4AB3-917C-73F38A66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424E1-26BC-46E0-AA76-97E29289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018BB-D48D-4FC8-ABB8-E76D64B8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2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EDE1-1005-4F99-A8BA-3FC85092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57732-0148-4301-BF3F-3DE2972D0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26646-FD17-4036-A708-79B440D5E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524E0-F62B-4B2B-B13B-35A9EF0F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2C229-55CA-4EB4-AB7F-A49AACAD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308B9-9E47-405B-B7F8-02D918B6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84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1625B-EDD4-4CCE-B313-1ABDCD67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AB1FE-B22B-418F-AFDB-3C828CE22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FAAB-AC3B-4E6D-90BC-FC70B3567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7433-A111-4038-908E-0B0801D75AA7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76F3-C23F-49E2-8B61-07604A13C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7113F-DBB6-487F-9CFC-E309BF047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AF66-8263-49F3-A0AB-B37BBE8686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64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65256-80B6-4492-9469-252D46FF5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95" y="1234912"/>
            <a:ext cx="11070210" cy="143606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D3S – A Discriminative Single Shot Segmentation Tracker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CVPR 2020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63578-5546-45E9-96D3-EC4BBAC4F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6" y="2857321"/>
            <a:ext cx="12049028" cy="3373797"/>
          </a:xfrm>
        </p:spPr>
        <p:txBody>
          <a:bodyPr>
            <a:normAutofit/>
          </a:bodyPr>
          <a:lstStyle/>
          <a:p>
            <a:pPr algn="l"/>
            <a:r>
              <a:rPr lang="en-C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</a:p>
          <a:p>
            <a:pPr algn="l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lang="en-CA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Lukežič</a:t>
            </a: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Student, Visual Cognitive Systems Lab, University of Ljubljana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Jiri </a:t>
            </a:r>
            <a:r>
              <a:rPr lang="en-CA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Matas</a:t>
            </a: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Professor,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Machine Perception,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Czech Technical University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Matej </a:t>
            </a:r>
            <a:r>
              <a:rPr lang="en-CA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Kristan</a:t>
            </a:r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Professor,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Cognitive Systems Lab,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Ljubljana</a:t>
            </a:r>
          </a:p>
        </p:txBody>
      </p:sp>
    </p:spTree>
    <p:extLst>
      <p:ext uri="{BB962C8B-B14F-4D97-AF65-F5344CB8AC3E}">
        <p14:creationId xmlns:p14="http://schemas.microsoft.com/office/powerpoint/2010/main" val="3287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27C3-5C73-450E-81FE-88ACFF09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58" y="157735"/>
            <a:ext cx="8355684" cy="7660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Segmentation mask to BB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9F0A78-36AD-488B-935F-EF825F96512A}"/>
                  </a:ext>
                </a:extLst>
              </p:cNvPr>
              <p:cNvSpPr txBox="1"/>
              <p:nvPr/>
            </p:nvSpPr>
            <p:spPr>
              <a:xfrm>
                <a:off x="348792" y="1225485"/>
                <a:ext cx="10812544" cy="3153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Binarize the mask using threshold=0.5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Keep the largest connected component of mask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Fit ellipse to that component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 center, minor, and major axis of ellipse to initialize the rotated BB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Maximize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𝑀𝑂𝐷</m:t>
                        </m:r>
                      </m:sup>
                    </m:sSup>
                  </m:oMath>
                </a14:m>
                <a:r>
                  <a:rPr lang="en-US" dirty="0"/>
                  <a:t> between the initial rectangle and mask component: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𝐼𝑂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𝑀𝑂𝐷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𝑂𝑈𝑇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CA" sz="2400" dirty="0"/>
                  <a:t>   </a:t>
                </a:r>
              </a:p>
              <a:p>
                <a:pPr algn="ctr"/>
                <a:endParaRPr lang="en-CA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1600" dirty="0"/>
                  <a:t>While the method is trained just on </a:t>
                </a:r>
                <a:r>
                  <a:rPr lang="en-CA" sz="1600" dirty="0" err="1"/>
                  <a:t>YoutubeVOS</a:t>
                </a:r>
                <a:r>
                  <a:rPr lang="en-CA" sz="1600" dirty="0"/>
                  <a:t>, it achieves state-of-the-art results on tracking datasets</a:t>
                </a:r>
                <a:r>
                  <a:rPr lang="en-CA" sz="24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9F0A78-36AD-488B-935F-EF825F96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92" y="1225485"/>
                <a:ext cx="10812544" cy="3153299"/>
              </a:xfrm>
              <a:prstGeom prst="rect">
                <a:avLst/>
              </a:prstGeom>
              <a:blipFill>
                <a:blip r:embed="rId2"/>
                <a:stretch>
                  <a:fillRect l="-338" t="-967" b="-7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9482-7444-48BE-9CDF-0D599AE0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033" y="180156"/>
            <a:ext cx="3978897" cy="1001762"/>
          </a:xfrm>
        </p:spPr>
        <p:txBody>
          <a:bodyPr/>
          <a:lstStyle/>
          <a:p>
            <a:pPr algn="ctr"/>
            <a:r>
              <a:rPr lang="en-US" dirty="0"/>
              <a:t>Initialization 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5ECF0-8EE8-4F17-A5CA-12A2CE85C953}"/>
              </a:ext>
            </a:extLst>
          </p:cNvPr>
          <p:cNvSpPr txBox="1"/>
          <p:nvPr/>
        </p:nvSpPr>
        <p:spPr>
          <a:xfrm>
            <a:off x="509047" y="1181918"/>
            <a:ext cx="110105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GIM and GEM need mask and BB ground-truth of the first frame,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frame annotation is mask: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mask to initialize GIM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Fit BB to mask to initialize GEM, and use initialization method of ATOM</a:t>
            </a:r>
          </a:p>
          <a:p>
            <a:pPr lvl="1"/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frame annotation is BB: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BB to initialize GEM using method in ATOM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Consider the whole box as foreground samples, and run method for one iteration. Use estimated output mask to initialize GIM.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Inspired by </a:t>
            </a:r>
            <a:r>
              <a:rPr lang="en-US" dirty="0" err="1"/>
              <a:t>GrabCut</a:t>
            </a:r>
            <a:r>
              <a:rPr lang="en-US" dirty="0"/>
              <a:t>, we can do this initialization iteratively.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Increasing the number of iterations did not increase the performance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547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9495-97E8-40E7-A413-3FDDEADB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114" y="151876"/>
            <a:ext cx="5411771" cy="10583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Training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6495C1-4AC6-4D2F-B211-BDFBF4798EF2}"/>
                  </a:ext>
                </a:extLst>
              </p:cNvPr>
              <p:cNvSpPr txBox="1"/>
              <p:nvPr/>
            </p:nvSpPr>
            <p:spPr>
              <a:xfrm>
                <a:off x="235670" y="1596697"/>
                <a:ext cx="10312924" cy="2741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Search region: 384 * 384 patch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GIM and Refinement path pre-trained on 3471 sequences of </a:t>
                </a:r>
                <a:r>
                  <a:rPr lang="en-US" dirty="0" err="1"/>
                  <a:t>Youtube</a:t>
                </a:r>
                <a:r>
                  <a:rPr lang="en-US" dirty="0"/>
                  <a:t>-VOS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Target Location Channel constructed by perturbing ground-truth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Batch size: 64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40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𝑒𝑝𝑜𝑐h𝑠</m:t>
                    </m:r>
                  </m:oMath>
                </a14:m>
                <a:r>
                  <a:rPr lang="en-US" dirty="0"/>
                  <a:t> with 1000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𝑖𝑡𝑒𝑟𝑎𝑡𝑖𝑜𝑛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𝑒𝑝𝑜𝑐h</m:t>
                        </m:r>
                      </m:den>
                    </m:f>
                  </m:oMath>
                </a14:m>
                <a:r>
                  <a:rPr lang="en-CA" dirty="0"/>
                  <a:t> and ADAM optimizer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Learning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CA" dirty="0"/>
                  <a:t> with 0.2 decay rate every 15 epochs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Loss function: cross entropy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CA" dirty="0"/>
                  <a:t> D3S runs at 25 fps on a single Nvidia GTX 1080 GPU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6495C1-4AC6-4D2F-B211-BDFBF4798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1596697"/>
                <a:ext cx="10312924" cy="2741713"/>
              </a:xfrm>
              <a:prstGeom prst="rect">
                <a:avLst/>
              </a:prstGeom>
              <a:blipFill>
                <a:blip r:embed="rId2"/>
                <a:stretch>
                  <a:fillRect t="-1333" b="-2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4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8A7B-C554-4C4B-8E07-425030CC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664" y="109646"/>
            <a:ext cx="7741595" cy="588013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Evaluation on Tracking Datasets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83549-8672-4EAE-A297-3354758A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0" y="5391165"/>
            <a:ext cx="8905875" cy="107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ED5DC-0EAA-4368-B951-5B324180DE47}"/>
              </a:ext>
            </a:extLst>
          </p:cNvPr>
          <p:cNvSpPr txBox="1"/>
          <p:nvPr/>
        </p:nvSpPr>
        <p:spPr>
          <a:xfrm>
            <a:off x="5468563" y="6467490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 2016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3FB2A-BED7-4DC8-AD31-28853DC3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6" y="3810449"/>
            <a:ext cx="8505825" cy="1085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745DB5-8D27-4A9B-98D4-CDADE67C0460}"/>
              </a:ext>
            </a:extLst>
          </p:cNvPr>
          <p:cNvSpPr txBox="1"/>
          <p:nvPr/>
        </p:nvSpPr>
        <p:spPr>
          <a:xfrm>
            <a:off x="5468563" y="4837167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 2018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515C2-AF1A-438B-A170-398BC877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58" y="2389590"/>
            <a:ext cx="8143875" cy="1000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A94B18-3C90-4444-9FB4-F1B2BA7A5D75}"/>
              </a:ext>
            </a:extLst>
          </p:cNvPr>
          <p:cNvSpPr txBox="1"/>
          <p:nvPr/>
        </p:nvSpPr>
        <p:spPr>
          <a:xfrm>
            <a:off x="5468561" y="3360149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Got-10k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EB9EF8-2C09-4F7F-83CA-DBF42BBD3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357" y="921106"/>
            <a:ext cx="7915275" cy="1047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A0E937-EBC8-4816-B2A6-29E787BA6037}"/>
              </a:ext>
            </a:extLst>
          </p:cNvPr>
          <p:cNvSpPr txBox="1"/>
          <p:nvPr/>
        </p:nvSpPr>
        <p:spPr>
          <a:xfrm>
            <a:off x="5351828" y="1865158"/>
            <a:ext cx="168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TrackingNet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560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FE92-7AD4-4BDB-BB20-190299E9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Evaluation on Segmentation Datasets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D92A9-60E6-4532-8F17-87A9A3CF7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760" y="1730682"/>
            <a:ext cx="5836480" cy="40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91A47-4A5E-42ED-93A5-28439934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Ablation Study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A2B34-42F7-4166-9423-5B042DDE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9" y="1602880"/>
            <a:ext cx="10901471" cy="23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E6593-6FE1-4438-B9DB-7DD35B59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12"/>
            <a:ext cx="4072625" cy="4863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A29FF-3055-487D-B453-0C34FB6A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45" y="91077"/>
            <a:ext cx="8110663" cy="4772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502972-033F-48E1-8BF0-74E3A0B6A913}"/>
              </a:ext>
            </a:extLst>
          </p:cNvPr>
          <p:cNvSpPr txBox="1"/>
          <p:nvPr/>
        </p:nvSpPr>
        <p:spPr>
          <a:xfrm>
            <a:off x="397201" y="5232843"/>
            <a:ext cx="327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with </a:t>
            </a:r>
            <a:r>
              <a:rPr lang="en-US" dirty="0" err="1"/>
              <a:t>SiamMask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768AE-1D37-4167-A104-03771B0341D6}"/>
              </a:ext>
            </a:extLst>
          </p:cNvPr>
          <p:cNvSpPr txBox="1"/>
          <p:nvPr/>
        </p:nvSpPr>
        <p:spPr>
          <a:xfrm>
            <a:off x="6027670" y="5232843"/>
            <a:ext cx="418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in Presence of Distractors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13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E8FB-0567-4D99-A8F2-19ED7A6A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2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Performance in Appearance Change and Deformation</a:t>
            </a:r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A8507-A9D9-4AA0-B414-1FBC0323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19" y="1337028"/>
            <a:ext cx="8885961" cy="51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1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F8849-EA39-4681-A520-36ED12B2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89221"/>
            <a:ext cx="9525000" cy="6334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6E940F-CCD0-4211-AB67-042493E2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906" y="34654"/>
            <a:ext cx="4708188" cy="5169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Difficult Examples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4354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7819C-1394-4E1D-8232-93509436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451"/>
            <a:ext cx="6096000" cy="4017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D39B9-97EC-47B6-9CDE-4D1211978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8451"/>
            <a:ext cx="6096000" cy="40173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FE40C6-3026-4848-A38F-89F407D5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98" y="1103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Performance on Davis Dataset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99280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7C1E-1AED-482C-BEB1-BDE535CA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034" y="176211"/>
            <a:ext cx="4553932" cy="1009651"/>
          </a:xfrm>
        </p:spPr>
        <p:txBody>
          <a:bodyPr/>
          <a:lstStyle/>
          <a:p>
            <a:pPr algn="ctr"/>
            <a:r>
              <a:rPr lang="en-US" dirty="0"/>
              <a:t>Outline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9F41-BCAB-4002-A6DD-0849E4106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84" y="1432439"/>
            <a:ext cx="11482632" cy="51003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D3S Segmentation Network </a:t>
            </a:r>
          </a:p>
          <a:p>
            <a:pPr lvl="1"/>
            <a:r>
              <a:rPr lang="en-US" dirty="0"/>
              <a:t>Target Visual Models</a:t>
            </a:r>
          </a:p>
          <a:p>
            <a:pPr lvl="2"/>
            <a:r>
              <a:rPr lang="en-US" dirty="0"/>
              <a:t>GIM (</a:t>
            </a:r>
            <a:r>
              <a:rPr lang="en-CA" dirty="0"/>
              <a:t>Geometrically Invariant Model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GEM (</a:t>
            </a:r>
            <a:r>
              <a:rPr lang="en-CA" dirty="0"/>
              <a:t>Geometrically Constrained Euclidean Model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Segmentation Refinement Pathway </a:t>
            </a:r>
          </a:p>
          <a:p>
            <a:r>
              <a:rPr lang="en-US" dirty="0"/>
              <a:t>Segmentation to Rotated Box Tracking Method</a:t>
            </a:r>
          </a:p>
          <a:p>
            <a:endParaRPr lang="en-US" dirty="0"/>
          </a:p>
          <a:p>
            <a:r>
              <a:rPr lang="en-US" dirty="0"/>
              <a:t>Initialization of Tracker</a:t>
            </a:r>
          </a:p>
          <a:p>
            <a:r>
              <a:rPr lang="en-US" dirty="0"/>
              <a:t>Training Details </a:t>
            </a:r>
          </a:p>
          <a:p>
            <a:r>
              <a:rPr lang="en-US" dirty="0"/>
              <a:t>Ablation Study </a:t>
            </a:r>
          </a:p>
          <a:p>
            <a:endParaRPr lang="en-US" dirty="0"/>
          </a:p>
          <a:p>
            <a:r>
              <a:rPr lang="en-US" dirty="0"/>
              <a:t>Evaluation </a:t>
            </a:r>
          </a:p>
          <a:p>
            <a:pPr lvl="1"/>
            <a:r>
              <a:rPr lang="en-US" dirty="0"/>
              <a:t>Quantitative</a:t>
            </a:r>
          </a:p>
          <a:p>
            <a:pPr lvl="1"/>
            <a:r>
              <a:rPr lang="en-US" dirty="0"/>
              <a:t>Qualitative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015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6E8F-89FA-4D2A-94A0-04902CA1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7" y="-22876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1C432-5361-4EE3-B518-A7ADC640A9B9}"/>
              </a:ext>
            </a:extLst>
          </p:cNvPr>
          <p:cNvSpPr txBox="1"/>
          <p:nvPr/>
        </p:nvSpPr>
        <p:spPr>
          <a:xfrm>
            <a:off x="253738" y="1096799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related tasks addressed in this paper: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Visual Object Tracking: Estimating target[s] location </a:t>
            </a:r>
            <a:r>
              <a:rPr lang="en-CA" dirty="0"/>
              <a:t>using</a:t>
            </a:r>
            <a:r>
              <a:rPr lang="en-US" dirty="0"/>
              <a:t> BB given the BB ground-truth in first frame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Semi-Supervised Video Object Segmentation: Estimating the segmentation mask of target[s] given the mask ground-truth in the first frame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Developing discriminative single-stage segmentation tracker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Converting segmentation mask to rotated bounding box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State-of the-art VOS Methods: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Train offline VOS network on video sequences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Fine-tune the network on the first frame of test 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BB is a poor representation of location </a:t>
            </a:r>
            <a:r>
              <a:rPr lang="en-CA" dirty="0"/>
              <a:t>compared with binary </a:t>
            </a:r>
            <a:r>
              <a:rPr lang="en-US" dirty="0"/>
              <a:t>segmentation mask: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VOT Challenge 2020 provided mask annotations to narrow the gap between two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Multi-task learning to increase the performance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492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5211-9B27-4BF0-88B0-543F9919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55" y="161302"/>
            <a:ext cx="5579490" cy="70010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Introduction [Cont’d]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AFA8F-7A7B-403D-ABC7-E710A6916C6C}"/>
              </a:ext>
            </a:extLst>
          </p:cNvPr>
          <p:cNvSpPr txBox="1"/>
          <p:nvPr/>
        </p:nvSpPr>
        <p:spPr>
          <a:xfrm>
            <a:off x="179109" y="944220"/>
            <a:ext cx="10435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VOS Datasets: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Youtube</a:t>
            </a:r>
            <a:r>
              <a:rPr lang="en-US" dirty="0"/>
              <a:t> 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DAVIS ’16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DAVIS ‘17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VOS datasets consider less challenging scenarios: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target[s] exist in roughly all the frames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background distractors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appearance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 objects with normal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Less than 100 frames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The performance of top VOS methods is poor on VOT datasets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SiamMask</a:t>
            </a:r>
            <a:r>
              <a:rPr lang="en-US" dirty="0"/>
              <a:t>[CVPR’19]: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tracker with good results on both VOS and SOT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Two stage method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Drawbacks: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No online adaptation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/>
              <a:t>Solves SOT and VOS separately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081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A28B-897D-43FD-9515-21EBD56F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053" y="20732"/>
            <a:ext cx="7233894" cy="1058322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D3S Network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C3B2B-920F-4C82-8391-4FB255469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32" y="1168940"/>
            <a:ext cx="9467850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C8289-F56A-457B-8CCE-1177CD7F6B7A}"/>
              </a:ext>
            </a:extLst>
          </p:cNvPr>
          <p:cNvSpPr txBox="1"/>
          <p:nvPr/>
        </p:nvSpPr>
        <p:spPr>
          <a:xfrm>
            <a:off x="359923" y="5359940"/>
            <a:ext cx="11177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Trained end-to-end using VOS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Combination of three papers: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GEM (Geometrically Constrained Euclidean Model):  ATOM [CVPR’19]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GIM(Geometrically Invariant Model):  </a:t>
            </a:r>
            <a:r>
              <a:rPr lang="en-CA" dirty="0" err="1"/>
              <a:t>VideoMatch</a:t>
            </a:r>
            <a:r>
              <a:rPr lang="en-CA" dirty="0"/>
              <a:t> [ECCV’18]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Refinement Pathway: </a:t>
            </a:r>
            <a:r>
              <a:rPr lang="en-CA" dirty="0" err="1"/>
              <a:t>SharpMask</a:t>
            </a:r>
            <a:r>
              <a:rPr lang="en-CA" dirty="0"/>
              <a:t> [ECCV’16]</a:t>
            </a:r>
          </a:p>
        </p:txBody>
      </p:sp>
    </p:spTree>
    <p:extLst>
      <p:ext uri="{BB962C8B-B14F-4D97-AF65-F5344CB8AC3E}">
        <p14:creationId xmlns:p14="http://schemas.microsoft.com/office/powerpoint/2010/main" val="381836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4F58-3ECD-4DF7-AAF0-5BE71A31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46" y="148309"/>
            <a:ext cx="6514707" cy="108660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Target Visual Models in D3S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8167A-B352-4040-9297-34504333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34" y="3429000"/>
            <a:ext cx="6138066" cy="3280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9FEB9F-6DA9-426C-BC74-788A26710DBE}"/>
              </a:ext>
            </a:extLst>
          </p:cNvPr>
          <p:cNvSpPr txBox="1"/>
          <p:nvPr/>
        </p:nvSpPr>
        <p:spPr>
          <a:xfrm>
            <a:off x="340467" y="1586843"/>
            <a:ext cx="73346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GEM: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Adaptive and highly discriminative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Geometrically constrained to Euclidean motion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Discriminatively adapt to target even in the presence </a:t>
            </a:r>
          </a:p>
          <a:p>
            <a:pPr lvl="1"/>
            <a:r>
              <a:rPr lang="en-CA" dirty="0"/>
              <a:t>     of distractors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GIM: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Invariant to broad range of transformation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Allows localization under significant deformation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Siamese-Based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075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DD37-3F18-4B46-8BA1-AEE9C02F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838" y="176590"/>
            <a:ext cx="8560324" cy="982908"/>
          </a:xfrm>
        </p:spPr>
        <p:txBody>
          <a:bodyPr/>
          <a:lstStyle/>
          <a:p>
            <a:pPr algn="ctr"/>
            <a:r>
              <a:rPr lang="en-CA" dirty="0"/>
              <a:t>Geometrically Invariant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C60D1-36F5-405F-9E27-3DC193331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" t="15360" r="2926" b="8648"/>
          <a:stretch/>
        </p:blipFill>
        <p:spPr>
          <a:xfrm rot="5400000">
            <a:off x="8453406" y="2585188"/>
            <a:ext cx="5239107" cy="1996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C509C-66ED-4671-8AAB-294EF91A514C}"/>
              </a:ext>
            </a:extLst>
          </p:cNvPr>
          <p:cNvSpPr txBox="1"/>
          <p:nvPr/>
        </p:nvSpPr>
        <p:spPr>
          <a:xfrm>
            <a:off x="210100" y="1031826"/>
            <a:ext cx="9257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Segmentation of deformable target using loose spatial </a:t>
            </a:r>
            <a:r>
              <a:rPr lang="en-CA" dirty="0" err="1"/>
              <a:t>contraints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1 * 1 Convolution for channel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Two convolution layers to make feature optimal for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Siamese-based method considering the mask in first frame as the template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4B33B-B04B-4F47-AAD4-9D9A3DA5605A}"/>
              </a:ext>
            </a:extLst>
          </p:cNvPr>
          <p:cNvSpPr txBox="1"/>
          <p:nvPr/>
        </p:nvSpPr>
        <p:spPr>
          <a:xfrm>
            <a:off x="1696623" y="5063785"/>
            <a:ext cx="62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from </a:t>
            </a:r>
            <a:r>
              <a:rPr lang="en-CA" dirty="0" err="1"/>
              <a:t>VideoMatch</a:t>
            </a:r>
            <a:r>
              <a:rPr lang="en-CA" dirty="0"/>
              <a:t> [ECCV’18] </a:t>
            </a:r>
          </a:p>
          <a:p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6CECC5-B819-43CB-A243-4CCBEDCAC443}"/>
              </a:ext>
            </a:extLst>
          </p:cNvPr>
          <p:cNvGrpSpPr/>
          <p:nvPr/>
        </p:nvGrpSpPr>
        <p:grpSpPr>
          <a:xfrm>
            <a:off x="318570" y="2125488"/>
            <a:ext cx="9040177" cy="2945972"/>
            <a:chOff x="318570" y="2125488"/>
            <a:chExt cx="9040177" cy="29459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FBBD88-C820-4769-805E-26A5C835F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70" y="2125488"/>
              <a:ext cx="9040177" cy="2945972"/>
            </a:xfrm>
            <a:prstGeom prst="rect">
              <a:avLst/>
            </a:prstGeom>
          </p:spPr>
        </p:pic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484B6CA9-F250-431A-A481-B2F074852843}"/>
                </a:ext>
              </a:extLst>
            </p:cNvPr>
            <p:cNvSpPr/>
            <p:nvPr/>
          </p:nvSpPr>
          <p:spPr>
            <a:xfrm>
              <a:off x="6532773" y="3850823"/>
              <a:ext cx="433633" cy="646331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Multiplication Sign 9">
              <a:extLst>
                <a:ext uri="{FF2B5EF4-FFF2-40B4-BE49-F238E27FC236}">
                  <a16:creationId xmlns:a16="http://schemas.microsoft.com/office/drawing/2014/main" id="{4EC3F416-089C-460F-819D-59C70B8E424B}"/>
                </a:ext>
              </a:extLst>
            </p:cNvPr>
            <p:cNvSpPr/>
            <p:nvPr/>
          </p:nvSpPr>
          <p:spPr>
            <a:xfrm>
              <a:off x="6532774" y="2573190"/>
              <a:ext cx="433633" cy="646331"/>
            </a:xfrm>
            <a:prstGeom prst="mathMultiply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3EAD67A-53EB-499F-AE08-0C6C6554B7C8}"/>
              </a:ext>
            </a:extLst>
          </p:cNvPr>
          <p:cNvSpPr txBox="1"/>
          <p:nvPr/>
        </p:nvSpPr>
        <p:spPr>
          <a:xfrm>
            <a:off x="324855" y="5932155"/>
            <a:ext cx="1096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updating the template model? (Inspired by template update methods for Siamese trackers)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19173-FC5D-4302-86BF-E08D5CCA1377}"/>
              </a:ext>
            </a:extLst>
          </p:cNvPr>
          <p:cNvSpPr txBox="1"/>
          <p:nvPr/>
        </p:nvSpPr>
        <p:spPr>
          <a:xfrm>
            <a:off x="10902099" y="6202838"/>
            <a:ext cx="53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408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4CD9-448E-4B35-9774-71ECF3B5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234"/>
            <a:ext cx="10515600" cy="1325563"/>
          </a:xfrm>
        </p:spPr>
        <p:txBody>
          <a:bodyPr/>
          <a:lstStyle/>
          <a:p>
            <a:r>
              <a:rPr lang="en-CA" dirty="0"/>
              <a:t>Geometrically Constrained Euclidean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49CD3-F26F-46C6-82FD-D3D4C46CD4B4}"/>
              </a:ext>
            </a:extLst>
          </p:cNvPr>
          <p:cNvSpPr txBox="1"/>
          <p:nvPr/>
        </p:nvSpPr>
        <p:spPr>
          <a:xfrm>
            <a:off x="433633" y="1640264"/>
            <a:ext cx="10105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Robust localization using DCF of ATOM [CVPR’19]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Target Location Channel (L) as the Euclidean distance between maximum correlation and pixels in search 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1 * 1 convolution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Reduce computation complexity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Train more robust DCF </a:t>
            </a:r>
          </a:p>
          <a:p>
            <a:pPr algn="r"/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92B0-6045-473F-9C69-7BC90421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54" y="4168344"/>
            <a:ext cx="7326713" cy="23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0B4B-6219-45F0-8829-E4C731A3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988" y="208436"/>
            <a:ext cx="7118023" cy="945201"/>
          </a:xfrm>
        </p:spPr>
        <p:txBody>
          <a:bodyPr/>
          <a:lstStyle/>
          <a:p>
            <a:pPr algn="ctr"/>
            <a:r>
              <a:rPr lang="en-US" dirty="0"/>
              <a:t>Segmentation Refinement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1B741-F3E5-47E1-82FD-904AE8F4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64" y="1153637"/>
            <a:ext cx="6257925" cy="550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67965-C347-4089-8758-E664AB5F514D}"/>
              </a:ext>
            </a:extLst>
          </p:cNvPr>
          <p:cNvSpPr txBox="1"/>
          <p:nvPr/>
        </p:nvSpPr>
        <p:spPr>
          <a:xfrm>
            <a:off x="340468" y="1254868"/>
            <a:ext cx="57555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* 3 Conv on </a:t>
            </a:r>
            <a:r>
              <a:rPr lang="en-US" dirty="0" err="1"/>
              <a:t>concat</a:t>
            </a:r>
            <a:r>
              <a:rPr lang="en-US" dirty="0"/>
              <a:t>(L,F,P) to increase the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features of different layers of backbone with upscaled coarse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 adopted from </a:t>
            </a:r>
            <a:r>
              <a:rPr lang="en-US" dirty="0" err="1"/>
              <a:t>SharpMask</a:t>
            </a:r>
            <a:r>
              <a:rPr lang="en-US" dirty="0"/>
              <a:t> [ECCV’16]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refinement pathway used in </a:t>
            </a:r>
            <a:r>
              <a:rPr lang="en-US" dirty="0" err="1"/>
              <a:t>SiamMask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871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806</Words>
  <Application>Microsoft Office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D3S – A Discriminative Single Shot Segmentation Tracker   CVPR 2020</vt:lpstr>
      <vt:lpstr>Outline</vt:lpstr>
      <vt:lpstr>Introduction</vt:lpstr>
      <vt:lpstr>Introduction [Cont’d]</vt:lpstr>
      <vt:lpstr>D3S Network Architecture</vt:lpstr>
      <vt:lpstr>Target Visual Models in D3S</vt:lpstr>
      <vt:lpstr>Geometrically Invariant Model</vt:lpstr>
      <vt:lpstr>Geometrically Constrained Euclidean Model</vt:lpstr>
      <vt:lpstr>Segmentation Refinement</vt:lpstr>
      <vt:lpstr>Segmentation mask to BB</vt:lpstr>
      <vt:lpstr>Initialization </vt:lpstr>
      <vt:lpstr>Training </vt:lpstr>
      <vt:lpstr>Evaluation on Tracking Datasets</vt:lpstr>
      <vt:lpstr>Evaluation on Segmentation Datasets</vt:lpstr>
      <vt:lpstr>Ablation Study </vt:lpstr>
      <vt:lpstr>PowerPoint Presentation</vt:lpstr>
      <vt:lpstr>Performance in Appearance Change and Deformation</vt:lpstr>
      <vt:lpstr>Difficult Examples</vt:lpstr>
      <vt:lpstr>Performance on Davis Dataset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D3S – A Discriminative Single Shot Segmentation Tracker  CVPR ‘20</dc:title>
  <dc:creator>Javad Khaghani</dc:creator>
  <cp:lastModifiedBy>Javad Khaghani</cp:lastModifiedBy>
  <cp:revision>21</cp:revision>
  <dcterms:created xsi:type="dcterms:W3CDTF">2020-05-24T17:16:16Z</dcterms:created>
  <dcterms:modified xsi:type="dcterms:W3CDTF">2020-05-24T18:20:57Z</dcterms:modified>
</cp:coreProperties>
</file>