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7" r:id="rId4"/>
    <p:sldId id="258" r:id="rId5"/>
    <p:sldId id="261" r:id="rId6"/>
    <p:sldId id="260" r:id="rId7"/>
    <p:sldId id="278" r:id="rId8"/>
    <p:sldId id="262" r:id="rId9"/>
    <p:sldId id="263" r:id="rId10"/>
    <p:sldId id="264" r:id="rId11"/>
    <p:sldId id="265" r:id="rId12"/>
    <p:sldId id="279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6102" autoAdjust="0"/>
  </p:normalViewPr>
  <p:slideViewPr>
    <p:cSldViewPr snapToGrid="0">
      <p:cViewPr varScale="1">
        <p:scale>
          <a:sx n="108" d="100"/>
          <a:sy n="108" d="100"/>
        </p:scale>
        <p:origin x="1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1-03T15:02:42.9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36 24156,'5552'-36'0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1-03T15:02:55.6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72 24444,'7874'-72'0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9AD96-7B41-4801-8089-3305812EC2DB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F5C9A-1A1F-4176-B7E8-6DCF47A000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The key insight is to model the humanoid proprioception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, we aim to establish a unified controller for learning versatile human-scene interaction skills and to explore an effective method for adapting learned skills to new tasks and environments, thereby narrowing the gap between simulated characters and real-world humans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450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B66FF-D502-36D4-B0F5-EF495C0BE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97C07-FD48-F22F-9B03-3333AC856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DBD2C6-F669-FDC6-0B8C-BB1C700BC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The key insight is to model the humanoid proprioception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, we aim to establish a unified controller for learning versatile human-scene interaction skills and to explore an effective method for adapting learned skills to new tasks and environments, thereby narrowing the gap between simulated characters and real-world humans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4CE3B-AADA-CA17-36D5-718A6AAD9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08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Indiviudal</a:t>
            </a:r>
            <a:r>
              <a:rPr lang="en-US" dirty="0"/>
              <a:t> policy required </a:t>
            </a:r>
          </a:p>
          <a:p>
            <a:endParaRPr lang="en-US" dirty="0"/>
          </a:p>
          <a:p>
            <a:r>
              <a:rPr lang="en-US" dirty="0"/>
              <a:t>Why HSI good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04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Fundation</a:t>
            </a:r>
            <a:r>
              <a:rPr lang="en-US" dirty="0"/>
              <a:t> Skill Learning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When new task comes in, these </a:t>
            </a:r>
            <a:r>
              <a:rPr lang="en-US" dirty="0" err="1"/>
              <a:t>experieemecne</a:t>
            </a:r>
            <a:r>
              <a:rPr lang="en-US" dirty="0"/>
              <a:t> can be learned</a:t>
            </a:r>
          </a:p>
          <a:p>
            <a:endParaRPr lang="en-US" dirty="0"/>
          </a:p>
          <a:p>
            <a:r>
              <a:rPr lang="en-US" dirty="0"/>
              <a:t>	- combination of different task (as example)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63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The key insight is to model the humanoid proprioception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-----------</a:t>
            </a:r>
          </a:p>
          <a:p>
            <a:endParaRPr lang="en-US" dirty="0"/>
          </a:p>
          <a:p>
            <a:r>
              <a:rPr lang="en-US" dirty="0"/>
              <a:t>Talk about Mask</a:t>
            </a:r>
          </a:p>
          <a:p>
            <a:r>
              <a:rPr lang="en-US" dirty="0"/>
              <a:t>--------------</a:t>
            </a:r>
          </a:p>
          <a:p>
            <a:endParaRPr lang="en-US" dirty="0"/>
          </a:p>
          <a:p>
            <a:r>
              <a:rPr lang="en-US" dirty="0"/>
              <a:t>Tokenizer </a:t>
            </a:r>
            <a:r>
              <a:rPr lang="en-US" dirty="0">
                <a:sym typeface="Wingdings" panose="05000000000000000000" pitchFamily="2" charset="2"/>
              </a:rPr>
              <a:t> MLP  64 dim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Transformer  4 layers  (2 attention head with 512 dim each)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Learnable Embedding  64 dim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Action Head, MLP with 1024  512  32</a:t>
            </a:r>
          </a:p>
          <a:p>
            <a:r>
              <a:rPr lang="en-US" dirty="0">
                <a:sym typeface="Wingdings" panose="05000000000000000000" pitchFamily="2" charset="2"/>
              </a:rPr>
              <a:t>---------------------------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Depends on the task,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Gtf</a:t>
            </a:r>
            <a:r>
              <a:rPr lang="en-US" dirty="0">
                <a:sym typeface="Wingdings" panose="05000000000000000000" pitchFamily="2" charset="2"/>
              </a:rPr>
              <a:t>  2* 10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Gst</a:t>
            </a:r>
            <a:r>
              <a:rPr lang="en-US" dirty="0">
                <a:sym typeface="Wingdings" panose="05000000000000000000" pitchFamily="2" charset="2"/>
              </a:rPr>
              <a:t>  3 target position, 3 char position, 6 </a:t>
            </a:r>
            <a:r>
              <a:rPr lang="en-US" dirty="0" err="1">
                <a:sym typeface="Wingdings" panose="05000000000000000000" pitchFamily="2" charset="2"/>
              </a:rPr>
              <a:t>chari’s</a:t>
            </a:r>
            <a:r>
              <a:rPr lang="en-US" dirty="0">
                <a:sym typeface="Wingdings" panose="05000000000000000000" pitchFamily="2" charset="2"/>
              </a:rPr>
              <a:t> orientation 6D rotation, 2 for </a:t>
            </a:r>
            <a:r>
              <a:rPr lang="en-US" dirty="0" err="1">
                <a:sym typeface="Wingdings" panose="05000000000000000000" pitchFamily="2" charset="2"/>
              </a:rPr>
              <a:t>chari</a:t>
            </a:r>
            <a:r>
              <a:rPr lang="en-US" dirty="0">
                <a:sym typeface="Wingdings" panose="05000000000000000000" pitchFamily="2" charset="2"/>
              </a:rPr>
              <a:t> facing direction, and 24 for 8 bounding point box. </a:t>
            </a:r>
            <a:r>
              <a:rPr lang="en-US" dirty="0" err="1">
                <a:sym typeface="Wingdings" panose="05000000000000000000" pitchFamily="2" charset="2"/>
              </a:rPr>
              <a:t>Totla</a:t>
            </a:r>
            <a:r>
              <a:rPr lang="en-US" dirty="0">
                <a:sym typeface="Wingdings" panose="05000000000000000000" pitchFamily="2" charset="2"/>
              </a:rPr>
              <a:t> of 38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Gct</a:t>
            </a:r>
            <a:r>
              <a:rPr lang="en-US" dirty="0">
                <a:sym typeface="Wingdings" panose="05000000000000000000" pitchFamily="2" charset="2"/>
              </a:rPr>
              <a:t>  box rotation, translation </a:t>
            </a:r>
            <a:r>
              <a:rPr lang="en-US" dirty="0" err="1">
                <a:sym typeface="Wingdings" panose="05000000000000000000" pitchFamily="2" charset="2"/>
              </a:rPr>
              <a:t>velcoity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2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9067F-8271-1D12-7AF3-791ADB2B3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D4D48-F963-5C84-7E96-27059151B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6FEA95-F2FE-E8D1-C434-7F5913ADE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The key insight is to model the humanoid proprioception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-----------</a:t>
            </a:r>
          </a:p>
          <a:p>
            <a:endParaRPr lang="en-US" dirty="0"/>
          </a:p>
          <a:p>
            <a:r>
              <a:rPr lang="en-US" dirty="0"/>
              <a:t>Talk about Mask</a:t>
            </a:r>
          </a:p>
          <a:p>
            <a:r>
              <a:rPr lang="en-US" dirty="0"/>
              <a:t>--------------</a:t>
            </a:r>
          </a:p>
          <a:p>
            <a:endParaRPr lang="en-US" dirty="0"/>
          </a:p>
          <a:p>
            <a:r>
              <a:rPr lang="en-US" dirty="0"/>
              <a:t>Tokenizer </a:t>
            </a:r>
            <a:r>
              <a:rPr lang="en-US" dirty="0">
                <a:sym typeface="Wingdings" panose="05000000000000000000" pitchFamily="2" charset="2"/>
              </a:rPr>
              <a:t> MLP  64 dim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Transformer  4 layers  (2 attention head with 512 dim each)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Learnable Embedding  64 dim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Action Head, MLP with 1024  512  32</a:t>
            </a:r>
          </a:p>
          <a:p>
            <a:r>
              <a:rPr lang="en-US" dirty="0">
                <a:sym typeface="Wingdings" panose="05000000000000000000" pitchFamily="2" charset="2"/>
              </a:rPr>
              <a:t>---------------------------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Depends on the task,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Gtf</a:t>
            </a:r>
            <a:r>
              <a:rPr lang="en-US" dirty="0">
                <a:sym typeface="Wingdings" panose="05000000000000000000" pitchFamily="2" charset="2"/>
              </a:rPr>
              <a:t>  2* 10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Gst</a:t>
            </a:r>
            <a:r>
              <a:rPr lang="en-US" dirty="0">
                <a:sym typeface="Wingdings" panose="05000000000000000000" pitchFamily="2" charset="2"/>
              </a:rPr>
              <a:t>  3 target position, 3 char position, 6 </a:t>
            </a:r>
            <a:r>
              <a:rPr lang="en-US" dirty="0" err="1">
                <a:sym typeface="Wingdings" panose="05000000000000000000" pitchFamily="2" charset="2"/>
              </a:rPr>
              <a:t>chari’s</a:t>
            </a:r>
            <a:r>
              <a:rPr lang="en-US" dirty="0">
                <a:sym typeface="Wingdings" panose="05000000000000000000" pitchFamily="2" charset="2"/>
              </a:rPr>
              <a:t> orientation 6D rotation, 2 for </a:t>
            </a:r>
            <a:r>
              <a:rPr lang="en-US" dirty="0" err="1">
                <a:sym typeface="Wingdings" panose="05000000000000000000" pitchFamily="2" charset="2"/>
              </a:rPr>
              <a:t>chari</a:t>
            </a:r>
            <a:r>
              <a:rPr lang="en-US" dirty="0">
                <a:sym typeface="Wingdings" panose="05000000000000000000" pitchFamily="2" charset="2"/>
              </a:rPr>
              <a:t> facing direction, and 24 for 8 bounding point box. </a:t>
            </a:r>
            <a:r>
              <a:rPr lang="en-US" dirty="0" err="1">
                <a:sym typeface="Wingdings" panose="05000000000000000000" pitchFamily="2" charset="2"/>
              </a:rPr>
              <a:t>Totla</a:t>
            </a:r>
            <a:r>
              <a:rPr lang="en-US" dirty="0">
                <a:sym typeface="Wingdings" panose="05000000000000000000" pitchFamily="2" charset="2"/>
              </a:rPr>
              <a:t> of 38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Gct</a:t>
            </a:r>
            <a:r>
              <a:rPr lang="en-US" dirty="0">
                <a:sym typeface="Wingdings" panose="05000000000000000000" pitchFamily="2" charset="2"/>
              </a:rPr>
              <a:t>  box rotation, translation </a:t>
            </a:r>
            <a:r>
              <a:rPr lang="en-US" dirty="0" err="1">
                <a:sym typeface="Wingdings" panose="05000000000000000000" pitchFamily="2" charset="2"/>
              </a:rPr>
              <a:t>velcoity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08E7A-EC33-0624-954B-7C235C636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96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45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CML: </a:t>
            </a:r>
            <a:r>
              <a:rPr lang="en-US" dirty="0" err="1"/>
              <a:t>inorudce</a:t>
            </a:r>
            <a:r>
              <a:rPr lang="en-US" dirty="0"/>
              <a:t> new policy but with old policy’s guidance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5C9A-1A1F-4176-B7E8-6DCF47A000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81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D12D-89C1-12FB-A879-0EC5DB1AC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FEF67-A461-6EC7-D109-C0778CE1C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23E4D-9D21-FF34-28A3-C09CFDF8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9A323-35CF-FDEE-B0C7-029C1FE8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A498C-126C-08AC-0D9E-2B30FCF9A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2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6C41-8AA7-00E5-4548-4AE52F33F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31AB3-8C79-E33C-511C-8C64DA1E3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2EC7E-8E47-B61E-4475-FD090D98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15050-F709-1F85-B4AC-12C4601F0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E8668-4000-C28A-8312-E7781F47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1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A5C4-B070-5927-E883-9CFC8AA2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FE8BF-35BB-54E0-4D3C-63144248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DF4A5-4591-D872-FC7A-7886196F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F8B88-23C7-8320-9DF3-DE3D10ACB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12027-C6EE-5269-90E9-6F9486E26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0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03471-EDF9-3CBA-37A5-FF4C5546E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1556-941B-7FE7-3356-FEFEC9F87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B9901-76F0-32B1-B9C3-07E0F5836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54333-E5CB-DB11-553C-89B7F5B6E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1C7B4-5DDB-9FF7-7007-1E0F662D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BEC5C0-3538-C05C-8DF8-EC334E2B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8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2DF12-828F-BAFE-A6D6-49A2E4C3F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9B321-E7F6-5584-22FF-8F2884A14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5E2C7-0912-C56A-EDD8-EC1790DE3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971B0-67CD-DC7D-58FF-48F3295C6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6CE4BE-AFE4-AB33-B7D3-9753AD5975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F2ECC3-FC77-11C0-B358-09D666153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0F2C2F-7E14-A0DD-BB29-4517A7A4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EBEAA6-BFCA-A2FA-42C2-7C8903BC9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4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36062-96B6-38DE-753F-5CDE0024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4193AB-F51E-BC79-91BA-FDEE7C57D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D5E174-07A3-5FB9-429F-1AF1FACA5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2A9A9E-13F7-8ACE-1705-E42EFC17B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0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66169E-5352-7472-8A72-A221946E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33E2D-1869-B0F3-DE9B-B23E9DEA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89A0F-BFDF-8D10-587A-4015361F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4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E9B0-7306-7523-4011-9293F33D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366AA-7B0F-3FF0-71B1-C6CD711BA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EFE7B-B2DF-4F70-227A-E5122A0EE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A398D-137A-D391-2154-9F91E4CD4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3518D-19F9-F1BF-03BC-890213C37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D7511-66A0-C4D8-4526-C30CE90E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2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7E5F-1E45-9699-DC57-3D553A2B3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0BE7CC-9934-1756-3B92-7BFF670D385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4DCA6-6F80-B329-EB3C-3760EDD08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284F7-4828-5E94-04F9-1BBB44A56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C5D92-9F52-855E-ACE0-E4E819D17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7B4D8-F7DC-11DE-BEF1-6ABF05AB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CD89-FED6-B9C9-B57A-DCE79068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8EF80-F893-C0D4-1A6F-1A184C733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B7C4C-831D-5DF5-25F3-91A15E3E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EFA80-AA2E-4C5E-9EED-B1B64572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237E-91F1-9690-F744-75477099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58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CFF55-D0F3-4C80-B546-2296053BDE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995D4C-2D8E-E182-BC59-1452FFCF2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2D4B0-0E1B-73F1-73EC-F7C3632F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35FD9-91A9-D957-C648-05BDD614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65DCA-67BB-FBF0-30F7-8D1B9238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0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074114-0A08-31EA-632D-706DF972A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678BC-8271-2FE2-78C0-8D94096AF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EA3B4-FF50-C9FD-11B4-6699CE574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72BEFF-2E7F-4A71-B8E4-F7B9FA5D301E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F4447-4B4E-CDD6-7CE2-69562A131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79CB0-6AA4-761C-D57F-385F5FBA32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2C86E4-99C6-4407-9372-F86BC516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27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16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4.png"/><Relationship Id="rId5" Type="http://schemas.microsoft.com/office/2007/relationships/media" Target="../media/media3.mp4"/><Relationship Id="rId10" Type="http://schemas.openxmlformats.org/officeDocument/2006/relationships/notesSlide" Target="../notesSlides/notesSlide4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6.mp4"/><Relationship Id="rId7" Type="http://schemas.openxmlformats.org/officeDocument/2006/relationships/image" Target="../media/image2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video" Target="../media/media10.mp4"/><Relationship Id="rId13" Type="http://schemas.openxmlformats.org/officeDocument/2006/relationships/image" Target="../media/image32.png"/><Relationship Id="rId3" Type="http://schemas.microsoft.com/office/2007/relationships/media" Target="../media/media8.mp4"/><Relationship Id="rId7" Type="http://schemas.microsoft.com/office/2007/relationships/media" Target="../media/media10.mp4"/><Relationship Id="rId12" Type="http://schemas.openxmlformats.org/officeDocument/2006/relationships/image" Target="../media/image3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video" Target="../media/media9.mp4"/><Relationship Id="rId11" Type="http://schemas.openxmlformats.org/officeDocument/2006/relationships/image" Target="../media/image30.png"/><Relationship Id="rId5" Type="http://schemas.microsoft.com/office/2007/relationships/media" Target="../media/media9.mp4"/><Relationship Id="rId10" Type="http://schemas.openxmlformats.org/officeDocument/2006/relationships/image" Target="../media/image29.png"/><Relationship Id="rId4" Type="http://schemas.openxmlformats.org/officeDocument/2006/relationships/video" Target="../media/media8.mp4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4879-11BF-A4E8-3404-1A7D6274C7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0986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dirty="0" err="1"/>
              <a:t>TokenHSI</a:t>
            </a:r>
            <a:r>
              <a:rPr lang="en-US" sz="3600" dirty="0"/>
              <a:t>: Unified Synthesis of Physical Human-Scene Interactions through Task Tokenization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E474C-6E99-A02C-C6B4-E71C76334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13932-E029-7BA5-A6EE-22B90FC34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02038"/>
            <a:ext cx="8783276" cy="24292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6446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FE8F-92B7-E1AC-7F3D-A9601CD0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and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5414B-70E1-834A-379F-37B9CAB47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0976"/>
            <a:ext cx="10515600" cy="4351338"/>
          </a:xfrm>
        </p:spPr>
        <p:txBody>
          <a:bodyPr/>
          <a:lstStyle/>
          <a:p>
            <a:r>
              <a:rPr lang="en-US" dirty="0"/>
              <a:t>Human Scene Interactions  </a:t>
            </a:r>
            <a:r>
              <a:rPr lang="en-US" sz="1800" dirty="0">
                <a:sym typeface="Wingdings" panose="05000000000000000000" pitchFamily="2" charset="2"/>
              </a:rPr>
              <a:t>  (Game, Video Generation, VR/AR)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1E9A18-3D7A-D7C6-9407-FA6ED25F2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398" y="2561835"/>
            <a:ext cx="9516803" cy="3610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359ECB-6F3F-CE9E-6D3A-BF50FFAD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869" y="2571990"/>
            <a:ext cx="1248035" cy="12480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DABE88-BD7D-FEBA-B021-E1AA0CEDA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698" y="4518788"/>
            <a:ext cx="2238375" cy="12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35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EDCB8-E377-1559-B028-1F321A28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7A40F-A98C-FCED-0203-481CF50D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work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14F39B-F7EB-DED7-5EFD-E2502EED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6" y="1901825"/>
            <a:ext cx="3543300" cy="307975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Tackle Specific Interaction Problem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25E2B1-CEFA-D42C-7E88-A67962ADE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13975"/>
            <a:ext cx="3895725" cy="826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C91713-6D21-E323-DD67-B739C3F64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61" y="3429000"/>
            <a:ext cx="2994202" cy="23066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5607DC2-2D9E-7B10-5A9C-87B8B40301D0}"/>
              </a:ext>
            </a:extLst>
          </p:cNvPr>
          <p:cNvSpPr txBox="1">
            <a:spLocks/>
          </p:cNvSpPr>
          <p:nvPr/>
        </p:nvSpPr>
        <p:spPr>
          <a:xfrm>
            <a:off x="4438651" y="1892794"/>
            <a:ext cx="35433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Object Level Interaction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F75567-4526-4C94-F9D1-9729557C5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938" y="2309549"/>
            <a:ext cx="3696124" cy="9906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0AA605-7000-DE8A-5878-FB3D8E9A0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549" y="3429000"/>
            <a:ext cx="2452952" cy="1100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FEAE96-920B-97CF-52A9-8201C74E1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1792" y="4638227"/>
            <a:ext cx="2677017" cy="1219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4A3D0145-6AC1-096C-C3B2-DA57CE72B27E}"/>
              </a:ext>
            </a:extLst>
          </p:cNvPr>
          <p:cNvSpPr txBox="1">
            <a:spLocks/>
          </p:cNvSpPr>
          <p:nvPr/>
        </p:nvSpPr>
        <p:spPr>
          <a:xfrm>
            <a:off x="8172664" y="1901825"/>
            <a:ext cx="3543300" cy="307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Scene Level Multi-Task Interaction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3B8AAC-5209-07F4-3C97-F95FA7F2B6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5749" y="2309549"/>
            <a:ext cx="3521955" cy="9906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AA9BFE1-DCC4-564B-922A-09301CD465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9907" y="3479090"/>
            <a:ext cx="3096057" cy="1000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A1F815E-248C-FABE-FDD5-7E231B1301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05805" y="4659321"/>
            <a:ext cx="3243852" cy="10763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8404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1413-2E2F-EAE2-41E4-ED85B1072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1534-EB17-B46E-1CDB-45E7DBB8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Gap  - </a:t>
            </a:r>
            <a:r>
              <a:rPr lang="en-US" dirty="0" err="1"/>
              <a:t>TokenHSI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8D6765-A53A-2DCA-4384-B21CE515F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39" y="5578474"/>
            <a:ext cx="5836356" cy="914401"/>
          </a:xfrm>
        </p:spPr>
        <p:txBody>
          <a:bodyPr>
            <a:normAutofit/>
          </a:bodyPr>
          <a:lstStyle/>
          <a:p>
            <a:r>
              <a:rPr lang="en-US" sz="1800" dirty="0"/>
              <a:t>Tasks: Sit, Lie down, Carry</a:t>
            </a:r>
          </a:p>
          <a:p>
            <a:pPr lvl="1"/>
            <a:r>
              <a:rPr lang="en-US" sz="1800" dirty="0"/>
              <a:t>Train Policy per task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96FD43-020D-52EA-120E-1FE5198C9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39" y="2104608"/>
            <a:ext cx="3248478" cy="3439005"/>
          </a:xfrm>
          <a:prstGeom prst="rect">
            <a:avLst/>
          </a:prstGeom>
        </p:spPr>
      </p:pic>
      <p:sp>
        <p:nvSpPr>
          <p:cNvPr id="43" name="Content Placeholder 37">
            <a:extLst>
              <a:ext uri="{FF2B5EF4-FFF2-40B4-BE49-F238E27FC236}">
                <a16:creationId xmlns:a16="http://schemas.microsoft.com/office/drawing/2014/main" id="{6A07E6C7-CB78-B64C-6584-6B583F9CDF80}"/>
              </a:ext>
            </a:extLst>
          </p:cNvPr>
          <p:cNvSpPr txBox="1">
            <a:spLocks/>
          </p:cNvSpPr>
          <p:nvPr/>
        </p:nvSpPr>
        <p:spPr>
          <a:xfrm>
            <a:off x="4509911" y="2104607"/>
            <a:ext cx="7343422" cy="357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Human can learn new skills quickly …</a:t>
            </a:r>
          </a:p>
          <a:p>
            <a:pPr lvl="1"/>
            <a:r>
              <a:rPr lang="en-US" dirty="0"/>
              <a:t>Many experiences from skills learned in past</a:t>
            </a:r>
          </a:p>
          <a:p>
            <a:pPr lvl="1"/>
            <a:r>
              <a:rPr lang="en-US" dirty="0"/>
              <a:t>Can we apply the same to models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err="1"/>
              <a:t>TokenHSI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i="1" dirty="0"/>
              <a:t>a </a:t>
            </a:r>
            <a:r>
              <a:rPr lang="en-US" b="1" dirty="0"/>
              <a:t>unified transformer-based policy</a:t>
            </a:r>
            <a:endParaRPr lang="en-US" b="1" i="1" dirty="0"/>
          </a:p>
          <a:p>
            <a:pPr lvl="2"/>
            <a:r>
              <a:rPr lang="en-US" i="1" dirty="0"/>
              <a:t>enables effective knowledge sharing across skills, thereby facilitating the multi-task training.</a:t>
            </a:r>
          </a:p>
        </p:txBody>
      </p:sp>
    </p:spTree>
    <p:extLst>
      <p:ext uri="{BB962C8B-B14F-4D97-AF65-F5344CB8AC3E}">
        <p14:creationId xmlns:p14="http://schemas.microsoft.com/office/powerpoint/2010/main" val="3581529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6B6BF-4E2E-7F25-D898-1368CB786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013C2-B0C4-6942-7A25-296D41A0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2A148-920A-4C64-EE03-E41EB1C1B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Training: 4 main tasks  </a:t>
            </a:r>
            <a:r>
              <a:rPr lang="en-US" dirty="0">
                <a:sym typeface="Wingdings" panose="05000000000000000000" pitchFamily="2" charset="2"/>
              </a:rPr>
              <a:t> Foundation Skill Learning</a:t>
            </a:r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Carry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Follow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Sit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Climb (stairs)</a:t>
            </a:r>
          </a:p>
        </p:txBody>
      </p:sp>
      <p:pic>
        <p:nvPicPr>
          <p:cNvPr id="4" name="follow">
            <a:hlinkClick r:id="" action="ppaction://media"/>
            <a:extLst>
              <a:ext uri="{FF2B5EF4-FFF2-40B4-BE49-F238E27FC236}">
                <a16:creationId xmlns:a16="http://schemas.microsoft.com/office/drawing/2014/main" id="{C66343BC-AE66-4B4F-0AC6-0495723BAC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28169" y="3292310"/>
            <a:ext cx="2221793" cy="1249758"/>
          </a:xfrm>
          <a:prstGeom prst="rect">
            <a:avLst/>
          </a:prstGeom>
        </p:spPr>
      </p:pic>
      <p:pic>
        <p:nvPicPr>
          <p:cNvPr id="5" name="sit">
            <a:hlinkClick r:id="" action="ppaction://media"/>
            <a:extLst>
              <a:ext uri="{FF2B5EF4-FFF2-40B4-BE49-F238E27FC236}">
                <a16:creationId xmlns:a16="http://schemas.microsoft.com/office/drawing/2014/main" id="{DA7D48A9-2B79-A341-D120-955193BD7EE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13053" y="4194572"/>
            <a:ext cx="2266321" cy="1274806"/>
          </a:xfrm>
          <a:prstGeom prst="rect">
            <a:avLst/>
          </a:prstGeom>
        </p:spPr>
      </p:pic>
      <p:pic>
        <p:nvPicPr>
          <p:cNvPr id="6" name="carry">
            <a:hlinkClick r:id="" action="ppaction://media"/>
            <a:extLst>
              <a:ext uri="{FF2B5EF4-FFF2-40B4-BE49-F238E27FC236}">
                <a16:creationId xmlns:a16="http://schemas.microsoft.com/office/drawing/2014/main" id="{46760A0C-AC79-2DD2-16D5-6B28ED13EA7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813052" y="2272484"/>
            <a:ext cx="2266322" cy="1274806"/>
          </a:xfrm>
          <a:prstGeom prst="rect">
            <a:avLst/>
          </a:prstGeom>
        </p:spPr>
      </p:pic>
      <p:pic>
        <p:nvPicPr>
          <p:cNvPr id="7" name="climb">
            <a:hlinkClick r:id="" action="ppaction://media"/>
            <a:extLst>
              <a:ext uri="{FF2B5EF4-FFF2-40B4-BE49-F238E27FC236}">
                <a16:creationId xmlns:a16="http://schemas.microsoft.com/office/drawing/2014/main" id="{3D7CB767-70BF-1D70-0B21-F158BE007726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28169" y="5469377"/>
            <a:ext cx="2315280" cy="130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1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7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D0455-5701-E0D4-3503-253FF1221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B2AA6-DB2A-4B6D-8371-FCD22137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2A8EEB-941D-58D3-42FA-8471CB694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33" y="1454200"/>
            <a:ext cx="9441398" cy="4834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7C0995-51BD-DE2C-E1E0-C69775DEC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5585" y="2662294"/>
            <a:ext cx="1143160" cy="3143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AF5268-692A-8701-CB7D-9DC87796D4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585" y="3265343"/>
            <a:ext cx="1143159" cy="3143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1003B9-1EFC-6A44-C2DA-2DC48E848B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5585" y="3845677"/>
            <a:ext cx="1143158" cy="3407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9090E4-D81B-49F8-0A00-8D0CC7DC3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5585" y="4564224"/>
            <a:ext cx="1143158" cy="37303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045116-6A9F-FA7B-FD92-C2429B300C24}"/>
              </a:ext>
            </a:extLst>
          </p:cNvPr>
          <p:cNvCxnSpPr/>
          <p:nvPr/>
        </p:nvCxnSpPr>
        <p:spPr>
          <a:xfrm flipH="1">
            <a:off x="5878286" y="4186425"/>
            <a:ext cx="3618411" cy="9995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361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B799F-700B-2A01-38F7-1436C357F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7273-90CA-9B87-B938-66F549715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6E2AA2-A5E4-C37A-19A2-1A7ABDCA4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778" y="1131888"/>
            <a:ext cx="4595078" cy="24376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B5FC7F-7D8B-FB9D-18CE-D52E250FF767}"/>
              </a:ext>
            </a:extLst>
          </p:cNvPr>
          <p:cNvSpPr txBox="1"/>
          <p:nvPr/>
        </p:nvSpPr>
        <p:spPr>
          <a:xfrm>
            <a:off x="838200" y="1868049"/>
            <a:ext cx="373538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15 rigid bodies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12 controllable joints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455EFA8-A1DA-C495-5985-94824235FD18}"/>
              </a:ext>
            </a:extLst>
          </p:cNvPr>
          <p:cNvSpPr/>
          <p:nvPr/>
        </p:nvSpPr>
        <p:spPr>
          <a:xfrm>
            <a:off x="7077075" y="2965450"/>
            <a:ext cx="962025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7853C4-F2A2-B201-9664-07F5919C6DDA}"/>
              </a:ext>
            </a:extLst>
          </p:cNvPr>
          <p:cNvSpPr/>
          <p:nvPr/>
        </p:nvSpPr>
        <p:spPr>
          <a:xfrm>
            <a:off x="9378283" y="2998787"/>
            <a:ext cx="962025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4B7C44-8690-B501-031C-E3808CDEF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778" y="4067525"/>
            <a:ext cx="4490122" cy="2299108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18D393CA-7A83-23A2-F3EA-DA0355A52B93}"/>
              </a:ext>
            </a:extLst>
          </p:cNvPr>
          <p:cNvSpPr/>
          <p:nvPr/>
        </p:nvSpPr>
        <p:spPr>
          <a:xfrm>
            <a:off x="8760741" y="5080000"/>
            <a:ext cx="395960" cy="3831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3D78DA8-2AAE-C231-7148-E399A61D97F3}"/>
              </a:ext>
            </a:extLst>
          </p:cNvPr>
          <p:cNvCxnSpPr/>
          <p:nvPr/>
        </p:nvCxnSpPr>
        <p:spPr>
          <a:xfrm>
            <a:off x="4432300" y="4813300"/>
            <a:ext cx="4216400" cy="393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72974E9-C754-CC67-51E0-6DAAAB2BCA4D}"/>
                  </a:ext>
                </a:extLst>
              </p:cNvPr>
              <p:cNvSpPr txBox="1"/>
              <p:nvPr/>
            </p:nvSpPr>
            <p:spPr>
              <a:xfrm>
                <a:off x="800576" y="3886415"/>
                <a:ext cx="529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𝑝𝑟𝑜𝑝</m:t>
                          </m:r>
                        </m:sup>
                      </m:sSup>
                      <m:r>
                        <a:rPr lang="en-US" dirty="0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dirty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222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𝑖𝑠𝑠𝑎𝑐𝑛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𝑔𝑦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𝑏𝑜𝑑𝑦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𝑟𝑒𝑝𝑟𝑒𝑠𝑒𝑛𝑡𝑎𝑖𝑡𝑜𝑛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72974E9-C754-CC67-51E0-6DAAAB2BC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76" y="3886415"/>
                <a:ext cx="5295424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D995284-D0EF-D351-AF5C-79FA0928CDE0}"/>
              </a:ext>
            </a:extLst>
          </p:cNvPr>
          <p:cNvSpPr txBox="1"/>
          <p:nvPr/>
        </p:nvSpPr>
        <p:spPr>
          <a:xfrm>
            <a:off x="1089982" y="4312157"/>
            <a:ext cx="471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Joints, Body orientation, position, velocity etc.</a:t>
            </a:r>
          </a:p>
        </p:txBody>
      </p:sp>
    </p:spTree>
    <p:extLst>
      <p:ext uri="{BB962C8B-B14F-4D97-AF65-F5344CB8AC3E}">
        <p14:creationId xmlns:p14="http://schemas.microsoft.com/office/powerpoint/2010/main" val="583413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707F4-A9B6-C3A1-C536-4E7EAA0DD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3AE8-162B-B12F-6E24-D2125DDB0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&amp;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1F8CF-F08D-A9F7-B46E-3A9F56245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Step:</a:t>
            </a:r>
          </a:p>
          <a:p>
            <a:pPr lvl="1"/>
            <a:r>
              <a:rPr lang="en-US" dirty="0"/>
              <a:t>Choose task</a:t>
            </a:r>
          </a:p>
          <a:p>
            <a:pPr lvl="1"/>
            <a:r>
              <a:rPr lang="en-US" dirty="0"/>
              <a:t>Simulate the action in Issac Gym</a:t>
            </a:r>
          </a:p>
          <a:p>
            <a:pPr lvl="1"/>
            <a:r>
              <a:rPr lang="en-US" dirty="0"/>
              <a:t>Task reward + Style reward</a:t>
            </a:r>
          </a:p>
          <a:p>
            <a:pPr lvl="1"/>
            <a:r>
              <a:rPr lang="en-US" dirty="0"/>
              <a:t>Critic V function (MLP)</a:t>
            </a:r>
          </a:p>
          <a:p>
            <a:pPr lvl="1"/>
            <a:r>
              <a:rPr lang="en-US" dirty="0"/>
              <a:t>PPO Update</a:t>
            </a:r>
          </a:p>
          <a:p>
            <a:r>
              <a:rPr lang="en-US" dirty="0"/>
              <a:t>Training : 50K Proximal Policy Optimization iteration</a:t>
            </a:r>
          </a:p>
          <a:p>
            <a:pPr lvl="1"/>
            <a:r>
              <a:rPr lang="en-US" dirty="0"/>
              <a:t>512 trials (per task) for evaluation</a:t>
            </a:r>
          </a:p>
        </p:txBody>
      </p:sp>
    </p:spTree>
    <p:extLst>
      <p:ext uri="{BB962C8B-B14F-4D97-AF65-F5344CB8AC3E}">
        <p14:creationId xmlns:p14="http://schemas.microsoft.com/office/powerpoint/2010/main" val="47748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DB072-A1D3-B560-0476-B7A97E9D6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18648-1CF6-4D7E-FA35-DAEC780D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 and Success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BEA14-D14D-D72F-B99A-5FD915731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Follow:</a:t>
            </a:r>
          </a:p>
          <a:p>
            <a:pPr lvl="1"/>
            <a:r>
              <a:rPr lang="en-US" dirty="0"/>
              <a:t>20 points </a:t>
            </a:r>
          </a:p>
          <a:p>
            <a:pPr lvl="1"/>
            <a:r>
              <a:rPr lang="en-US" dirty="0"/>
              <a:t>within 30 cm from the end point</a:t>
            </a:r>
          </a:p>
          <a:p>
            <a:r>
              <a:rPr lang="en-US" b="1" dirty="0"/>
              <a:t>Sit and Climb.</a:t>
            </a:r>
          </a:p>
          <a:p>
            <a:pPr lvl="1"/>
            <a:r>
              <a:rPr lang="en-US" dirty="0"/>
              <a:t>object is spawned between 1 m and 5 m from the character with randomized orientation	</a:t>
            </a:r>
          </a:p>
          <a:p>
            <a:pPr lvl="1"/>
            <a:r>
              <a:rPr lang="en-US" dirty="0"/>
              <a:t>the pelvis to lie within a 20 cm radius sphere centered at the target location</a:t>
            </a:r>
          </a:p>
          <a:p>
            <a:r>
              <a:rPr lang="en-US" b="1" dirty="0"/>
              <a:t>Carry</a:t>
            </a:r>
          </a:p>
          <a:p>
            <a:pPr lvl="1"/>
            <a:r>
              <a:rPr lang="en-US" dirty="0"/>
              <a:t>box is placed between 1–9 m from the character</a:t>
            </a:r>
          </a:p>
          <a:p>
            <a:pPr lvl="1"/>
            <a:r>
              <a:rPr lang="en-US" dirty="0"/>
              <a:t>random orientation </a:t>
            </a:r>
          </a:p>
          <a:p>
            <a:pPr lvl="1"/>
            <a:r>
              <a:rPr lang="en-US" dirty="0"/>
              <a:t>Similar to above for success definition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51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E3CEF-A2FE-F800-0846-24367F9B2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593A-4C26-9074-24C3-BCF1528C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Result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97BFE8-343D-DD9A-A63E-3BAA8E6C13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882" y="1467100"/>
            <a:ext cx="8614235" cy="47743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9260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2FC5F-2684-9FEC-889D-488675816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1637B-C62A-AA56-5857-BD53231D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-92075"/>
            <a:ext cx="10515600" cy="1325563"/>
          </a:xfrm>
        </p:spPr>
        <p:txBody>
          <a:bodyPr/>
          <a:lstStyle/>
          <a:p>
            <a:r>
              <a:rPr lang="en-US" dirty="0"/>
              <a:t>“New Task” (Task Composition)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24C4A9-27EE-DED7-73CC-3BFCEEE35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952500" y="965018"/>
            <a:ext cx="8485888" cy="21020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traj+carry">
            <a:hlinkClick r:id="" action="ppaction://media"/>
            <a:extLst>
              <a:ext uri="{FF2B5EF4-FFF2-40B4-BE49-F238E27FC236}">
                <a16:creationId xmlns:a16="http://schemas.microsoft.com/office/drawing/2014/main" id="{B58F8707-F8C2-66A8-BBA2-D288757138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00" y="3608825"/>
            <a:ext cx="4286026" cy="2410890"/>
          </a:xfrm>
          <a:prstGeom prst="rect">
            <a:avLst/>
          </a:prstGeom>
        </p:spPr>
      </p:pic>
      <p:pic>
        <p:nvPicPr>
          <p:cNvPr id="13" name="sit+carry_1">
            <a:hlinkClick r:id="" action="ppaction://media"/>
            <a:extLst>
              <a:ext uri="{FF2B5EF4-FFF2-40B4-BE49-F238E27FC236}">
                <a16:creationId xmlns:a16="http://schemas.microsoft.com/office/drawing/2014/main" id="{E0DDBF61-F8AC-B8A8-E045-847BB09D4D3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3608824"/>
            <a:ext cx="4286029" cy="241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1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C33A5-9C96-4124-1B4F-13F2D0795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55B1-DD3B-FD87-1CF1-9458C6B2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-92075"/>
            <a:ext cx="10515600" cy="1325563"/>
          </a:xfrm>
        </p:spPr>
        <p:txBody>
          <a:bodyPr/>
          <a:lstStyle/>
          <a:p>
            <a:r>
              <a:rPr lang="en-US" dirty="0"/>
              <a:t>New Task (More…)</a:t>
            </a:r>
          </a:p>
        </p:txBody>
      </p:sp>
      <p:pic>
        <p:nvPicPr>
          <p:cNvPr id="6" name="armchair_1">
            <a:hlinkClick r:id="" action="ppaction://media"/>
            <a:extLst>
              <a:ext uri="{FF2B5EF4-FFF2-40B4-BE49-F238E27FC236}">
                <a16:creationId xmlns:a16="http://schemas.microsoft.com/office/drawing/2014/main" id="{A94343DA-74D6-94CE-24FD-9143D84812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2500" y="1156108"/>
            <a:ext cx="4040697" cy="2272892"/>
          </a:xfrm>
          <a:prstGeom prst="rect">
            <a:avLst/>
          </a:prstGeom>
        </p:spPr>
      </p:pic>
      <p:pic>
        <p:nvPicPr>
          <p:cNvPr id="7" name="armchair_2">
            <a:hlinkClick r:id="" action="ppaction://media"/>
            <a:extLst>
              <a:ext uri="{FF2B5EF4-FFF2-40B4-BE49-F238E27FC236}">
                <a16:creationId xmlns:a16="http://schemas.microsoft.com/office/drawing/2014/main" id="{0096C079-3E81-0F09-A447-10E0B25DAFC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88221" y="1156108"/>
            <a:ext cx="4040697" cy="2272892"/>
          </a:xfrm>
          <a:prstGeom prst="rect">
            <a:avLst/>
          </a:prstGeom>
        </p:spPr>
      </p:pic>
      <p:pic>
        <p:nvPicPr>
          <p:cNvPr id="8" name="traj">
            <a:hlinkClick r:id="" action="ppaction://media"/>
            <a:extLst>
              <a:ext uri="{FF2B5EF4-FFF2-40B4-BE49-F238E27FC236}">
                <a16:creationId xmlns:a16="http://schemas.microsoft.com/office/drawing/2014/main" id="{AB77C1B1-3F91-3275-4390-24E3567B0A4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2500" y="3791732"/>
            <a:ext cx="4040697" cy="2272892"/>
          </a:xfrm>
          <a:prstGeom prst="rect">
            <a:avLst/>
          </a:prstGeom>
        </p:spPr>
      </p:pic>
      <p:pic>
        <p:nvPicPr>
          <p:cNvPr id="9" name="longterm_demo_isaacgym">
            <a:hlinkClick r:id="" action="ppaction://media"/>
            <a:extLst>
              <a:ext uri="{FF2B5EF4-FFF2-40B4-BE49-F238E27FC236}">
                <a16:creationId xmlns:a16="http://schemas.microsoft.com/office/drawing/2014/main" id="{2CFA274C-1605-94DA-DB87-A2429AC165EF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688221" y="3791732"/>
            <a:ext cx="4040697" cy="227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7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6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4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8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04DC1-9067-7BC8-3BC4-19DC0EA10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D5B5E-5D7E-10F3-F8D0-0D6B96EF9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Limitation: Reward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9F863-F918-1B93-5CAC-89543600A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Luck and Pain (10 Reward Function)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60598-EE05-DDD3-EFD8-7F40F1DF0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302" y="1375944"/>
            <a:ext cx="4839375" cy="1543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596AE7-30C8-F3AE-579B-AE13626F1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344"/>
            <a:ext cx="5493677" cy="13507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40C4D3-10C9-3F48-EF9C-0AE6FB92C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722" y="4926218"/>
            <a:ext cx="4896533" cy="1457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172ACD-C044-42C4-5761-F3E57310B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668" y="2919209"/>
            <a:ext cx="5296332" cy="246655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D28A119-2124-1018-DB02-B111679D1B7F}"/>
                  </a:ext>
                </a:extLst>
              </p14:cNvPr>
              <p14:cNvContentPartPr/>
              <p14:nvPr/>
            </p14:nvContentPartPr>
            <p14:xfrm>
              <a:off x="953331" y="3709749"/>
              <a:ext cx="1999080" cy="133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D28A119-2124-1018-DB02-B111679D1B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8651" y="3705069"/>
                <a:ext cx="200772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FC7C66E-6FC5-5624-B98F-07B89AA3D7AB}"/>
                  </a:ext>
                </a:extLst>
              </p14:cNvPr>
              <p14:cNvContentPartPr/>
              <p14:nvPr/>
            </p14:nvContentPartPr>
            <p14:xfrm>
              <a:off x="927411" y="3422469"/>
              <a:ext cx="2835000" cy="262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FC7C66E-6FC5-5624-B98F-07B89AA3D7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2731" y="3417789"/>
                <a:ext cx="2843640" cy="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2992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631</Words>
  <Application>Microsoft Office PowerPoint</Application>
  <PresentationFormat>Widescreen</PresentationFormat>
  <Paragraphs>135</Paragraphs>
  <Slides>13</Slides>
  <Notes>8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TokenHSI: Unified Synthesis of Physical Human-Scene Interactions through Task Tokenization</vt:lpstr>
      <vt:lpstr>Background and Motivation</vt:lpstr>
      <vt:lpstr>Existing work </vt:lpstr>
      <vt:lpstr>Research Gap  - TokenHSI</vt:lpstr>
      <vt:lpstr>Task definition</vt:lpstr>
      <vt:lpstr>Methodology</vt:lpstr>
      <vt:lpstr>Methodology</vt:lpstr>
      <vt:lpstr>Training &amp; Evaluation</vt:lpstr>
      <vt:lpstr>Environment and Success Definition</vt:lpstr>
      <vt:lpstr>Empirical Result</vt:lpstr>
      <vt:lpstr>“New Task” (Task Composition)</vt:lpstr>
      <vt:lpstr>New Task (More…)</vt:lpstr>
      <vt:lpstr>Limitation: Reward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Weihang Zhou</dc:creator>
  <cp:lastModifiedBy>Weihang Zhou</cp:lastModifiedBy>
  <cp:revision>1</cp:revision>
  <dcterms:created xsi:type="dcterms:W3CDTF">2026-11-03T11:34:44Z</dcterms:created>
  <dcterms:modified xsi:type="dcterms:W3CDTF">2026-11-03T15:18:39Z</dcterms:modified>
</cp:coreProperties>
</file>