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h9beab4a84e6c36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h9beab4a84e6c3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h9beab4a84e6c36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h9beab4a84e6c36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h9beab4a84e6c36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h9beab4a84e6c36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fbe71461c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fbe71461c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fbe71461c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fbe71461c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h9beab4a84e6c36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h9beab4a84e6c36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h9beab4a84e6c36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h9beab4a84e6c36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h9beab4a84e6c36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h9beab4a84e6c36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h40896edb6a31737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h40896edb6a31737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be71461c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be71461c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h40896edb6a31737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h40896edb6a31737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be71461c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fbe71461c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h40896edb6a31737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h40896edb6a31737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h40896edb6a31737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h40896edb6a31737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h40896edb6a31737c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h40896edb6a31737c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40896edb6a31737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h40896edb6a3173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CA"/>
              <a:t>Efficiently Reconstructing Dynamic Scenes One D4RT at a Time</a:t>
            </a:r>
            <a:endParaRPr/>
          </a:p>
        </p:txBody>
      </p:sp>
      <p:sp>
        <p:nvSpPr>
          <p:cNvPr id="55" name="Google Shape;55;p13"/>
          <p:cNvSpPr txBox="1"/>
          <p:nvPr>
            <p:ph idx="1" type="subTitle"/>
          </p:nvPr>
        </p:nvSpPr>
        <p:spPr>
          <a:xfrm>
            <a:off x="311700" y="2834125"/>
            <a:ext cx="8520600" cy="1556700"/>
          </a:xfrm>
          <a:prstGeom prst="rect">
            <a:avLst/>
          </a:prstGeom>
        </p:spPr>
        <p:txBody>
          <a:bodyPr anchorCtr="0" anchor="t" bIns="91425" lIns="91425" spcFirstLastPara="1" rIns="91425" wrap="square" tIns="91425">
            <a:normAutofit fontScale="55000" lnSpcReduction="20000"/>
          </a:bodyPr>
          <a:lstStyle/>
          <a:p>
            <a:pPr indent="0" lvl="0" marL="0" rtl="0" algn="ctr">
              <a:spcBef>
                <a:spcPts val="0"/>
              </a:spcBef>
              <a:spcAft>
                <a:spcPts val="0"/>
              </a:spcAft>
              <a:buNone/>
            </a:pPr>
            <a:r>
              <a:rPr lang="en-CA"/>
              <a:t>Chuhan Zhang    Guillaume Le Moing    Skanda Koppula    Ignacio Rocco    Liliane Momeni    Junyu Xie    Shuyang Sun    Rahul Sukthankar    Joëlle K. Barral    Raia Hadsell    Zoubin Ghahramani    Andrew Zisserman    Junlin Zhang    Mehdi S. M. Sajjadi</a:t>
            </a:r>
            <a:br>
              <a:rPr lang="en-CA"/>
            </a:br>
            <a:endParaRPr/>
          </a:p>
          <a:p>
            <a:pPr indent="0" lvl="0" marL="0" rtl="0" algn="ctr">
              <a:spcBef>
                <a:spcPts val="0"/>
              </a:spcBef>
              <a:spcAft>
                <a:spcPts val="0"/>
              </a:spcAft>
              <a:buNone/>
            </a:pPr>
            <a:r>
              <a:rPr lang="en-CA"/>
              <a:t>Google DeepMind ⋄University College London ◦University of Oxford</a:t>
            </a:r>
            <a:br>
              <a:rPr lang="en-CA"/>
            </a:br>
            <a:endParaRPr/>
          </a:p>
          <a:p>
            <a:pPr indent="0" lvl="0" marL="0" rtl="0" algn="ctr">
              <a:spcBef>
                <a:spcPts val="0"/>
              </a:spcBef>
              <a:spcAft>
                <a:spcPts val="0"/>
              </a:spcAft>
              <a:buNone/>
            </a:pPr>
            <a:r>
              <a:rPr lang="en-CA"/>
              <a:t>CVPR’26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Motivation</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Traditional 3D reconstruction asks: ‘</a:t>
            </a:r>
            <a:r>
              <a:rPr b="1" lang="en-CA"/>
              <a:t>What is the geometry of everything, everywhere, all at once?</a:t>
            </a:r>
            <a:r>
              <a:rPr lang="en-CA"/>
              <a:t>’ We argue this exhaustive, rigid approach is fundamentally ill-equipped for a dynamic world. Despite the clear need for unified 4D understanding, leading approaches often tackle the problem by dividing it into discrete, task-specific components.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Related work</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MegaSaM (CVPR’25): relies on a complex mosaic of </a:t>
            </a:r>
            <a:r>
              <a:rPr b="1" lang="en-CA"/>
              <a:t>off-the-shelf models</a:t>
            </a:r>
            <a:r>
              <a:rPr lang="en-CA"/>
              <a:t> to separately estimate mono-depth, metric depth, and motion segmentation. Fusing these disparate signals requires computationally expensive test- time optimization to enforce geometric consistency.</a:t>
            </a:r>
            <a:endParaRPr/>
          </a:p>
          <a:p>
            <a:pPr indent="-342900" lvl="0" marL="457200" rtl="0" algn="l">
              <a:spcBef>
                <a:spcPts val="0"/>
              </a:spcBef>
              <a:spcAft>
                <a:spcPts val="0"/>
              </a:spcAft>
              <a:buSzPts val="1800"/>
              <a:buChar char="●"/>
            </a:pPr>
            <a:r>
              <a:rPr lang="en-CA"/>
              <a:t>VGGT (CVPR’25): employs </a:t>
            </a:r>
            <a:r>
              <a:rPr b="1" lang="en-CA"/>
              <a:t>separate, specialized decoders</a:t>
            </a:r>
            <a:r>
              <a:rPr lang="en-CA"/>
              <a:t> for distinct modalities.</a:t>
            </a:r>
            <a:endParaRPr/>
          </a:p>
          <a:p>
            <a:pPr indent="-342900" lvl="0" marL="457200" rtl="0" algn="l">
              <a:spcBef>
                <a:spcPts val="0"/>
              </a:spcBef>
              <a:spcAft>
                <a:spcPts val="0"/>
              </a:spcAft>
              <a:buSzPts val="1800"/>
              <a:buChar char="●"/>
            </a:pPr>
            <a:r>
              <a:rPr lang="en-CA"/>
              <a:t>SpatialTrackerV2 (ICCV’25): incorporates dynamics, it still </a:t>
            </a:r>
            <a:r>
              <a:rPr b="1" lang="en-CA"/>
              <a:t>lacks a unified, single-stage formulation</a:t>
            </a:r>
            <a:r>
              <a:rPr lang="en-CA"/>
              <a:t>, instead relying on costly iterative refinement.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Method</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We propose shifting the paradigm from fragmented, frame-level decoding to efficient, on-demand querying. </a:t>
            </a:r>
            <a:endParaRPr/>
          </a:p>
          <a:p>
            <a:pPr indent="-342900" lvl="0" marL="457200" rtl="0" algn="l">
              <a:spcBef>
                <a:spcPts val="0"/>
              </a:spcBef>
              <a:spcAft>
                <a:spcPts val="0"/>
              </a:spcAft>
              <a:buSzPts val="1800"/>
              <a:buChar char="●"/>
            </a:pPr>
            <a:r>
              <a:rPr lang="en-CA"/>
              <a:t>We introduce D4RT, a feedforward method leveraging a flexible and scalable architecture to achieve full 4D reconstruction. </a:t>
            </a:r>
            <a:endParaRPr/>
          </a:p>
        </p:txBody>
      </p:sp>
      <p:pic>
        <p:nvPicPr>
          <p:cNvPr id="74" name="Google Shape;74;p16"/>
          <p:cNvPicPr preferRelativeResize="0"/>
          <p:nvPr/>
        </p:nvPicPr>
        <p:blipFill>
          <a:blip r:embed="rId3">
            <a:alphaModFix/>
          </a:blip>
          <a:stretch>
            <a:fillRect/>
          </a:stretch>
        </p:blipFill>
        <p:spPr>
          <a:xfrm>
            <a:off x="0" y="2571758"/>
            <a:ext cx="9143999" cy="230858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Method - D4RT Framework</a:t>
            </a:r>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L</a:t>
            </a:r>
            <a:r>
              <a:rPr lang="en-CA"/>
              <a:t>atent global scene representation: </a:t>
            </a:r>
            <a:endParaRPr/>
          </a:p>
          <a:p>
            <a:pPr indent="-342900" lvl="0" marL="457200" rtl="0" algn="l">
              <a:spcBef>
                <a:spcPts val="0"/>
              </a:spcBef>
              <a:spcAft>
                <a:spcPts val="0"/>
              </a:spcAft>
              <a:buSzPts val="1800"/>
              <a:buChar char="●"/>
            </a:pPr>
            <a:r>
              <a:rPr lang="en-CA"/>
              <a:t>We define a query </a:t>
            </a:r>
            <a:r>
              <a:rPr b="1" lang="en-CA"/>
              <a:t>q = (u, v, t</a:t>
            </a:r>
            <a:r>
              <a:rPr b="1" baseline="-25000" lang="en-CA"/>
              <a:t>src</a:t>
            </a:r>
            <a:r>
              <a:rPr b="1" lang="en-CA"/>
              <a:t>, t</a:t>
            </a:r>
            <a:r>
              <a:rPr b="1" baseline="-25000" lang="en-CA"/>
              <a:t>tgt</a:t>
            </a:r>
            <a:r>
              <a:rPr b="1" lang="en-CA"/>
              <a:t>, t</a:t>
            </a:r>
            <a:r>
              <a:rPr b="1" baseline="-25000" lang="en-CA"/>
              <a:t>cam</a:t>
            </a:r>
            <a:r>
              <a:rPr b="1" lang="en-CA"/>
              <a:t>)</a:t>
            </a:r>
            <a:r>
              <a:rPr lang="en-CA"/>
              <a:t>, where (u, v, t</a:t>
            </a:r>
            <a:r>
              <a:rPr baseline="-25000" lang="en-CA"/>
              <a:t>src</a:t>
            </a:r>
            <a:r>
              <a:rPr lang="en-CA"/>
              <a:t>) correspond to source parameters and (t</a:t>
            </a:r>
            <a:r>
              <a:rPr baseline="-25000" lang="en-CA"/>
              <a:t>tgt</a:t>
            </a:r>
            <a:r>
              <a:rPr lang="en-CA"/>
              <a:t>, t</a:t>
            </a:r>
            <a:r>
              <a:rPr baseline="-25000" lang="en-CA"/>
              <a:t>cam</a:t>
            </a:r>
            <a:r>
              <a:rPr lang="en-CA"/>
              <a:t>) correspond to target parameters. </a:t>
            </a:r>
            <a:endParaRPr/>
          </a:p>
          <a:p>
            <a:pPr indent="-342900" lvl="0" marL="457200" rtl="0" algn="l">
              <a:spcBef>
                <a:spcPts val="0"/>
              </a:spcBef>
              <a:spcAft>
                <a:spcPts val="0"/>
              </a:spcAft>
              <a:buSzPts val="1800"/>
              <a:buChar char="●"/>
            </a:pPr>
            <a:r>
              <a:rPr lang="en-CA"/>
              <a:t>Each query q is processed </a:t>
            </a:r>
            <a:r>
              <a:rPr b="1" lang="en-CA"/>
              <a:t>fully independently</a:t>
            </a:r>
            <a:r>
              <a:rPr lang="en-CA"/>
              <a:t> with the video features F to produce its corresponding 3D point position P:</a:t>
            </a:r>
            <a:endParaRPr/>
          </a:p>
        </p:txBody>
      </p:sp>
      <p:pic>
        <p:nvPicPr>
          <p:cNvPr id="81" name="Google Shape;81;p17"/>
          <p:cNvPicPr preferRelativeResize="0"/>
          <p:nvPr/>
        </p:nvPicPr>
        <p:blipFill>
          <a:blip r:embed="rId3">
            <a:alphaModFix/>
          </a:blip>
          <a:stretch>
            <a:fillRect/>
          </a:stretch>
        </p:blipFill>
        <p:spPr>
          <a:xfrm>
            <a:off x="4572000" y="1184225"/>
            <a:ext cx="2110825" cy="360600"/>
          </a:xfrm>
          <a:prstGeom prst="rect">
            <a:avLst/>
          </a:prstGeom>
          <a:noFill/>
          <a:ln>
            <a:noFill/>
          </a:ln>
        </p:spPr>
      </p:pic>
      <p:pic>
        <p:nvPicPr>
          <p:cNvPr id="82" name="Google Shape;82;p17"/>
          <p:cNvPicPr preferRelativeResize="0"/>
          <p:nvPr/>
        </p:nvPicPr>
        <p:blipFill>
          <a:blip r:embed="rId4">
            <a:alphaModFix/>
          </a:blip>
          <a:stretch>
            <a:fillRect/>
          </a:stretch>
        </p:blipFill>
        <p:spPr>
          <a:xfrm>
            <a:off x="5647150" y="2438002"/>
            <a:ext cx="2266628" cy="360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Method - D4RT framework</a:t>
            </a:r>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From query to 4D reconstruction. </a:t>
            </a:r>
            <a:endParaRPr/>
          </a:p>
        </p:txBody>
      </p:sp>
      <p:pic>
        <p:nvPicPr>
          <p:cNvPr id="89" name="Google Shape;89;p18"/>
          <p:cNvPicPr preferRelativeResize="0"/>
          <p:nvPr/>
        </p:nvPicPr>
        <p:blipFill>
          <a:blip r:embed="rId3">
            <a:alphaModFix/>
          </a:blip>
          <a:stretch>
            <a:fillRect/>
          </a:stretch>
        </p:blipFill>
        <p:spPr>
          <a:xfrm>
            <a:off x="531525" y="1607750"/>
            <a:ext cx="5103549" cy="3326826"/>
          </a:xfrm>
          <a:prstGeom prst="rect">
            <a:avLst/>
          </a:prstGeom>
          <a:noFill/>
          <a:ln>
            <a:noFill/>
          </a:ln>
        </p:spPr>
      </p:pic>
      <p:sp>
        <p:nvSpPr>
          <p:cNvPr id="90" name="Google Shape;90;p18"/>
          <p:cNvSpPr txBox="1"/>
          <p:nvPr/>
        </p:nvSpPr>
        <p:spPr>
          <a:xfrm>
            <a:off x="5900300" y="500525"/>
            <a:ext cx="30000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CA" sz="1800">
                <a:solidFill>
                  <a:schemeClr val="dk2"/>
                </a:solidFill>
              </a:rPr>
              <a:t>q = (u, v, t</a:t>
            </a:r>
            <a:r>
              <a:rPr baseline="-25000" lang="en-CA" sz="1800">
                <a:solidFill>
                  <a:schemeClr val="dk2"/>
                </a:solidFill>
              </a:rPr>
              <a:t>src</a:t>
            </a:r>
            <a:r>
              <a:rPr lang="en-CA" sz="1800">
                <a:solidFill>
                  <a:schemeClr val="dk2"/>
                </a:solidFill>
              </a:rPr>
              <a:t>, t</a:t>
            </a:r>
            <a:r>
              <a:rPr baseline="-25000" lang="en-CA" sz="1800">
                <a:solidFill>
                  <a:schemeClr val="dk2"/>
                </a:solidFill>
              </a:rPr>
              <a:t>tgt</a:t>
            </a:r>
            <a:r>
              <a:rPr lang="en-CA" sz="1800">
                <a:solidFill>
                  <a:schemeClr val="dk2"/>
                </a:solidFill>
              </a:rPr>
              <a:t>, t</a:t>
            </a:r>
            <a:r>
              <a:rPr baseline="-25000" lang="en-CA" sz="1800">
                <a:solidFill>
                  <a:schemeClr val="dk2"/>
                </a:solidFill>
              </a:rPr>
              <a:t>cam</a:t>
            </a:r>
            <a:r>
              <a:rPr lang="en-CA" sz="1800">
                <a:solidFill>
                  <a:schemeClr val="dk2"/>
                </a:solidFill>
              </a:rPr>
              <a:t>)</a:t>
            </a:r>
            <a:endParaRPr/>
          </a:p>
        </p:txBody>
      </p:sp>
      <p:pic>
        <p:nvPicPr>
          <p:cNvPr id="91" name="Google Shape;91;p18"/>
          <p:cNvPicPr preferRelativeResize="0"/>
          <p:nvPr/>
        </p:nvPicPr>
        <p:blipFill>
          <a:blip r:embed="rId4">
            <a:alphaModFix/>
          </a:blip>
          <a:stretch>
            <a:fillRect/>
          </a:stretch>
        </p:blipFill>
        <p:spPr>
          <a:xfrm>
            <a:off x="5794586" y="2952357"/>
            <a:ext cx="1381350" cy="296525"/>
          </a:xfrm>
          <a:prstGeom prst="rect">
            <a:avLst/>
          </a:prstGeom>
          <a:noFill/>
          <a:ln>
            <a:noFill/>
          </a:ln>
        </p:spPr>
      </p:pic>
      <p:pic>
        <p:nvPicPr>
          <p:cNvPr id="92" name="Google Shape;92;p18"/>
          <p:cNvPicPr preferRelativeResize="0"/>
          <p:nvPr/>
        </p:nvPicPr>
        <p:blipFill>
          <a:blip r:embed="rId5">
            <a:alphaModFix/>
          </a:blip>
          <a:stretch>
            <a:fillRect/>
          </a:stretch>
        </p:blipFill>
        <p:spPr>
          <a:xfrm>
            <a:off x="5771100" y="2276675"/>
            <a:ext cx="3372900" cy="296514"/>
          </a:xfrm>
          <a:prstGeom prst="rect">
            <a:avLst/>
          </a:prstGeom>
          <a:noFill/>
          <a:ln>
            <a:noFill/>
          </a:ln>
        </p:spPr>
      </p:pic>
      <p:pic>
        <p:nvPicPr>
          <p:cNvPr id="93" name="Google Shape;93;p18"/>
          <p:cNvPicPr preferRelativeResize="0"/>
          <p:nvPr/>
        </p:nvPicPr>
        <p:blipFill rotWithShape="1">
          <a:blip r:embed="rId6">
            <a:alphaModFix/>
          </a:blip>
          <a:srcRect b="10722" l="0" r="0" t="0"/>
          <a:stretch/>
        </p:blipFill>
        <p:spPr>
          <a:xfrm>
            <a:off x="5812350" y="2620400"/>
            <a:ext cx="2259775" cy="214775"/>
          </a:xfrm>
          <a:prstGeom prst="rect">
            <a:avLst/>
          </a:prstGeom>
          <a:noFill/>
          <a:ln>
            <a:noFill/>
          </a:ln>
        </p:spPr>
      </p:pic>
      <p:pic>
        <p:nvPicPr>
          <p:cNvPr id="94" name="Google Shape;94;p18"/>
          <p:cNvPicPr preferRelativeResize="0"/>
          <p:nvPr/>
        </p:nvPicPr>
        <p:blipFill>
          <a:blip r:embed="rId7">
            <a:alphaModFix/>
          </a:blip>
          <a:stretch>
            <a:fillRect/>
          </a:stretch>
        </p:blipFill>
        <p:spPr>
          <a:xfrm>
            <a:off x="5812350" y="3932825"/>
            <a:ext cx="2841394" cy="264725"/>
          </a:xfrm>
          <a:prstGeom prst="rect">
            <a:avLst/>
          </a:prstGeom>
          <a:noFill/>
          <a:ln>
            <a:noFill/>
          </a:ln>
        </p:spPr>
      </p:pic>
      <p:pic>
        <p:nvPicPr>
          <p:cNvPr id="95" name="Google Shape;95;p18"/>
          <p:cNvPicPr preferRelativeResize="0"/>
          <p:nvPr/>
        </p:nvPicPr>
        <p:blipFill>
          <a:blip r:embed="rId8">
            <a:alphaModFix/>
          </a:blip>
          <a:stretch>
            <a:fillRect/>
          </a:stretch>
        </p:blipFill>
        <p:spPr>
          <a:xfrm>
            <a:off x="5857675" y="3499725"/>
            <a:ext cx="1036790" cy="461700"/>
          </a:xfrm>
          <a:prstGeom prst="rect">
            <a:avLst/>
          </a:prstGeom>
          <a:noFill/>
          <a:ln>
            <a:noFill/>
          </a:ln>
        </p:spPr>
      </p:pic>
      <p:sp>
        <p:nvSpPr>
          <p:cNvPr id="96" name="Google Shape;96;p18"/>
          <p:cNvSpPr txBox="1"/>
          <p:nvPr/>
        </p:nvSpPr>
        <p:spPr>
          <a:xfrm>
            <a:off x="5590350" y="1868200"/>
            <a:ext cx="3277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2"/>
              </a:buClr>
              <a:buSzPts val="1400"/>
              <a:buChar char="●"/>
            </a:pPr>
            <a:r>
              <a:rPr lang="en-CA">
                <a:solidFill>
                  <a:schemeClr val="dk2"/>
                </a:solidFill>
              </a:rPr>
              <a:t>Extrinsics: </a:t>
            </a:r>
            <a:endParaRPr>
              <a:solidFill>
                <a:schemeClr val="dk2"/>
              </a:solidFill>
            </a:endParaRPr>
          </a:p>
        </p:txBody>
      </p:sp>
      <p:sp>
        <p:nvSpPr>
          <p:cNvPr id="97" name="Google Shape;97;p18"/>
          <p:cNvSpPr txBox="1"/>
          <p:nvPr/>
        </p:nvSpPr>
        <p:spPr>
          <a:xfrm>
            <a:off x="5590350" y="3183900"/>
            <a:ext cx="3277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2"/>
              </a:buClr>
              <a:buSzPts val="1400"/>
              <a:buChar char="●"/>
            </a:pPr>
            <a:r>
              <a:rPr lang="en-CA">
                <a:solidFill>
                  <a:schemeClr val="dk2"/>
                </a:solidFill>
              </a:rPr>
              <a:t>Intrinsics</a:t>
            </a:r>
            <a:r>
              <a:rPr lang="en-CA">
                <a:solidFill>
                  <a:schemeClr val="dk2"/>
                </a:solidFill>
              </a:rPr>
              <a:t>: </a:t>
            </a:r>
            <a:endParaRPr>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Method - Model architecture</a:t>
            </a:r>
            <a:endParaRPr/>
          </a:p>
        </p:txBody>
      </p:sp>
      <p:sp>
        <p:nvSpPr>
          <p:cNvPr id="103" name="Google Shape;10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Our encoder E is based on the </a:t>
            </a:r>
            <a:r>
              <a:rPr b="1" lang="en-CA"/>
              <a:t>ViT</a:t>
            </a:r>
            <a:r>
              <a:rPr lang="en-CA"/>
              <a:t> with interleaved local frame-wise, and global self-attention layers. </a:t>
            </a:r>
            <a:endParaRPr/>
          </a:p>
          <a:p>
            <a:pPr indent="-342900" lvl="0" marL="457200" rtl="0" algn="l">
              <a:spcBef>
                <a:spcPts val="0"/>
              </a:spcBef>
              <a:spcAft>
                <a:spcPts val="0"/>
              </a:spcAft>
              <a:buSzPts val="1800"/>
              <a:buChar char="●"/>
            </a:pPr>
            <a:r>
              <a:rPr lang="en-CA"/>
              <a:t>The decoder D is </a:t>
            </a:r>
            <a:r>
              <a:rPr b="1" lang="en-CA"/>
              <a:t>a small cross-attention transformer</a:t>
            </a:r>
            <a:r>
              <a:rPr lang="en-CA"/>
              <a:t>. A query token is first constructed by adding the Fourier feature embedding of the 2D coordinates (u, v) to the learned discrete timestep embeddings for t</a:t>
            </a:r>
            <a:r>
              <a:rPr baseline="-25000" lang="en-CA"/>
              <a:t>src</a:t>
            </a:r>
            <a:r>
              <a:rPr lang="en-CA"/>
              <a:t>, t</a:t>
            </a:r>
            <a:r>
              <a:rPr baseline="-25000" lang="en-CA"/>
              <a:t>tgt</a:t>
            </a:r>
            <a:r>
              <a:rPr lang="en-CA"/>
              <a:t>, and t</a:t>
            </a:r>
            <a:r>
              <a:rPr baseline="-25000" lang="en-CA"/>
              <a:t>cam</a:t>
            </a:r>
            <a:r>
              <a:rPr lang="en-CA"/>
              <a:t>. Augmenting the query with an embedding of the local 9×9 pixel RGB patch centered at (u, v) dramatically improves performance.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Method - Training and inference</a:t>
            </a:r>
            <a:endParaRPr/>
          </a:p>
        </p:txBody>
      </p:sp>
      <p:sp>
        <p:nvSpPr>
          <p:cNvPr id="109" name="Google Shape;109;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The primary supervision signal is derived from an </a:t>
            </a:r>
            <a:r>
              <a:rPr b="1" lang="en-CA"/>
              <a:t>L1 loss</a:t>
            </a:r>
            <a:r>
              <a:rPr lang="en-CA"/>
              <a:t> applied to the normalized 3D point position P. </a:t>
            </a:r>
            <a:endParaRPr/>
          </a:p>
          <a:p>
            <a:pPr indent="-342900" lvl="0" marL="457200" rtl="0" algn="l">
              <a:spcBef>
                <a:spcPts val="0"/>
              </a:spcBef>
              <a:spcAft>
                <a:spcPts val="0"/>
              </a:spcAft>
              <a:buSzPts val="1800"/>
              <a:buChar char="●"/>
            </a:pPr>
            <a:r>
              <a:rPr lang="en-CA"/>
              <a:t>We also supervise a set of auxiliary predictions from additional linear projections on the decoder output: An L1 loss on 2D coordinates of the point positions in image space; cosine similarity for 3D surface normals; binary cross-entropy for target point visibility; and L1 on the vector of point motion.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a:t>
            </a:r>
            <a:endParaRPr/>
          </a:p>
        </p:txBody>
      </p:sp>
      <p:sp>
        <p:nvSpPr>
          <p:cNvPr id="115" name="Google Shape;115;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Training setup </a:t>
            </a:r>
            <a:endParaRPr/>
          </a:p>
          <a:p>
            <a:pPr indent="-317500" lvl="1" marL="914400" rtl="0" algn="l">
              <a:spcBef>
                <a:spcPts val="0"/>
              </a:spcBef>
              <a:spcAft>
                <a:spcPts val="0"/>
              </a:spcAft>
              <a:buSzPts val="1400"/>
              <a:buChar char="○"/>
            </a:pPr>
            <a:r>
              <a:rPr lang="en-CA"/>
              <a:t>Our training mixture contains public and internal datasets including BlendedMVS, Co3Dv2, Dynamic Replica, Kubric, MVS-Synth, PointOdyssey, ScanNet++, ScanNet, Ta</a:t>
            </a:r>
            <a:r>
              <a:rPr lang="en-CA"/>
              <a:t>r</a:t>
            </a:r>
            <a:r>
              <a:rPr lang="en-CA"/>
              <a:t>tanair, VirtualKitti, and Waymo Open. </a:t>
            </a:r>
            <a:endParaRPr/>
          </a:p>
          <a:p>
            <a:pPr indent="-317500" lvl="1" marL="914400" rtl="0" algn="l">
              <a:spcBef>
                <a:spcPts val="0"/>
              </a:spcBef>
              <a:spcAft>
                <a:spcPts val="0"/>
              </a:spcAft>
              <a:buSzPts val="1400"/>
              <a:buChar char="○"/>
            </a:pPr>
            <a:r>
              <a:rPr lang="en-CA"/>
              <a:t>We train on 48-frame clips at 256×256 resolution, decoding 2048 random queries that are oversampled on specific regions for more efficient training. The model is trained for 500 k steps using the AdamW optimizer with a local batch size of 1 across 64 TPU chips, taking a total of just over 2 days to complete.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a:t>
            </a:r>
            <a:endParaRPr/>
          </a:p>
        </p:txBody>
      </p:sp>
      <p:sp>
        <p:nvSpPr>
          <p:cNvPr id="121" name="Google Shape;121;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2" name="Google Shape;122;p22"/>
          <p:cNvPicPr preferRelativeResize="0"/>
          <p:nvPr/>
        </p:nvPicPr>
        <p:blipFill>
          <a:blip r:embed="rId3">
            <a:alphaModFix/>
          </a:blip>
          <a:stretch>
            <a:fillRect/>
          </a:stretch>
        </p:blipFill>
        <p:spPr>
          <a:xfrm>
            <a:off x="311700" y="1174975"/>
            <a:ext cx="4134176" cy="2985375"/>
          </a:xfrm>
          <a:prstGeom prst="rect">
            <a:avLst/>
          </a:prstGeom>
          <a:noFill/>
          <a:ln>
            <a:noFill/>
          </a:ln>
        </p:spPr>
      </p:pic>
      <p:pic>
        <p:nvPicPr>
          <p:cNvPr id="123" name="Google Shape;123;p22"/>
          <p:cNvPicPr preferRelativeResize="0"/>
          <p:nvPr/>
        </p:nvPicPr>
        <p:blipFill>
          <a:blip r:embed="rId4">
            <a:alphaModFix/>
          </a:blip>
          <a:stretch>
            <a:fillRect/>
          </a:stretch>
        </p:blipFill>
        <p:spPr>
          <a:xfrm>
            <a:off x="4572000" y="1327125"/>
            <a:ext cx="4321599" cy="25866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a:t>
            </a:r>
            <a:endParaRPr/>
          </a:p>
        </p:txBody>
      </p:sp>
      <p:pic>
        <p:nvPicPr>
          <p:cNvPr id="129" name="Google Shape;129;p23"/>
          <p:cNvPicPr preferRelativeResize="0"/>
          <p:nvPr/>
        </p:nvPicPr>
        <p:blipFill>
          <a:blip r:embed="rId3">
            <a:alphaModFix/>
          </a:blip>
          <a:stretch>
            <a:fillRect/>
          </a:stretch>
        </p:blipFill>
        <p:spPr>
          <a:xfrm>
            <a:off x="152400" y="1170125"/>
            <a:ext cx="8839204" cy="3405338"/>
          </a:xfrm>
          <a:prstGeom prst="rect">
            <a:avLst/>
          </a:prstGeom>
          <a:noFill/>
          <a:ln>
            <a:noFill/>
          </a:ln>
        </p:spPr>
      </p:pic>
      <p:sp>
        <p:nvSpPr>
          <p:cNvPr id="130" name="Google Shape;130;p23"/>
          <p:cNvSpPr txBox="1"/>
          <p:nvPr/>
        </p:nvSpPr>
        <p:spPr>
          <a:xfrm>
            <a:off x="2047800" y="4575475"/>
            <a:ext cx="50484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CA" sz="1800">
                <a:solidFill>
                  <a:schemeClr val="dk2"/>
                </a:solidFill>
              </a:rPr>
              <a:t>Task 1: 4D reconstruction and tracking</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a:t>
            </a:r>
            <a:endParaRPr/>
          </a:p>
        </p:txBody>
      </p:sp>
      <p:pic>
        <p:nvPicPr>
          <p:cNvPr id="136" name="Google Shape;136;p24"/>
          <p:cNvPicPr preferRelativeResize="0"/>
          <p:nvPr/>
        </p:nvPicPr>
        <p:blipFill>
          <a:blip r:embed="rId3">
            <a:alphaModFix/>
          </a:blip>
          <a:stretch>
            <a:fillRect/>
          </a:stretch>
        </p:blipFill>
        <p:spPr>
          <a:xfrm>
            <a:off x="840825" y="923780"/>
            <a:ext cx="7450677" cy="2042500"/>
          </a:xfrm>
          <a:prstGeom prst="rect">
            <a:avLst/>
          </a:prstGeom>
          <a:noFill/>
          <a:ln>
            <a:noFill/>
          </a:ln>
        </p:spPr>
      </p:pic>
      <p:pic>
        <p:nvPicPr>
          <p:cNvPr id="137" name="Google Shape;137;p24"/>
          <p:cNvPicPr preferRelativeResize="0"/>
          <p:nvPr/>
        </p:nvPicPr>
        <p:blipFill>
          <a:blip r:embed="rId4">
            <a:alphaModFix/>
          </a:blip>
          <a:stretch>
            <a:fillRect/>
          </a:stretch>
        </p:blipFill>
        <p:spPr>
          <a:xfrm>
            <a:off x="1116025" y="2905011"/>
            <a:ext cx="3693549" cy="1878700"/>
          </a:xfrm>
          <a:prstGeom prst="rect">
            <a:avLst/>
          </a:prstGeom>
          <a:noFill/>
          <a:ln>
            <a:noFill/>
          </a:ln>
        </p:spPr>
      </p:pic>
      <p:sp>
        <p:nvSpPr>
          <p:cNvPr id="138" name="Google Shape;138;p24"/>
          <p:cNvSpPr txBox="1"/>
          <p:nvPr/>
        </p:nvSpPr>
        <p:spPr>
          <a:xfrm>
            <a:off x="5211700" y="3284850"/>
            <a:ext cx="3079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1200">
                <a:solidFill>
                  <a:schemeClr val="dk2"/>
                </a:solidFill>
              </a:rPr>
              <a:t>Absolute Translation Error (ATE)</a:t>
            </a:r>
            <a:endParaRPr sz="1200">
              <a:solidFill>
                <a:schemeClr val="dk2"/>
              </a:solidFill>
            </a:endParaRPr>
          </a:p>
          <a:p>
            <a:pPr indent="0" lvl="0" marL="0" rtl="0" algn="l">
              <a:spcBef>
                <a:spcPts val="0"/>
              </a:spcBef>
              <a:spcAft>
                <a:spcPts val="0"/>
              </a:spcAft>
              <a:buNone/>
            </a:pPr>
            <a:r>
              <a:rPr lang="en-CA" sz="1200">
                <a:solidFill>
                  <a:schemeClr val="dk2"/>
                </a:solidFill>
              </a:rPr>
              <a:t>Relative Translation Error (RPE trans)</a:t>
            </a:r>
            <a:endParaRPr sz="1200">
              <a:solidFill>
                <a:schemeClr val="dk2"/>
              </a:solidFill>
            </a:endParaRPr>
          </a:p>
          <a:p>
            <a:pPr indent="0" lvl="0" marL="0" rtl="0" algn="l">
              <a:spcBef>
                <a:spcPts val="0"/>
              </a:spcBef>
              <a:spcAft>
                <a:spcPts val="0"/>
              </a:spcAft>
              <a:buNone/>
            </a:pPr>
            <a:r>
              <a:rPr lang="en-CA" sz="1200">
                <a:solidFill>
                  <a:schemeClr val="dk2"/>
                </a:solidFill>
              </a:rPr>
              <a:t>Relative Rotation Error (RPE rot)</a:t>
            </a:r>
            <a:endParaRPr sz="1200">
              <a:solidFill>
                <a:schemeClr val="dk2"/>
              </a:solidFill>
            </a:endParaRPr>
          </a:p>
        </p:txBody>
      </p:sp>
      <p:sp>
        <p:nvSpPr>
          <p:cNvPr id="139" name="Google Shape;139;p24"/>
          <p:cNvSpPr txBox="1"/>
          <p:nvPr/>
        </p:nvSpPr>
        <p:spPr>
          <a:xfrm>
            <a:off x="698575" y="4645925"/>
            <a:ext cx="7515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CA" sz="1800">
                <a:solidFill>
                  <a:schemeClr val="dk2"/>
                </a:solidFill>
              </a:rPr>
              <a:t>Task 2: 3D reconstruction (depth estimation + camera pose estimation)</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a:t>
            </a:r>
            <a:endParaRPr/>
          </a:p>
        </p:txBody>
      </p:sp>
      <p:pic>
        <p:nvPicPr>
          <p:cNvPr id="145" name="Google Shape;145;p25"/>
          <p:cNvPicPr preferRelativeResize="0"/>
          <p:nvPr/>
        </p:nvPicPr>
        <p:blipFill>
          <a:blip r:embed="rId3">
            <a:alphaModFix/>
          </a:blip>
          <a:stretch>
            <a:fillRect/>
          </a:stretch>
        </p:blipFill>
        <p:spPr>
          <a:xfrm>
            <a:off x="859558" y="1017725"/>
            <a:ext cx="7438024" cy="41257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a:t>
            </a:r>
            <a:endParaRPr/>
          </a:p>
        </p:txBody>
      </p:sp>
      <p:pic>
        <p:nvPicPr>
          <p:cNvPr id="151" name="Google Shape;151;p26"/>
          <p:cNvPicPr preferRelativeResize="0"/>
          <p:nvPr/>
        </p:nvPicPr>
        <p:blipFill>
          <a:blip r:embed="rId3">
            <a:alphaModFix/>
          </a:blip>
          <a:stretch>
            <a:fillRect/>
          </a:stretch>
        </p:blipFill>
        <p:spPr>
          <a:xfrm>
            <a:off x="304800" y="1159550"/>
            <a:ext cx="8839199" cy="345513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 - ablation study</a:t>
            </a:r>
            <a:endParaRPr/>
          </a:p>
        </p:txBody>
      </p:sp>
      <p:pic>
        <p:nvPicPr>
          <p:cNvPr id="157" name="Google Shape;157;p27"/>
          <p:cNvPicPr preferRelativeResize="0"/>
          <p:nvPr/>
        </p:nvPicPr>
        <p:blipFill>
          <a:blip r:embed="rId3">
            <a:alphaModFix/>
          </a:blip>
          <a:stretch>
            <a:fillRect/>
          </a:stretch>
        </p:blipFill>
        <p:spPr>
          <a:xfrm>
            <a:off x="459325" y="1159550"/>
            <a:ext cx="3821101" cy="2946551"/>
          </a:xfrm>
          <a:prstGeom prst="rect">
            <a:avLst/>
          </a:prstGeom>
          <a:noFill/>
          <a:ln>
            <a:noFill/>
          </a:ln>
        </p:spPr>
      </p:pic>
      <p:pic>
        <p:nvPicPr>
          <p:cNvPr id="158" name="Google Shape;158;p27"/>
          <p:cNvPicPr preferRelativeResize="0"/>
          <p:nvPr/>
        </p:nvPicPr>
        <p:blipFill>
          <a:blip r:embed="rId4">
            <a:alphaModFix/>
          </a:blip>
          <a:stretch>
            <a:fillRect/>
          </a:stretch>
        </p:blipFill>
        <p:spPr>
          <a:xfrm>
            <a:off x="4572000" y="1688700"/>
            <a:ext cx="4103575" cy="1612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Experiments - ablation study</a:t>
            </a:r>
            <a:endParaRPr/>
          </a:p>
        </p:txBody>
      </p:sp>
      <p:sp>
        <p:nvSpPr>
          <p:cNvPr id="164" name="Google Shape;164;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Encoder size</a:t>
            </a:r>
            <a:endParaRPr/>
          </a:p>
          <a:p>
            <a:pPr indent="-342900" lvl="0" marL="457200" rtl="0" algn="l">
              <a:spcBef>
                <a:spcPts val="0"/>
              </a:spcBef>
              <a:spcAft>
                <a:spcPts val="0"/>
              </a:spcAft>
              <a:buSzPts val="1800"/>
              <a:buChar char="●"/>
            </a:pPr>
            <a:r>
              <a:rPr lang="en-CA"/>
              <a:t>Auxiliary losses</a:t>
            </a:r>
            <a:endParaRPr/>
          </a:p>
        </p:txBody>
      </p:sp>
      <p:pic>
        <p:nvPicPr>
          <p:cNvPr id="165" name="Google Shape;165;p28"/>
          <p:cNvPicPr preferRelativeResize="0"/>
          <p:nvPr/>
        </p:nvPicPr>
        <p:blipFill>
          <a:blip r:embed="rId3">
            <a:alphaModFix/>
          </a:blip>
          <a:stretch>
            <a:fillRect/>
          </a:stretch>
        </p:blipFill>
        <p:spPr>
          <a:xfrm>
            <a:off x="4597271" y="2021325"/>
            <a:ext cx="4403550" cy="2623850"/>
          </a:xfrm>
          <a:prstGeom prst="rect">
            <a:avLst/>
          </a:prstGeom>
          <a:noFill/>
          <a:ln>
            <a:noFill/>
          </a:ln>
        </p:spPr>
      </p:pic>
      <p:pic>
        <p:nvPicPr>
          <p:cNvPr id="166" name="Google Shape;166;p28"/>
          <p:cNvPicPr preferRelativeResize="0"/>
          <p:nvPr/>
        </p:nvPicPr>
        <p:blipFill>
          <a:blip r:embed="rId4">
            <a:alphaModFix/>
          </a:blip>
          <a:stretch>
            <a:fillRect/>
          </a:stretch>
        </p:blipFill>
        <p:spPr>
          <a:xfrm>
            <a:off x="100844" y="2073575"/>
            <a:ext cx="4403549" cy="25193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CA"/>
              <a:t>Takeaway</a:t>
            </a:r>
            <a:endParaRPr/>
          </a:p>
        </p:txBody>
      </p:sp>
      <p:sp>
        <p:nvSpPr>
          <p:cNvPr id="172" name="Google Shape;172;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CA"/>
              <a:t>How to reframe a classic problem with novel techniques</a:t>
            </a:r>
            <a:endParaRPr/>
          </a:p>
          <a:p>
            <a:pPr indent="-317500" lvl="1" marL="914400" rtl="0" algn="l">
              <a:spcBef>
                <a:spcPts val="0"/>
              </a:spcBef>
              <a:spcAft>
                <a:spcPts val="0"/>
              </a:spcAft>
              <a:buSzPts val="1400"/>
              <a:buChar char="○"/>
            </a:pPr>
            <a:r>
              <a:rPr lang="en-CA"/>
              <a:t>Query based 4D reconstruction</a:t>
            </a:r>
            <a:endParaRPr/>
          </a:p>
          <a:p>
            <a:pPr indent="-342900" lvl="0" marL="457200" rtl="0" algn="l">
              <a:spcBef>
                <a:spcPts val="0"/>
              </a:spcBef>
              <a:spcAft>
                <a:spcPts val="0"/>
              </a:spcAft>
              <a:buSzPts val="1800"/>
              <a:buChar char="●"/>
            </a:pPr>
            <a:r>
              <a:rPr lang="en-CA"/>
              <a:t>Network design: end-to-end; simple yet effective; capable of multiple tasks</a:t>
            </a:r>
            <a:endParaRPr/>
          </a:p>
          <a:p>
            <a:pPr indent="-342900" lvl="0" marL="457200" rtl="0" algn="l">
              <a:spcBef>
                <a:spcPts val="0"/>
              </a:spcBef>
              <a:spcAft>
                <a:spcPts val="0"/>
              </a:spcAft>
              <a:buSzPts val="1800"/>
              <a:buChar char="●"/>
            </a:pPr>
            <a:r>
              <a:rPr lang="en-CA"/>
              <a:t>Network visualization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