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01C1E0-B1CB-4C4A-B6EE-76CB239BF780}" v="2" dt="2026-09-28T04:17:53.4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6" d="100"/>
          <a:sy n="66" d="100"/>
        </p:scale>
        <p:origin x="57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anuel De la Cruz Espinosa" userId="e589bec5-3e55-4b32-9eaf-d4ab59e18e03" providerId="ADAL" clId="{8EEFB741-E7CD-47DE-B1E0-D95745FE5E56}"/>
    <pc:docChg chg="custSel modSld">
      <pc:chgData name="Emanuel De la Cruz Espinosa" userId="e589bec5-3e55-4b32-9eaf-d4ab59e18e03" providerId="ADAL" clId="{8EEFB741-E7CD-47DE-B1E0-D95745FE5E56}" dt="2026-09-28T04:19:24.610" v="88" actId="20577"/>
      <pc:docMkLst>
        <pc:docMk/>
      </pc:docMkLst>
      <pc:sldChg chg="modSp mod">
        <pc:chgData name="Emanuel De la Cruz Espinosa" userId="e589bec5-3e55-4b32-9eaf-d4ab59e18e03" providerId="ADAL" clId="{8EEFB741-E7CD-47DE-B1E0-D95745FE5E56}" dt="2026-09-28T04:18:04.642" v="75" actId="14100"/>
        <pc:sldMkLst>
          <pc:docMk/>
          <pc:sldMk cId="0" sldId="256"/>
        </pc:sldMkLst>
        <pc:spChg chg="mod">
          <ac:chgData name="Emanuel De la Cruz Espinosa" userId="e589bec5-3e55-4b32-9eaf-d4ab59e18e03" providerId="ADAL" clId="{8EEFB741-E7CD-47DE-B1E0-D95745FE5E56}" dt="2026-09-28T04:18:04.642" v="75" actId="14100"/>
          <ac:spMkLst>
            <pc:docMk/>
            <pc:sldMk cId="0" sldId="256"/>
            <ac:spMk id="5" creationId="{00000000-0000-0000-0000-000000000000}"/>
          </ac:spMkLst>
        </pc:spChg>
      </pc:sldChg>
      <pc:sldChg chg="modSp mod">
        <pc:chgData name="Emanuel De la Cruz Espinosa" userId="e589bec5-3e55-4b32-9eaf-d4ab59e18e03" providerId="ADAL" clId="{8EEFB741-E7CD-47DE-B1E0-D95745FE5E56}" dt="2026-09-28T04:19:24.610" v="88" actId="20577"/>
        <pc:sldMkLst>
          <pc:docMk/>
          <pc:sldMk cId="0" sldId="259"/>
        </pc:sldMkLst>
        <pc:spChg chg="mod">
          <ac:chgData name="Emanuel De la Cruz Espinosa" userId="e589bec5-3e55-4b32-9eaf-d4ab59e18e03" providerId="ADAL" clId="{8EEFB741-E7CD-47DE-B1E0-D95745FE5E56}" dt="2026-09-28T04:19:24.610" v="88" actId="20577"/>
          <ac:spMkLst>
            <pc:docMk/>
            <pc:sldMk cId="0" sldId="259"/>
            <ac:spMk id="9" creationId="{00000000-0000-0000-0000-000000000000}"/>
          </ac:spMkLst>
        </pc:spChg>
      </pc:sldChg>
      <pc:sldChg chg="modSp mod">
        <pc:chgData name="Emanuel De la Cruz Espinosa" userId="e589bec5-3e55-4b32-9eaf-d4ab59e18e03" providerId="ADAL" clId="{8EEFB741-E7CD-47DE-B1E0-D95745FE5E56}" dt="2026-09-27T22:40:35.592" v="15" actId="20577"/>
        <pc:sldMkLst>
          <pc:docMk/>
          <pc:sldMk cId="0" sldId="263"/>
        </pc:sldMkLst>
        <pc:spChg chg="mod">
          <ac:chgData name="Emanuel De la Cruz Espinosa" userId="e589bec5-3e55-4b32-9eaf-d4ab59e18e03" providerId="ADAL" clId="{8EEFB741-E7CD-47DE-B1E0-D95745FE5E56}" dt="2026-09-27T22:40:35.592" v="15" actId="20577"/>
          <ac:spMkLst>
            <pc:docMk/>
            <pc:sldMk cId="0" sldId="263"/>
            <ac:spMk id="2" creationId="{00000000-0000-0000-0000-000000000000}"/>
          </ac:spMkLst>
        </pc:spChg>
        <pc:spChg chg="mod">
          <ac:chgData name="Emanuel De la Cruz Espinosa" userId="e589bec5-3e55-4b32-9eaf-d4ab59e18e03" providerId="ADAL" clId="{8EEFB741-E7CD-47DE-B1E0-D95745FE5E56}" dt="2026-09-27T22:40:32.413" v="10" actId="20577"/>
          <ac:spMkLst>
            <pc:docMk/>
            <pc:sldMk cId="0" sldId="263"/>
            <ac:spMk id="14" creationId="{00000000-0000-0000-0000-000000000000}"/>
          </ac:spMkLst>
        </pc:spChg>
      </pc:sldChg>
      <pc:sldChg chg="modSp mod">
        <pc:chgData name="Emanuel De la Cruz Espinosa" userId="e589bec5-3e55-4b32-9eaf-d4ab59e18e03" providerId="ADAL" clId="{8EEFB741-E7CD-47DE-B1E0-D95745FE5E56}" dt="2026-09-27T22:41:28.871" v="36" actId="20577"/>
        <pc:sldMkLst>
          <pc:docMk/>
          <pc:sldMk cId="0" sldId="264"/>
        </pc:sldMkLst>
        <pc:spChg chg="mod">
          <ac:chgData name="Emanuel De la Cruz Espinosa" userId="e589bec5-3e55-4b32-9eaf-d4ab59e18e03" providerId="ADAL" clId="{8EEFB741-E7CD-47DE-B1E0-D95745FE5E56}" dt="2026-09-27T22:40:59.589" v="20" actId="20577"/>
          <ac:spMkLst>
            <pc:docMk/>
            <pc:sldMk cId="0" sldId="264"/>
            <ac:spMk id="2" creationId="{00000000-0000-0000-0000-000000000000}"/>
          </ac:spMkLst>
        </pc:spChg>
        <pc:spChg chg="mod">
          <ac:chgData name="Emanuel De la Cruz Espinosa" userId="e589bec5-3e55-4b32-9eaf-d4ab59e18e03" providerId="ADAL" clId="{8EEFB741-E7CD-47DE-B1E0-D95745FE5E56}" dt="2026-09-27T22:41:21.404" v="23" actId="20577"/>
          <ac:spMkLst>
            <pc:docMk/>
            <pc:sldMk cId="0" sldId="264"/>
            <ac:spMk id="9" creationId="{00000000-0000-0000-0000-000000000000}"/>
          </ac:spMkLst>
        </pc:spChg>
        <pc:spChg chg="mod">
          <ac:chgData name="Emanuel De la Cruz Espinosa" userId="e589bec5-3e55-4b32-9eaf-d4ab59e18e03" providerId="ADAL" clId="{8EEFB741-E7CD-47DE-B1E0-D95745FE5E56}" dt="2026-09-27T22:41:28.871" v="36" actId="20577"/>
          <ac:spMkLst>
            <pc:docMk/>
            <pc:sldMk cId="0" sldId="264"/>
            <ac:spMk id="11" creationId="{00000000-0000-0000-0000-000000000000}"/>
          </ac:spMkLst>
        </pc:spChg>
      </pc:sldChg>
      <pc:sldChg chg="delSp modSp mod">
        <pc:chgData name="Emanuel De la Cruz Espinosa" userId="e589bec5-3e55-4b32-9eaf-d4ab59e18e03" providerId="ADAL" clId="{8EEFB741-E7CD-47DE-B1E0-D95745FE5E56}" dt="2026-09-27T22:44:17.589" v="60" actId="478"/>
        <pc:sldMkLst>
          <pc:docMk/>
          <pc:sldMk cId="0" sldId="268"/>
        </pc:sldMkLst>
        <pc:spChg chg="mod">
          <ac:chgData name="Emanuel De la Cruz Espinosa" userId="e589bec5-3e55-4b32-9eaf-d4ab59e18e03" providerId="ADAL" clId="{8EEFB741-E7CD-47DE-B1E0-D95745FE5E56}" dt="2026-09-27T22:43:43.265" v="49" actId="20577"/>
          <ac:spMkLst>
            <pc:docMk/>
            <pc:sldMk cId="0" sldId="268"/>
            <ac:spMk id="2" creationId="{00000000-0000-0000-0000-000000000000}"/>
          </ac:spMkLst>
        </pc:spChg>
        <pc:spChg chg="mod">
          <ac:chgData name="Emanuel De la Cruz Espinosa" userId="e589bec5-3e55-4b32-9eaf-d4ab59e18e03" providerId="ADAL" clId="{8EEFB741-E7CD-47DE-B1E0-D95745FE5E56}" dt="2026-09-27T22:44:11.340" v="59" actId="20577"/>
          <ac:spMkLst>
            <pc:docMk/>
            <pc:sldMk cId="0" sldId="268"/>
            <ac:spMk id="3" creationId="{00000000-0000-0000-0000-000000000000}"/>
          </ac:spMkLst>
        </pc:spChg>
        <pc:spChg chg="del">
          <ac:chgData name="Emanuel De la Cruz Espinosa" userId="e589bec5-3e55-4b32-9eaf-d4ab59e18e03" providerId="ADAL" clId="{8EEFB741-E7CD-47DE-B1E0-D95745FE5E56}" dt="2026-09-27T22:44:17.589" v="60" actId="478"/>
          <ac:spMkLst>
            <pc:docMk/>
            <pc:sldMk cId="0" sldId="268"/>
            <ac:spMk id="5" creationId="{00000000-0000-0000-0000-000000000000}"/>
          </ac:spMkLst>
        </pc:spChg>
      </pc:sldChg>
      <pc:sldChg chg="modSp mod">
        <pc:chgData name="Emanuel De la Cruz Espinosa" userId="e589bec5-3e55-4b32-9eaf-d4ab59e18e03" providerId="ADAL" clId="{8EEFB741-E7CD-47DE-B1E0-D95745FE5E56}" dt="2026-09-27T22:44:33.676" v="63" actId="20577"/>
        <pc:sldMkLst>
          <pc:docMk/>
          <pc:sldMk cId="0" sldId="269"/>
        </pc:sldMkLst>
        <pc:spChg chg="mod">
          <ac:chgData name="Emanuel De la Cruz Espinosa" userId="e589bec5-3e55-4b32-9eaf-d4ab59e18e03" providerId="ADAL" clId="{8EEFB741-E7CD-47DE-B1E0-D95745FE5E56}" dt="2026-09-27T22:44:33.676" v="63" actId="20577"/>
          <ac:spMkLst>
            <pc:docMk/>
            <pc:sldMk cId="0" sldId="269"/>
            <ac:spMk id="14" creationId="{00000000-0000-0000-0000-000000000000}"/>
          </ac:spMkLst>
        </pc:spChg>
      </pc:sldChg>
      <pc:sldChg chg="modSp mod">
        <pc:chgData name="Emanuel De la Cruz Espinosa" userId="e589bec5-3e55-4b32-9eaf-d4ab59e18e03" providerId="ADAL" clId="{8EEFB741-E7CD-47DE-B1E0-D95745FE5E56}" dt="2026-09-27T22:44:46.902" v="64" actId="20577"/>
        <pc:sldMkLst>
          <pc:docMk/>
          <pc:sldMk cId="0" sldId="270"/>
        </pc:sldMkLst>
        <pc:spChg chg="mod">
          <ac:chgData name="Emanuel De la Cruz Espinosa" userId="e589bec5-3e55-4b32-9eaf-d4ab59e18e03" providerId="ADAL" clId="{8EEFB741-E7CD-47DE-B1E0-D95745FE5E56}" dt="2026-09-27T22:44:46.902" v="64" actId="20577"/>
          <ac:spMkLst>
            <pc:docMk/>
            <pc:sldMk cId="0" sldId="270"/>
            <ac:spMk id="5" creationId="{00000000-0000-0000-0000-000000000000}"/>
          </ac:spMkLst>
        </pc:spChg>
      </pc:sldChg>
      <pc:sldChg chg="modSp mod">
        <pc:chgData name="Emanuel De la Cruz Espinosa" userId="e589bec5-3e55-4b32-9eaf-d4ab59e18e03" providerId="ADAL" clId="{8EEFB741-E7CD-47DE-B1E0-D95745FE5E56}" dt="2026-09-27T22:45:08.465" v="67" actId="20577"/>
        <pc:sldMkLst>
          <pc:docMk/>
          <pc:sldMk cId="0" sldId="271"/>
        </pc:sldMkLst>
        <pc:graphicFrameChg chg="modGraphic">
          <ac:chgData name="Emanuel De la Cruz Espinosa" userId="e589bec5-3e55-4b32-9eaf-d4ab59e18e03" providerId="ADAL" clId="{8EEFB741-E7CD-47DE-B1E0-D95745FE5E56}" dt="2026-09-27T22:45:08.465" v="67" actId="20577"/>
          <ac:graphicFrameMkLst>
            <pc:docMk/>
            <pc:sldMk cId="0" sldId="271"/>
            <ac:graphicFrameMk id="6"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0062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tone: today is not a summary. I picked this paper because it attacks the same problem I am working on, and the places where it does not hold up are exactly where our canola manuscript can contribute. I want your help finding more of those places and designing the experiments.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this paper: it is the newest top-venue work on the exact problem I want to solve, fusing RGB and near-infrared without fused ground truth while staying robust to shifts. It follows EMMA (CVPR 2024), which some of you know. Its claims are strong and its evidence is thin in specific, testable places.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Motivation in one sentence: fusion networks learn correlations that are artifacts of the dataset, like streetlights next to hot pedestrians, and break under distribution shift. Their fix: perturb inputs during training and keep features that survive. Details are in backup slides B1 to B3 if anyone asks.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to S1 to S8 in the review doc. Also mention zero-shot medical transfer and the gate visualizations in Fig. 3.</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Pearl's ladder: association (seeing), intervention (doing), counterfactual (imagining). Masking an input is technically a do-operation on the input, but on a variable nobody claimed was a confounder. The distribution-shift claim is only checked across datasets, which mixes many changes at once. Candidate answers from the audience: train on day, test on night; inject a synthetic cue correlated with labels in training and remove it at test.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Canola example: mask the RGB over a petal; NIR can restore its shape but never its yellow colour. So a model that passes this test is good at exploiting overlap, not complementarity. Mask arithmetic: at most six 16 by 16 squares, 1,536 of 65,536 pixels. The key insight to plant: the operation does not decide what is measured; the question asked of the output does. Asking for "no change" measures redundancy; measuring the drop measures unique contribution. Slide 12 builds on this.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careful and fair: it may be a sign typo in the PDF, and code is not released, so we cannot check. Either way a reviewer should have asked. A plausible alternative story: L_nec as written acts as a regularizer that keeps the fused image close to each source, which explains why removing it hurts. That would mean the benefit is not "necessity" at all.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it does win: AG and SF, gradient-energy metrics that also rise with sharpening and noise. Downstream gains are +0.6 mAP and +0.7 mIoU from single runs with no variance. Table 1 AG values are 5.128 TNO, 4.129 MSRS, 5.276 M3FD, so the ablation's 6.136 comes from somewhere unstated. Backup B4 to B6 have the full tables.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Their figure: about 4.5 dB PSNR drop when either modality is dropped, about 2 dB for either mask. A model trained with masks being robust to masks is expected, not evidence of causal features. The natural control: the same drops measured on a model trained without interventions; if the gap is small, the claim fails. This is also why our Protocol A has a matched-count control arm.</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pivot of the talk. Stress that we are not claiming to beat their method; we are claiming our dataset makes these questions answerable, because it has labels, controlled acquisition variables and more than two modalities. Next two slides show the two main protocols.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this is closer to Pearl's rung two than their masks: we set the value of one acquisition variable while the scene is held fixed, like a controlled experiment. Pseudo-NDVI must be normalized per band by exposure time and gain before computing it, or it changes with exposure too. Technical validation: within-group spread of NDVI before and after normalization. Ask the lab: what other acquisition variable could we control the same way?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answers contradiction 2 directly: same kind of removal as their masks, but we ask how much the task gets worse instead of asking the output to stay the same. Using task labels avoids fusion metrics, which compare to the sources and reward redundancy. With RGB, NIR and depth we use Shapley values over all 8 subsets. Fill removed regions with the mean or a blur, not zeros, and train with modality dropout so missing inputs are in distribution. Natural missingness too: stereo-depth holes, saturated IR.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ideas on the board and take a photo. Offer to share the review doc and the experimental protocols doc. If time runs short, prioritize question 1: it turns the critique back on our own work, which is the point of the exercise. Only promise credit that your supervisor is comfortable with; adjust the last line if needed.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pass runs the same network on the perturbed pair, giving I_fc, I_fr, I_fi and I_fv next to the normal output I_f. Flag the mask size now: at most about 2.3 percent of the patch, which comes back in weaknesses.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 for discussion: the gate is an ordinary sigmoid gate computed from the cross-modal features. Nothing in its definition is causal; it becomes "intervention-stable" only through the consistency loss on the next slide. One CFI per decoder scale.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R(G) = |mean(G) − 0.3| − H(G). Minimizing minus entropy maximizes entropy, pushing gates toward 0.5, yet the text says it promotes binary-like decisions. Two sign questions to raise. Training: MSRS, 256 crops, batch 16, Adam 1e-4, 50 epochs, one RTX 4090.</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 and SF measure gradient energy and rise with sharpening or noise. Qabf is reference-based and measures edge transfer from sources; losing it on three of four sets while the text says "optimal overall performance" is worth pointing out.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Detection best on Car 0.916 and Bus 0.894. No IR-only or visible-only rows and no variance. The split differs from EMMA's 8:1:1, so do not compare the two papers' mAP directly. The third number is their "Average Treatment Effect", which is simply the metric drop under each perturbation.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things to note. The model with no interventions is best on PSNR and Qabf; the authors call it a trade-off. And the full-model AG of 6.136 matches none of the Table 1 datasets (5.128 TNO, 4.129 MSRS, 5.276 M3FD), so we do not know where these numbers come from. Removing the two extra losses but keeping the interventions is much worse than removing interventions entirely, which is odd.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papers attack the classic loss, yet this one keeps the classic L_f and adds regularizers. Detection gains are not comparable across papers: different splits (8:1:1 vs 6:2:2) and baselines.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rxiv.org/pdf/2603.23272"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13D"/>
        </a:solidFill>
        <a:effectLst/>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8B923"/>
          </a:solidFill>
          <a:ln/>
        </p:spPr>
        <p:txBody>
          <a:bodyPr/>
          <a:lstStyle/>
          <a:p>
            <a:endParaRPr lang="es-MX"/>
          </a:p>
        </p:txBody>
      </p:sp>
      <p:sp>
        <p:nvSpPr>
          <p:cNvPr id="3" name="Text 1"/>
          <p:cNvSpPr/>
          <p:nvPr/>
        </p:nvSpPr>
        <p:spPr>
          <a:xfrm>
            <a:off x="812800" y="812800"/>
            <a:ext cx="10883392" cy="274307"/>
          </a:xfrm>
          <a:prstGeom prst="rect">
            <a:avLst/>
          </a:prstGeom>
          <a:noFill/>
          <a:ln/>
        </p:spPr>
        <p:txBody>
          <a:bodyPr wrap="square" lIns="0" tIns="0" rIns="0" bIns="0" rtlCol="0" anchor="t">
            <a:normAutofit/>
          </a:bodyPr>
          <a:lstStyle/>
          <a:p>
            <a:pPr marL="0" indent="0" algn="l">
              <a:lnSpc>
                <a:spcPts val="1960"/>
              </a:lnSpc>
              <a:buNone/>
            </a:pPr>
            <a:r>
              <a:rPr lang="en-US" sz="1400" kern="0" spc="200" dirty="0">
                <a:solidFill>
                  <a:srgbClr val="E8B923"/>
                </a:solidFill>
                <a:latin typeface="Arial" pitchFamily="34" charset="0"/>
                <a:ea typeface="Arial" pitchFamily="34" charset="-122"/>
                <a:cs typeface="Arial" pitchFamily="34" charset="-120"/>
              </a:rPr>
              <a:t>BIWEEKLY LAB MEETING · CRITICAL READING</a:t>
            </a:r>
            <a:endParaRPr lang="en-US" sz="1400" dirty="0"/>
          </a:p>
        </p:txBody>
      </p:sp>
      <p:sp>
        <p:nvSpPr>
          <p:cNvPr id="4" name="Text 2"/>
          <p:cNvSpPr/>
          <p:nvPr/>
        </p:nvSpPr>
        <p:spPr>
          <a:xfrm>
            <a:off x="812800" y="2339446"/>
            <a:ext cx="10883392" cy="1305454"/>
          </a:xfrm>
          <a:prstGeom prst="rect">
            <a:avLst/>
          </a:prstGeom>
          <a:noFill/>
          <a:ln/>
        </p:spPr>
        <p:txBody>
          <a:bodyPr wrap="square" lIns="0" tIns="0" rIns="0" bIns="0" rtlCol="0" anchor="t">
            <a:normAutofit/>
          </a:bodyPr>
          <a:lstStyle/>
          <a:p>
            <a:pPr marL="0" indent="0" algn="l">
              <a:lnSpc>
                <a:spcPts val="5040"/>
              </a:lnSpc>
              <a:buNone/>
            </a:pPr>
            <a:r>
              <a:rPr lang="en-US" sz="4800" b="1" dirty="0">
                <a:solidFill>
                  <a:srgbClr val="F7F6F1"/>
                </a:solidFill>
                <a:latin typeface="Georgia" pitchFamily="34" charset="0"/>
                <a:ea typeface="Georgia" pitchFamily="34" charset="-122"/>
                <a:cs typeface="Georgia" pitchFamily="34" charset="-120"/>
              </a:rPr>
              <a:t>Where the claims and the evidence disagree</a:t>
            </a:r>
            <a:endParaRPr lang="en-US" sz="4800" dirty="0"/>
          </a:p>
        </p:txBody>
      </p:sp>
      <p:sp>
        <p:nvSpPr>
          <p:cNvPr id="5" name="Text 3"/>
          <p:cNvSpPr/>
          <p:nvPr/>
        </p:nvSpPr>
        <p:spPr>
          <a:xfrm>
            <a:off x="812800" y="3822699"/>
            <a:ext cx="10883392" cy="107454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C9D2E3"/>
                </a:solidFill>
                <a:latin typeface="Arial" pitchFamily="34" charset="0"/>
                <a:ea typeface="Arial" pitchFamily="34" charset="-122"/>
                <a:cs typeface="Arial" pitchFamily="34" charset="-120"/>
              </a:rPr>
              <a:t>Multi-Modal Image Fusion via Intervention-Stable Feature Learning</a:t>
            </a:r>
            <a:endParaRPr lang="en-US" sz="2000" dirty="0"/>
          </a:p>
          <a:p>
            <a:pPr marL="0" indent="0" algn="l">
              <a:lnSpc>
                <a:spcPts val="2600"/>
              </a:lnSpc>
              <a:buNone/>
            </a:pPr>
            <a:r>
              <a:rPr lang="en-US" sz="2000" dirty="0">
                <a:solidFill>
                  <a:srgbClr val="C9D2E3"/>
                </a:solidFill>
                <a:latin typeface="Arial" pitchFamily="34" charset="0"/>
                <a:ea typeface="Arial" pitchFamily="34" charset="-122"/>
                <a:cs typeface="Arial" pitchFamily="34" charset="-120"/>
              </a:rPr>
              <a:t>Wang, Guan, Qian, Wang, Ma · CVPR 2026</a:t>
            </a:r>
          </a:p>
          <a:p>
            <a:pPr>
              <a:lnSpc>
                <a:spcPts val="2600"/>
              </a:lnSpc>
            </a:pPr>
            <a:r>
              <a:rPr lang="en-US" sz="2000" dirty="0">
                <a:hlinkClick r:id="rId3"/>
              </a:rPr>
              <a:t>https://arxiv.org/pdf/2603.23272</a:t>
            </a:r>
            <a:r>
              <a:rPr lang="en-US" sz="2000" dirty="0"/>
              <a:t> </a:t>
            </a:r>
          </a:p>
        </p:txBody>
      </p:sp>
      <p:sp>
        <p:nvSpPr>
          <p:cNvPr id="6" name="Text 4"/>
          <p:cNvSpPr/>
          <p:nvPr/>
        </p:nvSpPr>
        <p:spPr>
          <a:xfrm>
            <a:off x="812800" y="5760773"/>
            <a:ext cx="10883392" cy="309827"/>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9D2E3"/>
                </a:solidFill>
                <a:latin typeface="Arial" pitchFamily="34" charset="0"/>
                <a:ea typeface="Arial" pitchFamily="34" charset="-122"/>
                <a:cs typeface="Arial" pitchFamily="34" charset="-120"/>
              </a:rPr>
              <a:t>Emanuel · Vision &amp; Learning Lab, University of Alberta · September 28, 2026</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WHY THIS PAPER · HOW TODAY WORKS</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Its weak points are our research questions</a:t>
            </a:r>
            <a:endParaRPr lang="en-US" sz="3600" dirty="0"/>
          </a:p>
        </p:txBody>
      </p:sp>
      <p:sp>
        <p:nvSpPr>
          <p:cNvPr id="4" name="Shape 2"/>
          <p:cNvSpPr/>
          <p:nvPr/>
        </p:nvSpPr>
        <p:spPr>
          <a:xfrm>
            <a:off x="815975" y="1989403"/>
            <a:ext cx="2482850" cy="1833430"/>
          </a:xfrm>
          <a:prstGeom prst="roundRect">
            <a:avLst>
              <a:gd name="adj" fmla="val 5368"/>
            </a:avLst>
          </a:prstGeom>
          <a:solidFill>
            <a:srgbClr val="FFFFFF"/>
          </a:solidFill>
          <a:ln w="6350">
            <a:solidFill>
              <a:srgbClr val="DDD9CC"/>
            </a:solidFill>
            <a:prstDash val="solid"/>
          </a:ln>
        </p:spPr>
        <p:txBody>
          <a:bodyPr/>
          <a:lstStyle/>
          <a:p>
            <a:endParaRPr lang="es-MX"/>
          </a:p>
        </p:txBody>
      </p:sp>
      <p:sp>
        <p:nvSpPr>
          <p:cNvPr id="6" name="Text 4"/>
          <p:cNvSpPr/>
          <p:nvPr/>
        </p:nvSpPr>
        <p:spPr>
          <a:xfrm>
            <a:off x="1015280" y="2493202"/>
            <a:ext cx="2084239" cy="825500"/>
          </a:xfrm>
          <a:prstGeom prst="rect">
            <a:avLst/>
          </a:prstGeom>
          <a:noFill/>
          <a:ln/>
        </p:spPr>
        <p:txBody>
          <a:bodyPr wrap="square" lIns="0" tIns="0" rIns="0" bIns="0" rtlCol="0" anchor="t">
            <a:normAutofit/>
          </a:bodyPr>
          <a:lstStyle/>
          <a:p>
            <a:pPr marL="0" indent="0" algn="l">
              <a:lnSpc>
                <a:spcPts val="2100"/>
              </a:lnSpc>
              <a:buNone/>
            </a:pPr>
            <a:r>
              <a:rPr lang="en-US" dirty="0">
                <a:solidFill>
                  <a:srgbClr val="4A5568"/>
                </a:solidFill>
                <a:latin typeface="Arial" pitchFamily="34" charset="0"/>
                <a:ea typeface="Arial" pitchFamily="34" charset="-122"/>
                <a:cs typeface="Arial" pitchFamily="34" charset="-120"/>
              </a:rPr>
              <a:t>The paper method and what it gets right</a:t>
            </a:r>
            <a:endParaRPr lang="en-US" dirty="0"/>
          </a:p>
        </p:txBody>
      </p:sp>
      <p:sp>
        <p:nvSpPr>
          <p:cNvPr id="7" name="Shape 5"/>
          <p:cNvSpPr/>
          <p:nvPr/>
        </p:nvSpPr>
        <p:spPr>
          <a:xfrm>
            <a:off x="3508375" y="1989403"/>
            <a:ext cx="2482850" cy="1833430"/>
          </a:xfrm>
          <a:prstGeom prst="roundRect">
            <a:avLst>
              <a:gd name="adj" fmla="val 5368"/>
            </a:avLst>
          </a:prstGeom>
          <a:solidFill>
            <a:srgbClr val="FFFFFF"/>
          </a:solidFill>
          <a:ln w="6350">
            <a:solidFill>
              <a:srgbClr val="DDD9CC"/>
            </a:solidFill>
            <a:prstDash val="solid"/>
          </a:ln>
        </p:spPr>
        <p:txBody>
          <a:bodyPr/>
          <a:lstStyle/>
          <a:p>
            <a:endParaRPr lang="es-MX"/>
          </a:p>
        </p:txBody>
      </p:sp>
      <p:sp>
        <p:nvSpPr>
          <p:cNvPr id="9" name="Text 7"/>
          <p:cNvSpPr/>
          <p:nvPr/>
        </p:nvSpPr>
        <p:spPr>
          <a:xfrm>
            <a:off x="3738033" y="2493202"/>
            <a:ext cx="2084239" cy="825500"/>
          </a:xfrm>
          <a:prstGeom prst="rect">
            <a:avLst/>
          </a:prstGeom>
          <a:noFill/>
          <a:ln/>
        </p:spPr>
        <p:txBody>
          <a:bodyPr wrap="square" lIns="0" tIns="0" rIns="0" bIns="0" rtlCol="0" anchor="t">
            <a:normAutofit/>
          </a:bodyPr>
          <a:lstStyle/>
          <a:p>
            <a:pPr marL="0" indent="0" algn="l">
              <a:lnSpc>
                <a:spcPts val="2100"/>
              </a:lnSpc>
              <a:buNone/>
            </a:pPr>
            <a:r>
              <a:rPr lang="en-US" dirty="0">
                <a:solidFill>
                  <a:srgbClr val="4A5568"/>
                </a:solidFill>
                <a:latin typeface="Arial" pitchFamily="34" charset="0"/>
                <a:ea typeface="Arial" pitchFamily="34" charset="-122"/>
                <a:cs typeface="Arial" pitchFamily="34" charset="-120"/>
              </a:rPr>
              <a:t>Contradictions</a:t>
            </a:r>
            <a:endParaRPr lang="en-US" dirty="0"/>
          </a:p>
        </p:txBody>
      </p:sp>
      <p:sp>
        <p:nvSpPr>
          <p:cNvPr id="10" name="Shape 8"/>
          <p:cNvSpPr/>
          <p:nvPr/>
        </p:nvSpPr>
        <p:spPr>
          <a:xfrm>
            <a:off x="6200775" y="1989403"/>
            <a:ext cx="2482850" cy="1833430"/>
          </a:xfrm>
          <a:prstGeom prst="roundRect">
            <a:avLst>
              <a:gd name="adj" fmla="val 5368"/>
            </a:avLst>
          </a:prstGeom>
          <a:solidFill>
            <a:srgbClr val="FFFFFF"/>
          </a:solidFill>
          <a:ln w="6350">
            <a:solidFill>
              <a:srgbClr val="DDD9CC"/>
            </a:solidFill>
            <a:prstDash val="solid"/>
          </a:ln>
        </p:spPr>
        <p:txBody>
          <a:bodyPr/>
          <a:lstStyle/>
          <a:p>
            <a:endParaRPr lang="es-MX"/>
          </a:p>
        </p:txBody>
      </p:sp>
      <p:sp>
        <p:nvSpPr>
          <p:cNvPr id="12" name="Text 10"/>
          <p:cNvSpPr/>
          <p:nvPr/>
        </p:nvSpPr>
        <p:spPr>
          <a:xfrm>
            <a:off x="6430433" y="2493202"/>
            <a:ext cx="2084239" cy="825500"/>
          </a:xfrm>
          <a:prstGeom prst="rect">
            <a:avLst/>
          </a:prstGeom>
          <a:noFill/>
          <a:ln/>
        </p:spPr>
        <p:txBody>
          <a:bodyPr wrap="square" lIns="0" tIns="0" rIns="0" bIns="0" rtlCol="0" anchor="t">
            <a:normAutofit/>
          </a:bodyPr>
          <a:lstStyle/>
          <a:p>
            <a:pPr marL="0" indent="0" algn="l">
              <a:lnSpc>
                <a:spcPts val="2100"/>
              </a:lnSpc>
              <a:buNone/>
            </a:pPr>
            <a:r>
              <a:rPr lang="en-US" dirty="0">
                <a:solidFill>
                  <a:srgbClr val="4A5568"/>
                </a:solidFill>
                <a:latin typeface="Arial" pitchFamily="34" charset="0"/>
                <a:ea typeface="Arial" pitchFamily="34" charset="-122"/>
                <a:cs typeface="Arial" pitchFamily="34" charset="-120"/>
              </a:rPr>
              <a:t>What the canola database lets us test instead</a:t>
            </a:r>
            <a:endParaRPr lang="en-US" dirty="0"/>
          </a:p>
        </p:txBody>
      </p:sp>
      <p:sp>
        <p:nvSpPr>
          <p:cNvPr id="13" name="Shape 11"/>
          <p:cNvSpPr/>
          <p:nvPr/>
        </p:nvSpPr>
        <p:spPr>
          <a:xfrm>
            <a:off x="8893175" y="1989403"/>
            <a:ext cx="2482850" cy="1833430"/>
          </a:xfrm>
          <a:prstGeom prst="roundRect">
            <a:avLst>
              <a:gd name="adj" fmla="val 5368"/>
            </a:avLst>
          </a:prstGeom>
          <a:solidFill>
            <a:srgbClr val="FFFFFF"/>
          </a:solidFill>
          <a:ln w="6350">
            <a:solidFill>
              <a:srgbClr val="DDD9CC"/>
            </a:solidFill>
            <a:prstDash val="solid"/>
          </a:ln>
        </p:spPr>
        <p:txBody>
          <a:bodyPr/>
          <a:lstStyle/>
          <a:p>
            <a:endParaRPr lang="es-MX"/>
          </a:p>
        </p:txBody>
      </p:sp>
      <p:sp>
        <p:nvSpPr>
          <p:cNvPr id="15" name="Text 13"/>
          <p:cNvSpPr/>
          <p:nvPr/>
        </p:nvSpPr>
        <p:spPr>
          <a:xfrm>
            <a:off x="9122834" y="2493202"/>
            <a:ext cx="2084239" cy="825500"/>
          </a:xfrm>
          <a:prstGeom prst="rect">
            <a:avLst/>
          </a:prstGeom>
          <a:noFill/>
          <a:ln/>
        </p:spPr>
        <p:txBody>
          <a:bodyPr wrap="square" lIns="0" tIns="0" rIns="0" bIns="0" rtlCol="0" anchor="t">
            <a:normAutofit/>
          </a:bodyPr>
          <a:lstStyle/>
          <a:p>
            <a:pPr marL="0" indent="0" algn="l">
              <a:lnSpc>
                <a:spcPts val="2100"/>
              </a:lnSpc>
              <a:buNone/>
            </a:pPr>
            <a:r>
              <a:rPr lang="en-US" dirty="0">
                <a:solidFill>
                  <a:srgbClr val="4A5568"/>
                </a:solidFill>
                <a:latin typeface="Arial" pitchFamily="34" charset="0"/>
                <a:ea typeface="Arial" pitchFamily="34" charset="-122"/>
                <a:cs typeface="Arial" pitchFamily="34" charset="-120"/>
              </a:rPr>
              <a:t>Ideas for experiments and analyses</a:t>
            </a:r>
            <a:endParaRPr lang="en-US"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THE PAPER IN ONE SLIDE</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Mask the inputs, keep what stays stable</a:t>
            </a:r>
            <a:endParaRPr lang="en-US" sz="3600" dirty="0"/>
          </a:p>
        </p:txBody>
      </p:sp>
      <p:sp>
        <p:nvSpPr>
          <p:cNvPr id="4" name="Shape 2"/>
          <p:cNvSpPr/>
          <p:nvPr/>
        </p:nvSpPr>
        <p:spPr>
          <a:xfrm>
            <a:off x="815975" y="1887803"/>
            <a:ext cx="3380317" cy="1815637"/>
          </a:xfrm>
          <a:prstGeom prst="roundRect">
            <a:avLst>
              <a:gd name="adj" fmla="val 5421"/>
            </a:avLst>
          </a:prstGeom>
          <a:solidFill>
            <a:srgbClr val="FFFFFF"/>
          </a:solidFill>
          <a:ln w="6350">
            <a:solidFill>
              <a:srgbClr val="DDD9CC"/>
            </a:solidFill>
            <a:prstDash val="solid"/>
          </a:ln>
        </p:spPr>
        <p:txBody>
          <a:bodyPr/>
          <a:lstStyle/>
          <a:p>
            <a:endParaRPr lang="es-MX"/>
          </a:p>
        </p:txBody>
      </p:sp>
      <p:sp>
        <p:nvSpPr>
          <p:cNvPr id="5" name="Text 3"/>
          <p:cNvSpPr/>
          <p:nvPr/>
        </p:nvSpPr>
        <p:spPr>
          <a:xfrm>
            <a:off x="1045633" y="2117461"/>
            <a:ext cx="3008630"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1 · INTERVENTIONS</a:t>
            </a:r>
            <a:endParaRPr lang="en-US" sz="1200" dirty="0"/>
          </a:p>
        </p:txBody>
      </p:sp>
      <p:sp>
        <p:nvSpPr>
          <p:cNvPr id="6" name="Text 4"/>
          <p:cNvSpPr/>
          <p:nvPr/>
        </p:nvSpPr>
        <p:spPr>
          <a:xfrm>
            <a:off x="1045633" y="2406982"/>
            <a:ext cx="3008630" cy="10922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4A5568"/>
                </a:solidFill>
                <a:latin typeface="Arial" pitchFamily="34" charset="0"/>
                <a:ea typeface="Arial" pitchFamily="34" charset="-122"/>
                <a:cs typeface="Arial" pitchFamily="34" charset="-120"/>
              </a:rPr>
              <a:t>Complementary:</a:t>
            </a:r>
            <a:r>
              <a:rPr lang="en-US" sz="1500" dirty="0">
                <a:solidFill>
                  <a:srgbClr val="4A5568"/>
                </a:solidFill>
                <a:latin typeface="Arial" pitchFamily="34" charset="0"/>
                <a:ea typeface="Arial" pitchFamily="34" charset="-122"/>
                <a:cs typeface="Arial" pitchFamily="34" charset="-120"/>
              </a:rPr>
              <a:t> disjoint holes in IR and VIS.</a:t>
            </a:r>
            <a:endParaRPr lang="en-US" sz="1500" dirty="0"/>
          </a:p>
          <a:p>
            <a:pPr marL="0" indent="0" algn="l">
              <a:lnSpc>
                <a:spcPts val="2100"/>
              </a:lnSpc>
              <a:buNone/>
            </a:pPr>
            <a:r>
              <a:rPr lang="en-US" sz="1500" b="1" dirty="0">
                <a:solidFill>
                  <a:srgbClr val="4A5568"/>
                </a:solidFill>
                <a:latin typeface="Arial" pitchFamily="34" charset="0"/>
                <a:ea typeface="Arial" pitchFamily="34" charset="-122"/>
                <a:cs typeface="Arial" pitchFamily="34" charset="-120"/>
              </a:rPr>
              <a:t>Random:</a:t>
            </a:r>
            <a:r>
              <a:rPr lang="en-US" sz="1500" dirty="0">
                <a:solidFill>
                  <a:srgbClr val="4A5568"/>
                </a:solidFill>
                <a:latin typeface="Arial" pitchFamily="34" charset="0"/>
                <a:ea typeface="Arial" pitchFamily="34" charset="-122"/>
                <a:cs typeface="Arial" pitchFamily="34" charset="-120"/>
              </a:rPr>
              <a:t> same holes in both.</a:t>
            </a:r>
            <a:endParaRPr lang="en-US" sz="1500" dirty="0"/>
          </a:p>
          <a:p>
            <a:pPr marL="0" indent="0" algn="l">
              <a:lnSpc>
                <a:spcPts val="2100"/>
              </a:lnSpc>
              <a:buNone/>
            </a:pPr>
            <a:r>
              <a:rPr lang="en-US" sz="1500" b="1" dirty="0">
                <a:solidFill>
                  <a:srgbClr val="4A5568"/>
                </a:solidFill>
                <a:latin typeface="Arial" pitchFamily="34" charset="0"/>
                <a:ea typeface="Arial" pitchFamily="34" charset="-122"/>
                <a:cs typeface="Arial" pitchFamily="34" charset="-120"/>
              </a:rPr>
              <a:t>Dropout:</a:t>
            </a:r>
            <a:r>
              <a:rPr lang="en-US" sz="1500" dirty="0">
                <a:solidFill>
                  <a:srgbClr val="4A5568"/>
                </a:solidFill>
                <a:latin typeface="Arial" pitchFamily="34" charset="0"/>
                <a:ea typeface="Arial" pitchFamily="34" charset="-122"/>
                <a:cs typeface="Arial" pitchFamily="34" charset="-120"/>
              </a:rPr>
              <a:t> one modality set to zero.</a:t>
            </a:r>
            <a:endParaRPr lang="en-US" sz="1500" dirty="0"/>
          </a:p>
        </p:txBody>
      </p:sp>
      <p:sp>
        <p:nvSpPr>
          <p:cNvPr id="7" name="Shape 5"/>
          <p:cNvSpPr/>
          <p:nvPr/>
        </p:nvSpPr>
        <p:spPr>
          <a:xfrm>
            <a:off x="4405842" y="1887803"/>
            <a:ext cx="3380317" cy="1815637"/>
          </a:xfrm>
          <a:prstGeom prst="roundRect">
            <a:avLst>
              <a:gd name="adj" fmla="val 5421"/>
            </a:avLst>
          </a:prstGeom>
          <a:solidFill>
            <a:srgbClr val="FFFFFF"/>
          </a:solidFill>
          <a:ln w="6350">
            <a:solidFill>
              <a:srgbClr val="DDD9CC"/>
            </a:solidFill>
            <a:prstDash val="solid"/>
          </a:ln>
        </p:spPr>
        <p:txBody>
          <a:bodyPr/>
          <a:lstStyle/>
          <a:p>
            <a:endParaRPr lang="es-MX"/>
          </a:p>
        </p:txBody>
      </p:sp>
      <p:sp>
        <p:nvSpPr>
          <p:cNvPr id="8" name="Text 6"/>
          <p:cNvSpPr/>
          <p:nvPr/>
        </p:nvSpPr>
        <p:spPr>
          <a:xfrm>
            <a:off x="4635500" y="2117461"/>
            <a:ext cx="3008630"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2 · CFI BLOCK</a:t>
            </a:r>
            <a:endParaRPr lang="en-US" sz="1200" dirty="0"/>
          </a:p>
        </p:txBody>
      </p:sp>
      <p:sp>
        <p:nvSpPr>
          <p:cNvPr id="9" name="Text 7"/>
          <p:cNvSpPr/>
          <p:nvPr/>
        </p:nvSpPr>
        <p:spPr>
          <a:xfrm>
            <a:off x="4635500" y="2406982"/>
            <a:ext cx="3008630" cy="10922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Cross-attention between modalities, then a sigmoid gate blends cross-modal and local features at each decoder scale.</a:t>
            </a:r>
            <a:endParaRPr lang="en-US" sz="1500" dirty="0"/>
          </a:p>
        </p:txBody>
      </p:sp>
      <p:sp>
        <p:nvSpPr>
          <p:cNvPr id="10" name="Shape 8"/>
          <p:cNvSpPr/>
          <p:nvPr/>
        </p:nvSpPr>
        <p:spPr>
          <a:xfrm>
            <a:off x="7995709" y="1887803"/>
            <a:ext cx="3380317" cy="1815637"/>
          </a:xfrm>
          <a:prstGeom prst="roundRect">
            <a:avLst>
              <a:gd name="adj" fmla="val 5421"/>
            </a:avLst>
          </a:prstGeom>
          <a:solidFill>
            <a:srgbClr val="FFFFFF"/>
          </a:solidFill>
          <a:ln w="6350">
            <a:solidFill>
              <a:srgbClr val="DDD9CC"/>
            </a:solidFill>
            <a:prstDash val="solid"/>
          </a:ln>
        </p:spPr>
        <p:txBody>
          <a:bodyPr/>
          <a:lstStyle/>
          <a:p>
            <a:endParaRPr lang="es-MX"/>
          </a:p>
        </p:txBody>
      </p:sp>
      <p:sp>
        <p:nvSpPr>
          <p:cNvPr id="11" name="Text 9"/>
          <p:cNvSpPr/>
          <p:nvPr/>
        </p:nvSpPr>
        <p:spPr>
          <a:xfrm>
            <a:off x="8225367" y="2117461"/>
            <a:ext cx="3008630"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3 · LOSS</a:t>
            </a:r>
            <a:endParaRPr lang="en-US" sz="1200" dirty="0"/>
          </a:p>
        </p:txBody>
      </p:sp>
      <p:sp>
        <p:nvSpPr>
          <p:cNvPr id="12" name="Text 10"/>
          <p:cNvSpPr/>
          <p:nvPr/>
        </p:nvSpPr>
        <p:spPr>
          <a:xfrm>
            <a:off x="8225367" y="2406982"/>
            <a:ext cx="3008630"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Classic fidelity + consistency of masked outputs inside gated regions + "necessity" term.</a:t>
            </a:r>
            <a:endParaRPr lang="en-US" sz="1500" dirty="0"/>
          </a:p>
        </p:txBody>
      </p:sp>
      <p:sp>
        <p:nvSpPr>
          <p:cNvPr id="13" name="Text 11"/>
          <p:cNvSpPr/>
          <p:nvPr/>
        </p:nvSpPr>
        <p:spPr>
          <a:xfrm>
            <a:off x="812800" y="3960614"/>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Claimed result: robust, "causal" features. SOTA on TNO, MSRS, M3FD; +0.6 mAP detection, +0.7 mIoU segmentation.</a:t>
            </a:r>
            <a:endParaRPr lang="en-US" sz="15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FAIR FIRST · WHAT IT GETS RIGHT</a:t>
            </a:r>
            <a:endParaRPr lang="en-US" sz="1200" dirty="0"/>
          </a:p>
        </p:txBody>
      </p:sp>
      <p:sp>
        <p:nvSpPr>
          <p:cNvPr id="3" name="Text 1"/>
          <p:cNvSpPr/>
          <p:nvPr/>
        </p:nvSpPr>
        <p:spPr>
          <a:xfrm>
            <a:off x="812800" y="1127720"/>
            <a:ext cx="10883392" cy="1031214"/>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A cheap recipe with a clear hypothesis per piece</a:t>
            </a:r>
            <a:endParaRPr lang="en-US" sz="3600" dirty="0"/>
          </a:p>
        </p:txBody>
      </p:sp>
      <p:sp>
        <p:nvSpPr>
          <p:cNvPr id="4" name="Shape 2"/>
          <p:cNvSpPr/>
          <p:nvPr/>
        </p:nvSpPr>
        <p:spPr>
          <a:xfrm>
            <a:off x="815975" y="2441510"/>
            <a:ext cx="5200650" cy="967251"/>
          </a:xfrm>
          <a:prstGeom prst="roundRect">
            <a:avLst>
              <a:gd name="adj" fmla="val 10176"/>
            </a:avLst>
          </a:prstGeom>
          <a:solidFill>
            <a:srgbClr val="FFFFFF"/>
          </a:solidFill>
          <a:ln w="6350">
            <a:solidFill>
              <a:srgbClr val="DDD9CC"/>
            </a:solidFill>
            <a:prstDash val="solid"/>
          </a:ln>
        </p:spPr>
        <p:txBody>
          <a:bodyPr/>
          <a:lstStyle/>
          <a:p>
            <a:endParaRPr lang="es-MX"/>
          </a:p>
        </p:txBody>
      </p:sp>
      <p:sp>
        <p:nvSpPr>
          <p:cNvPr id="5" name="Text 3"/>
          <p:cNvSpPr/>
          <p:nvPr/>
        </p:nvSpPr>
        <p:spPr>
          <a:xfrm>
            <a:off x="1020233" y="2645767"/>
            <a:ext cx="4935897" cy="284427"/>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4213D"/>
                </a:solidFill>
                <a:latin typeface="Arial" pitchFamily="34" charset="0"/>
                <a:ea typeface="Arial" pitchFamily="34" charset="-122"/>
                <a:cs typeface="Arial" pitchFamily="34" charset="-120"/>
              </a:rPr>
              <a:t>Testable design</a:t>
            </a:r>
            <a:endParaRPr lang="en-US" sz="1700" dirty="0"/>
          </a:p>
        </p:txBody>
      </p:sp>
      <p:sp>
        <p:nvSpPr>
          <p:cNvPr id="6" name="Text 4"/>
          <p:cNvSpPr/>
          <p:nvPr/>
        </p:nvSpPr>
        <p:spPr>
          <a:xfrm>
            <a:off x="1020233" y="2955595"/>
            <a:ext cx="4935897"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Arial" pitchFamily="34" charset="0"/>
                <a:ea typeface="Arial" pitchFamily="34" charset="-122"/>
                <a:cs typeface="Arial" pitchFamily="34" charset="-120"/>
              </a:rPr>
              <a:t>Each intervention targets one failure mode</a:t>
            </a:r>
            <a:endParaRPr lang="en-US" sz="1400" dirty="0"/>
          </a:p>
        </p:txBody>
      </p:sp>
      <p:sp>
        <p:nvSpPr>
          <p:cNvPr id="7" name="Shape 5"/>
          <p:cNvSpPr/>
          <p:nvPr/>
        </p:nvSpPr>
        <p:spPr>
          <a:xfrm>
            <a:off x="6175375" y="2441510"/>
            <a:ext cx="5200650" cy="967251"/>
          </a:xfrm>
          <a:prstGeom prst="roundRect">
            <a:avLst>
              <a:gd name="adj" fmla="val 10176"/>
            </a:avLst>
          </a:prstGeom>
          <a:solidFill>
            <a:srgbClr val="FFFFFF"/>
          </a:solidFill>
          <a:ln w="6350">
            <a:solidFill>
              <a:srgbClr val="DDD9CC"/>
            </a:solidFill>
            <a:prstDash val="solid"/>
          </a:ln>
        </p:spPr>
        <p:txBody>
          <a:bodyPr/>
          <a:lstStyle/>
          <a:p>
            <a:endParaRPr lang="es-MX"/>
          </a:p>
        </p:txBody>
      </p:sp>
      <p:sp>
        <p:nvSpPr>
          <p:cNvPr id="8" name="Text 6"/>
          <p:cNvSpPr/>
          <p:nvPr/>
        </p:nvSpPr>
        <p:spPr>
          <a:xfrm>
            <a:off x="6379633" y="2645767"/>
            <a:ext cx="4935897" cy="284427"/>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4213D"/>
                </a:solidFill>
                <a:latin typeface="Arial" pitchFamily="34" charset="0"/>
                <a:ea typeface="Arial" pitchFamily="34" charset="-122"/>
                <a:cs typeface="Arial" pitchFamily="34" charset="-120"/>
              </a:rPr>
              <a:t>No extra networks</a:t>
            </a:r>
            <a:endParaRPr lang="en-US" sz="1700" dirty="0"/>
          </a:p>
        </p:txBody>
      </p:sp>
      <p:sp>
        <p:nvSpPr>
          <p:cNvPr id="9" name="Text 7"/>
          <p:cNvSpPr/>
          <p:nvPr/>
        </p:nvSpPr>
        <p:spPr>
          <a:xfrm>
            <a:off x="6379633" y="2955595"/>
            <a:ext cx="4935897"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Arial" pitchFamily="34" charset="0"/>
                <a:ea typeface="Arial" pitchFamily="34" charset="-122"/>
                <a:cs typeface="Arial" pitchFamily="34" charset="-120"/>
              </a:rPr>
              <a:t>Masks are free; no pseudo ground truth</a:t>
            </a:r>
            <a:endParaRPr lang="en-US" sz="1400" dirty="0"/>
          </a:p>
        </p:txBody>
      </p:sp>
      <p:sp>
        <p:nvSpPr>
          <p:cNvPr id="10" name="Shape 8"/>
          <p:cNvSpPr/>
          <p:nvPr/>
        </p:nvSpPr>
        <p:spPr>
          <a:xfrm>
            <a:off x="815975" y="3567509"/>
            <a:ext cx="5200650" cy="967251"/>
          </a:xfrm>
          <a:prstGeom prst="roundRect">
            <a:avLst>
              <a:gd name="adj" fmla="val 10176"/>
            </a:avLst>
          </a:prstGeom>
          <a:solidFill>
            <a:srgbClr val="FFFFFF"/>
          </a:solidFill>
          <a:ln w="6350">
            <a:solidFill>
              <a:srgbClr val="DDD9CC"/>
            </a:solidFill>
            <a:prstDash val="solid"/>
          </a:ln>
        </p:spPr>
        <p:txBody>
          <a:bodyPr/>
          <a:lstStyle/>
          <a:p>
            <a:endParaRPr lang="es-MX"/>
          </a:p>
        </p:txBody>
      </p:sp>
      <p:sp>
        <p:nvSpPr>
          <p:cNvPr id="11" name="Text 9"/>
          <p:cNvSpPr/>
          <p:nvPr/>
        </p:nvSpPr>
        <p:spPr>
          <a:xfrm>
            <a:off x="1020233" y="3771768"/>
            <a:ext cx="4935897" cy="284427"/>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4213D"/>
                </a:solidFill>
                <a:latin typeface="Arial" pitchFamily="34" charset="0"/>
                <a:ea typeface="Arial" pitchFamily="34" charset="-122"/>
                <a:cs typeface="Arial" pitchFamily="34" charset="-120"/>
              </a:rPr>
              <a:t>Light at inference</a:t>
            </a:r>
            <a:endParaRPr lang="en-US" sz="1700" dirty="0"/>
          </a:p>
        </p:txBody>
      </p:sp>
      <p:sp>
        <p:nvSpPr>
          <p:cNvPr id="12" name="Text 10"/>
          <p:cNvSpPr/>
          <p:nvPr/>
        </p:nvSpPr>
        <p:spPr>
          <a:xfrm>
            <a:off x="1020233" y="4081596"/>
            <a:ext cx="4935897"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Arial" pitchFamily="34" charset="0"/>
                <a:ea typeface="Arial" pitchFamily="34" charset="-122"/>
                <a:cs typeface="Arial" pitchFamily="34" charset="-120"/>
              </a:rPr>
              <a:t>3 conv blocks per encoder; attention pooled to 8×8</a:t>
            </a:r>
            <a:endParaRPr lang="en-US" sz="1400" dirty="0"/>
          </a:p>
        </p:txBody>
      </p:sp>
      <p:sp>
        <p:nvSpPr>
          <p:cNvPr id="13" name="Shape 11"/>
          <p:cNvSpPr/>
          <p:nvPr/>
        </p:nvSpPr>
        <p:spPr>
          <a:xfrm>
            <a:off x="6175375" y="3567509"/>
            <a:ext cx="5200650" cy="967251"/>
          </a:xfrm>
          <a:prstGeom prst="roundRect">
            <a:avLst>
              <a:gd name="adj" fmla="val 10176"/>
            </a:avLst>
          </a:prstGeom>
          <a:solidFill>
            <a:srgbClr val="FFFFFF"/>
          </a:solidFill>
          <a:ln w="6350">
            <a:solidFill>
              <a:srgbClr val="DDD9CC"/>
            </a:solidFill>
            <a:prstDash val="solid"/>
          </a:ln>
        </p:spPr>
        <p:txBody>
          <a:bodyPr/>
          <a:lstStyle/>
          <a:p>
            <a:endParaRPr lang="es-MX"/>
          </a:p>
        </p:txBody>
      </p:sp>
      <p:sp>
        <p:nvSpPr>
          <p:cNvPr id="14" name="Text 12"/>
          <p:cNvSpPr/>
          <p:nvPr/>
        </p:nvSpPr>
        <p:spPr>
          <a:xfrm>
            <a:off x="6379633" y="3771768"/>
            <a:ext cx="4935897" cy="284427"/>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4213D"/>
                </a:solidFill>
                <a:latin typeface="Arial" pitchFamily="34" charset="0"/>
                <a:ea typeface="Arial" pitchFamily="34" charset="-122"/>
                <a:cs typeface="Arial" pitchFamily="34" charset="-120"/>
              </a:rPr>
              <a:t>Recent baselines</a:t>
            </a:r>
            <a:endParaRPr lang="en-US" sz="1700" dirty="0"/>
          </a:p>
        </p:txBody>
      </p:sp>
      <p:sp>
        <p:nvSpPr>
          <p:cNvPr id="15" name="Text 13"/>
          <p:cNvSpPr/>
          <p:nvPr/>
        </p:nvSpPr>
        <p:spPr>
          <a:xfrm>
            <a:off x="6379633" y="4081596"/>
            <a:ext cx="4935897"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Arial" pitchFamily="34" charset="0"/>
                <a:ea typeface="Arial" pitchFamily="34" charset="-122"/>
                <a:cs typeface="Arial" pitchFamily="34" charset="-120"/>
              </a:rPr>
              <a:t>Nine methods from 2023–2025, incl. CVPR and ICCV 2025</a:t>
            </a:r>
            <a:endParaRPr lang="en-US" sz="1400" dirty="0"/>
          </a:p>
        </p:txBody>
      </p:sp>
      <p:sp>
        <p:nvSpPr>
          <p:cNvPr id="16" name="Shape 14"/>
          <p:cNvSpPr/>
          <p:nvPr/>
        </p:nvSpPr>
        <p:spPr>
          <a:xfrm>
            <a:off x="815975" y="4693510"/>
            <a:ext cx="5200650" cy="967251"/>
          </a:xfrm>
          <a:prstGeom prst="roundRect">
            <a:avLst>
              <a:gd name="adj" fmla="val 10176"/>
            </a:avLst>
          </a:prstGeom>
          <a:solidFill>
            <a:srgbClr val="FFFFFF"/>
          </a:solidFill>
          <a:ln w="6350">
            <a:solidFill>
              <a:srgbClr val="DDD9CC"/>
            </a:solidFill>
            <a:prstDash val="solid"/>
          </a:ln>
        </p:spPr>
        <p:txBody>
          <a:bodyPr/>
          <a:lstStyle/>
          <a:p>
            <a:endParaRPr lang="es-MX"/>
          </a:p>
        </p:txBody>
      </p:sp>
      <p:sp>
        <p:nvSpPr>
          <p:cNvPr id="17" name="Text 15"/>
          <p:cNvSpPr/>
          <p:nvPr/>
        </p:nvSpPr>
        <p:spPr>
          <a:xfrm>
            <a:off x="1020233" y="4897769"/>
            <a:ext cx="4935897" cy="284427"/>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4213D"/>
                </a:solidFill>
                <a:latin typeface="Arial" pitchFamily="34" charset="0"/>
                <a:ea typeface="Arial" pitchFamily="34" charset="-122"/>
                <a:cs typeface="Arial" pitchFamily="34" charset="-120"/>
              </a:rPr>
              <a:t>Better metrics</a:t>
            </a:r>
            <a:endParaRPr lang="en-US" sz="1700" dirty="0"/>
          </a:p>
        </p:txBody>
      </p:sp>
      <p:sp>
        <p:nvSpPr>
          <p:cNvPr id="18" name="Text 16"/>
          <p:cNvSpPr/>
          <p:nvPr/>
        </p:nvSpPr>
        <p:spPr>
          <a:xfrm>
            <a:off x="1020233" y="5207595"/>
            <a:ext cx="4935897"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Arial" pitchFamily="34" charset="0"/>
                <a:ea typeface="Arial" pitchFamily="34" charset="-122"/>
                <a:cs typeface="Arial" pitchFamily="34" charset="-120"/>
              </a:rPr>
              <a:t>Reference-based Qabf, PSNR and CC included</a:t>
            </a:r>
            <a:endParaRPr lang="en-US" sz="1400" dirty="0"/>
          </a:p>
        </p:txBody>
      </p:sp>
      <p:sp>
        <p:nvSpPr>
          <p:cNvPr id="19" name="Shape 17"/>
          <p:cNvSpPr/>
          <p:nvPr/>
        </p:nvSpPr>
        <p:spPr>
          <a:xfrm>
            <a:off x="6175375" y="4693510"/>
            <a:ext cx="5200650" cy="967251"/>
          </a:xfrm>
          <a:prstGeom prst="roundRect">
            <a:avLst>
              <a:gd name="adj" fmla="val 10176"/>
            </a:avLst>
          </a:prstGeom>
          <a:solidFill>
            <a:srgbClr val="FFFFFF"/>
          </a:solidFill>
          <a:ln w="6350">
            <a:solidFill>
              <a:srgbClr val="DDD9CC"/>
            </a:solidFill>
            <a:prstDash val="solid"/>
          </a:ln>
        </p:spPr>
        <p:txBody>
          <a:bodyPr/>
          <a:lstStyle/>
          <a:p>
            <a:endParaRPr lang="es-MX"/>
          </a:p>
        </p:txBody>
      </p:sp>
      <p:sp>
        <p:nvSpPr>
          <p:cNvPr id="20" name="Text 18"/>
          <p:cNvSpPr/>
          <p:nvPr/>
        </p:nvSpPr>
        <p:spPr>
          <a:xfrm>
            <a:off x="6379633" y="4897769"/>
            <a:ext cx="4935897" cy="284427"/>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4213D"/>
                </a:solidFill>
                <a:latin typeface="Arial" pitchFamily="34" charset="0"/>
                <a:ea typeface="Arial" pitchFamily="34" charset="-122"/>
                <a:cs typeface="Arial" pitchFamily="34" charset="-120"/>
              </a:rPr>
              <a:t>Honest ablation</a:t>
            </a:r>
            <a:endParaRPr lang="en-US" sz="1700" dirty="0"/>
          </a:p>
        </p:txBody>
      </p:sp>
      <p:sp>
        <p:nvSpPr>
          <p:cNvPr id="21" name="Text 19"/>
          <p:cNvSpPr/>
          <p:nvPr/>
        </p:nvSpPr>
        <p:spPr>
          <a:xfrm>
            <a:off x="6379633" y="5207595"/>
            <a:ext cx="4935897"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Arial" pitchFamily="34" charset="0"/>
                <a:ea typeface="Arial" pitchFamily="34" charset="-122"/>
                <a:cs typeface="Arial" pitchFamily="34" charset="-120"/>
              </a:rPr>
              <a:t>Reports where interventions hurt PSNR and Qabf</a:t>
            </a:r>
            <a:endParaRPr lang="en-US" sz="1400" dirty="0"/>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CONTRADICTION 1 · THE FRAMING</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"Causal" in name, augmentation in practice</a:t>
            </a:r>
            <a:endParaRPr lang="en-US" sz="3600" dirty="0"/>
          </a:p>
        </p:txBody>
      </p:sp>
      <p:sp>
        <p:nvSpPr>
          <p:cNvPr id="4" name="Shape 2"/>
          <p:cNvSpPr/>
          <p:nvPr/>
        </p:nvSpPr>
        <p:spPr>
          <a:xfrm>
            <a:off x="815975" y="1887804"/>
            <a:ext cx="5175250" cy="1680898"/>
          </a:xfrm>
          <a:prstGeom prst="roundRect">
            <a:avLst>
              <a:gd name="adj" fmla="val 5856"/>
            </a:avLst>
          </a:prstGeom>
          <a:solidFill>
            <a:srgbClr val="FFFFFF"/>
          </a:solidFill>
          <a:ln w="6350">
            <a:solidFill>
              <a:srgbClr val="DDD9CC"/>
            </a:solidFill>
            <a:prstDash val="solid"/>
          </a:ln>
        </p:spPr>
        <p:txBody>
          <a:bodyPr/>
          <a:lstStyle/>
          <a:p>
            <a:endParaRPr lang="es-MX"/>
          </a:p>
        </p:txBody>
      </p:sp>
      <p:sp>
        <p:nvSpPr>
          <p:cNvPr id="5" name="Text 3"/>
          <p:cNvSpPr/>
          <p:nvPr/>
        </p:nvSpPr>
        <p:spPr>
          <a:xfrm>
            <a:off x="1045633" y="2117461"/>
            <a:ext cx="4857411"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A7179"/>
                </a:solidFill>
                <a:latin typeface="Arial" pitchFamily="34" charset="0"/>
                <a:ea typeface="Arial" pitchFamily="34" charset="-122"/>
                <a:cs typeface="Arial" pitchFamily="34" charset="-120"/>
              </a:rPr>
              <a:t>THE PAPER SAYS</a:t>
            </a:r>
            <a:endParaRPr lang="en-US" sz="1200" dirty="0"/>
          </a:p>
        </p:txBody>
      </p:sp>
      <p:sp>
        <p:nvSpPr>
          <p:cNvPr id="6" name="Text 4"/>
          <p:cNvSpPr/>
          <p:nvPr/>
        </p:nvSpPr>
        <p:spPr>
          <a:xfrm>
            <a:off x="1045633" y="2432382"/>
            <a:ext cx="4857411" cy="932061"/>
          </a:xfrm>
          <a:prstGeom prst="rect">
            <a:avLst/>
          </a:prstGeom>
          <a:noFill/>
          <a:ln/>
        </p:spPr>
        <p:txBody>
          <a:bodyPr wrap="square" lIns="0" tIns="0" rIns="0" bIns="0" rtlCol="0" anchor="t">
            <a:normAutofit/>
          </a:bodyPr>
          <a:lstStyle/>
          <a:p>
            <a:pPr marL="0" indent="0" algn="l">
              <a:lnSpc>
                <a:spcPts val="2380"/>
              </a:lnSpc>
              <a:buNone/>
            </a:pPr>
            <a:r>
              <a:rPr lang="en-US" sz="1700" i="1" dirty="0">
                <a:solidFill>
                  <a:srgbClr val="14213D"/>
                </a:solidFill>
                <a:latin typeface="Georgia" pitchFamily="34" charset="0"/>
                <a:ea typeface="Georgia" pitchFamily="34" charset="-122"/>
                <a:cs typeface="Georgia" pitchFamily="34" charset="-120"/>
              </a:rPr>
              <a:t>"Drawing insights from Pearl's causal hierarchy ... capturing robust modal dependencies rather than spurious correlations."</a:t>
            </a:r>
            <a:endParaRPr lang="en-US" sz="1700" dirty="0"/>
          </a:p>
        </p:txBody>
      </p:sp>
      <p:sp>
        <p:nvSpPr>
          <p:cNvPr id="7" name="Shape 5"/>
          <p:cNvSpPr/>
          <p:nvPr/>
        </p:nvSpPr>
        <p:spPr>
          <a:xfrm>
            <a:off x="6200775" y="1887804"/>
            <a:ext cx="5175250" cy="1680898"/>
          </a:xfrm>
          <a:prstGeom prst="roundRect">
            <a:avLst>
              <a:gd name="adj" fmla="val 5856"/>
            </a:avLst>
          </a:prstGeom>
          <a:solidFill>
            <a:srgbClr val="FFFFFF"/>
          </a:solidFill>
          <a:ln w="6350">
            <a:solidFill>
              <a:srgbClr val="DDD9CC"/>
            </a:solidFill>
            <a:prstDash val="solid"/>
          </a:ln>
        </p:spPr>
        <p:txBody>
          <a:bodyPr/>
          <a:lstStyle/>
          <a:p>
            <a:endParaRPr lang="es-MX"/>
          </a:p>
        </p:txBody>
      </p:sp>
      <p:sp>
        <p:nvSpPr>
          <p:cNvPr id="8" name="Text 6"/>
          <p:cNvSpPr/>
          <p:nvPr/>
        </p:nvSpPr>
        <p:spPr>
          <a:xfrm>
            <a:off x="6430433" y="2117461"/>
            <a:ext cx="4857411"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A7179"/>
                </a:solidFill>
                <a:latin typeface="Arial" pitchFamily="34" charset="0"/>
                <a:ea typeface="Arial" pitchFamily="34" charset="-122"/>
                <a:cs typeface="Arial" pitchFamily="34" charset="-120"/>
              </a:rPr>
              <a:t>WHAT IT DOES</a:t>
            </a:r>
            <a:endParaRPr lang="en-US" sz="1200" dirty="0"/>
          </a:p>
        </p:txBody>
      </p:sp>
      <p:sp>
        <p:nvSpPr>
          <p:cNvPr id="9" name="Text 7"/>
          <p:cNvSpPr/>
          <p:nvPr/>
        </p:nvSpPr>
        <p:spPr>
          <a:xfrm>
            <a:off x="6430433" y="2432382"/>
            <a:ext cx="4857411" cy="825500"/>
          </a:xfrm>
          <a:prstGeom prst="rect">
            <a:avLst/>
          </a:prstGeom>
          <a:noFill/>
          <a:ln/>
        </p:spPr>
        <p:txBody>
          <a:bodyPr wrap="square" lIns="0" tIns="0" rIns="0" bIns="0" rtlCol="0" anchor="t">
            <a:normAutofit/>
          </a:bodyPr>
          <a:lstStyle/>
          <a:p>
            <a:pPr marL="228600" indent="-170180" algn="l">
              <a:lnSpc>
                <a:spcPts val="2100"/>
              </a:lnSpc>
              <a:buSzPct val="100000"/>
              <a:buChar char="•"/>
            </a:pPr>
            <a:r>
              <a:rPr lang="en-US" sz="1500" dirty="0">
                <a:solidFill>
                  <a:srgbClr val="4A5568"/>
                </a:solidFill>
                <a:latin typeface="Arial" pitchFamily="34" charset="0"/>
                <a:ea typeface="Arial" pitchFamily="34" charset="-122"/>
                <a:cs typeface="Arial" pitchFamily="34" charset="-120"/>
              </a:rPr>
              <a:t>No causal graph, no named confounder.</a:t>
            </a:r>
            <a:endParaRPr lang="en-US" sz="1500" dirty="0"/>
          </a:p>
          <a:p>
            <a:pPr marL="228600" indent="-170180" algn="l">
              <a:lnSpc>
                <a:spcPts val="2100"/>
              </a:lnSpc>
              <a:buSzPct val="100000"/>
              <a:buChar char="•"/>
            </a:pPr>
            <a:r>
              <a:rPr lang="en-US" sz="1500" dirty="0">
                <a:solidFill>
                  <a:srgbClr val="4A5568"/>
                </a:solidFill>
                <a:latin typeface="Arial" pitchFamily="34" charset="0"/>
                <a:ea typeface="Arial" pitchFamily="34" charset="-122"/>
                <a:cs typeface="Arial" pitchFamily="34" charset="-120"/>
              </a:rPr>
              <a:t>"Interventions" are pixel masks and modality dropout.</a:t>
            </a:r>
            <a:endParaRPr lang="en-US" sz="1500" dirty="0"/>
          </a:p>
          <a:p>
            <a:pPr marL="228600" indent="-170180" algn="l">
              <a:lnSpc>
                <a:spcPts val="2100"/>
              </a:lnSpc>
              <a:buSzPct val="100000"/>
              <a:buChar char="•"/>
            </a:pPr>
            <a:r>
              <a:rPr lang="en-US" sz="1500" dirty="0">
                <a:solidFill>
                  <a:srgbClr val="4A5568"/>
                </a:solidFill>
                <a:latin typeface="Arial" pitchFamily="34" charset="0"/>
                <a:ea typeface="Arial" pitchFamily="34" charset="-122"/>
                <a:cs typeface="Arial" pitchFamily="34" charset="-120"/>
              </a:rPr>
              <a:t>No test where a known spurious cue is removed.</a:t>
            </a:r>
            <a:endParaRPr lang="en-US" sz="1500" dirty="0"/>
          </a:p>
        </p:txBody>
      </p:sp>
      <p:sp>
        <p:nvSpPr>
          <p:cNvPr id="10" name="Shape 8"/>
          <p:cNvSpPr/>
          <p:nvPr/>
        </p:nvSpPr>
        <p:spPr>
          <a:xfrm>
            <a:off x="812800" y="3825875"/>
            <a:ext cx="10566400" cy="571500"/>
          </a:xfrm>
          <a:prstGeom prst="roundRect">
            <a:avLst>
              <a:gd name="adj" fmla="val 13333"/>
            </a:avLst>
          </a:prstGeom>
          <a:solidFill>
            <a:srgbClr val="E8B923"/>
          </a:solidFill>
          <a:ln/>
        </p:spPr>
        <p:txBody>
          <a:bodyPr/>
          <a:lstStyle/>
          <a:p>
            <a:endParaRPr lang="es-MX"/>
          </a:p>
        </p:txBody>
      </p:sp>
      <p:sp>
        <p:nvSpPr>
          <p:cNvPr id="11" name="Text 9"/>
          <p:cNvSpPr/>
          <p:nvPr/>
        </p:nvSpPr>
        <p:spPr>
          <a:xfrm>
            <a:off x="1016000" y="3978275"/>
            <a:ext cx="10464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4213D"/>
                </a:solidFill>
                <a:latin typeface="Arial" pitchFamily="34" charset="0"/>
                <a:ea typeface="Arial" pitchFamily="34" charset="-122"/>
                <a:cs typeface="Arial" pitchFamily="34" charset="-120"/>
              </a:rPr>
              <a:t>What experiment would prove a spurious correlation was actually avoided?</a:t>
            </a:r>
            <a:endParaRPr lang="en-US" sz="15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CONTRADICTION 2 · COMPLEMENTARY MASKING</a:t>
            </a:r>
            <a:endParaRPr lang="en-US" sz="1200" dirty="0"/>
          </a:p>
        </p:txBody>
      </p:sp>
      <p:sp>
        <p:nvSpPr>
          <p:cNvPr id="3" name="Text 1"/>
          <p:cNvSpPr/>
          <p:nvPr/>
        </p:nvSpPr>
        <p:spPr>
          <a:xfrm>
            <a:off x="812800" y="1127720"/>
            <a:ext cx="10883392" cy="1031214"/>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A test of complementarity that rewards redundancy</a:t>
            </a:r>
            <a:endParaRPr lang="en-US" sz="3600" dirty="0"/>
          </a:p>
        </p:txBody>
      </p:sp>
      <p:sp>
        <p:nvSpPr>
          <p:cNvPr id="4" name="Shape 2"/>
          <p:cNvSpPr/>
          <p:nvPr/>
        </p:nvSpPr>
        <p:spPr>
          <a:xfrm>
            <a:off x="815975" y="2390710"/>
            <a:ext cx="5175250" cy="2107737"/>
          </a:xfrm>
          <a:prstGeom prst="roundRect">
            <a:avLst>
              <a:gd name="adj" fmla="val 4670"/>
            </a:avLst>
          </a:prstGeom>
          <a:solidFill>
            <a:srgbClr val="FFFFFF"/>
          </a:solidFill>
          <a:ln w="6350">
            <a:solidFill>
              <a:srgbClr val="DDD9CC"/>
            </a:solidFill>
            <a:prstDash val="solid"/>
          </a:ln>
        </p:spPr>
        <p:txBody>
          <a:bodyPr/>
          <a:lstStyle/>
          <a:p>
            <a:endParaRPr lang="es-MX"/>
          </a:p>
        </p:txBody>
      </p:sp>
      <p:sp>
        <p:nvSpPr>
          <p:cNvPr id="5" name="Text 3"/>
          <p:cNvSpPr/>
          <p:nvPr/>
        </p:nvSpPr>
        <p:spPr>
          <a:xfrm>
            <a:off x="1045633" y="2620367"/>
            <a:ext cx="4857411"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A7179"/>
                </a:solidFill>
                <a:latin typeface="Arial" pitchFamily="34" charset="0"/>
                <a:ea typeface="Arial" pitchFamily="34" charset="-122"/>
                <a:cs typeface="Arial" pitchFamily="34" charset="-120"/>
              </a:rPr>
              <a:t>THE PAPER SAYS</a:t>
            </a:r>
            <a:endParaRPr lang="en-US" sz="1200" dirty="0"/>
          </a:p>
        </p:txBody>
      </p:sp>
      <p:sp>
        <p:nvSpPr>
          <p:cNvPr id="6" name="Text 4"/>
          <p:cNvSpPr/>
          <p:nvPr/>
        </p:nvSpPr>
        <p:spPr>
          <a:xfrm>
            <a:off x="1045633" y="2935288"/>
            <a:ext cx="4857411" cy="932061"/>
          </a:xfrm>
          <a:prstGeom prst="rect">
            <a:avLst/>
          </a:prstGeom>
          <a:noFill/>
          <a:ln/>
        </p:spPr>
        <p:txBody>
          <a:bodyPr wrap="square" lIns="0" tIns="0" rIns="0" bIns="0" rtlCol="0" anchor="t">
            <a:normAutofit/>
          </a:bodyPr>
          <a:lstStyle/>
          <a:p>
            <a:pPr marL="0" indent="0" algn="l">
              <a:lnSpc>
                <a:spcPts val="2380"/>
              </a:lnSpc>
              <a:buNone/>
            </a:pPr>
            <a:r>
              <a:rPr lang="en-US" sz="1700" i="1" dirty="0">
                <a:solidFill>
                  <a:srgbClr val="14213D"/>
                </a:solidFill>
                <a:latin typeface="Georgia" pitchFamily="34" charset="0"/>
                <a:ea typeface="Georgia" pitchFamily="34" charset="-122"/>
                <a:cs typeface="Georgia" pitchFamily="34" charset="-120"/>
              </a:rPr>
              <a:t>"tests whether modalities can genuinely compensate for each other's missing information"</a:t>
            </a:r>
            <a:endParaRPr lang="en-US" sz="1700" dirty="0"/>
          </a:p>
        </p:txBody>
      </p:sp>
      <p:sp>
        <p:nvSpPr>
          <p:cNvPr id="7" name="Shape 5"/>
          <p:cNvSpPr/>
          <p:nvPr/>
        </p:nvSpPr>
        <p:spPr>
          <a:xfrm>
            <a:off x="6200775" y="2390710"/>
            <a:ext cx="5175250" cy="2107737"/>
          </a:xfrm>
          <a:prstGeom prst="roundRect">
            <a:avLst>
              <a:gd name="adj" fmla="val 4670"/>
            </a:avLst>
          </a:prstGeom>
          <a:solidFill>
            <a:srgbClr val="FFFFFF"/>
          </a:solidFill>
          <a:ln w="6350">
            <a:solidFill>
              <a:srgbClr val="DDD9CC"/>
            </a:solidFill>
            <a:prstDash val="solid"/>
          </a:ln>
        </p:spPr>
        <p:txBody>
          <a:bodyPr/>
          <a:lstStyle/>
          <a:p>
            <a:endParaRPr lang="es-MX"/>
          </a:p>
        </p:txBody>
      </p:sp>
      <p:sp>
        <p:nvSpPr>
          <p:cNvPr id="8" name="Text 6"/>
          <p:cNvSpPr/>
          <p:nvPr/>
        </p:nvSpPr>
        <p:spPr>
          <a:xfrm>
            <a:off x="6430433" y="2620367"/>
            <a:ext cx="4857411"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A7179"/>
                </a:solidFill>
                <a:latin typeface="Arial" pitchFamily="34" charset="0"/>
                <a:ea typeface="Arial" pitchFamily="34" charset="-122"/>
                <a:cs typeface="Arial" pitchFamily="34" charset="-120"/>
              </a:rPr>
              <a:t>WHAT IT MEASURES</a:t>
            </a:r>
            <a:endParaRPr lang="en-US" sz="1200" dirty="0"/>
          </a:p>
        </p:txBody>
      </p:sp>
      <p:sp>
        <p:nvSpPr>
          <p:cNvPr id="9" name="Text 7"/>
          <p:cNvSpPr/>
          <p:nvPr/>
        </p:nvSpPr>
        <p:spPr>
          <a:xfrm>
            <a:off x="6430433" y="2935288"/>
            <a:ext cx="4857411" cy="1358900"/>
          </a:xfrm>
          <a:prstGeom prst="rect">
            <a:avLst/>
          </a:prstGeom>
          <a:noFill/>
          <a:ln/>
        </p:spPr>
        <p:txBody>
          <a:bodyPr wrap="square" lIns="0" tIns="0" rIns="0" bIns="0" rtlCol="0" anchor="t">
            <a:normAutofit/>
          </a:bodyPr>
          <a:lstStyle/>
          <a:p>
            <a:pPr marL="228600" indent="-170180" algn="l">
              <a:lnSpc>
                <a:spcPts val="2100"/>
              </a:lnSpc>
              <a:buSzPct val="100000"/>
              <a:buChar char="•"/>
            </a:pPr>
            <a:r>
              <a:rPr lang="en-US" sz="1500" dirty="0">
                <a:solidFill>
                  <a:srgbClr val="4A5568"/>
                </a:solidFill>
                <a:latin typeface="Arial" pitchFamily="34" charset="0"/>
                <a:ea typeface="Arial" pitchFamily="34" charset="-122"/>
                <a:cs typeface="Arial" pitchFamily="34" charset="-120"/>
              </a:rPr>
              <a:t>B can only restore what B also sees: shared, redundant content.</a:t>
            </a:r>
            <a:endParaRPr lang="en-US" sz="1500" dirty="0"/>
          </a:p>
          <a:p>
            <a:pPr marL="228600" indent="-170180" algn="l">
              <a:lnSpc>
                <a:spcPts val="2100"/>
              </a:lnSpc>
              <a:buSzPct val="100000"/>
              <a:buChar char="•"/>
            </a:pPr>
            <a:r>
              <a:rPr lang="en-US" sz="1500" dirty="0">
                <a:solidFill>
                  <a:srgbClr val="4A5568"/>
                </a:solidFill>
                <a:latin typeface="Arial" pitchFamily="34" charset="0"/>
                <a:ea typeface="Arial" pitchFamily="34" charset="-122"/>
                <a:cs typeface="Arial" pitchFamily="34" charset="-120"/>
              </a:rPr>
              <a:t>Truly complementary content (heat, colour) cannot be restored..</a:t>
            </a:r>
            <a:endParaRPr lang="en-US" sz="1500" dirty="0"/>
          </a:p>
          <a:p>
            <a:pPr marL="228600" indent="-170180" algn="l">
              <a:lnSpc>
                <a:spcPts val="2100"/>
              </a:lnSpc>
              <a:buSzPct val="100000"/>
              <a:buChar char="•"/>
            </a:pPr>
            <a:r>
              <a:rPr lang="en-US" sz="1500" dirty="0">
                <a:solidFill>
                  <a:srgbClr val="4A5568"/>
                </a:solidFill>
                <a:latin typeface="Arial" pitchFamily="34" charset="0"/>
                <a:ea typeface="Arial" pitchFamily="34" charset="-122"/>
                <a:cs typeface="Arial" pitchFamily="34" charset="-120"/>
              </a:rPr>
              <a:t>Masks cover at most ~2.3% of a patch</a:t>
            </a:r>
            <a:endParaRPr lang="en-US" sz="1500" dirty="0"/>
          </a:p>
        </p:txBody>
      </p:sp>
      <p:sp>
        <p:nvSpPr>
          <p:cNvPr id="10" name="Shape 8"/>
          <p:cNvSpPr/>
          <p:nvPr/>
        </p:nvSpPr>
        <p:spPr>
          <a:xfrm>
            <a:off x="812800" y="4755623"/>
            <a:ext cx="10566400" cy="571500"/>
          </a:xfrm>
          <a:prstGeom prst="roundRect">
            <a:avLst>
              <a:gd name="adj" fmla="val 13333"/>
            </a:avLst>
          </a:prstGeom>
          <a:solidFill>
            <a:srgbClr val="E8B923"/>
          </a:solidFill>
          <a:ln/>
        </p:spPr>
        <p:txBody>
          <a:bodyPr/>
          <a:lstStyle/>
          <a:p>
            <a:endParaRPr lang="es-MX"/>
          </a:p>
        </p:txBody>
      </p:sp>
      <p:sp>
        <p:nvSpPr>
          <p:cNvPr id="11" name="Text 9"/>
          <p:cNvSpPr/>
          <p:nvPr/>
        </p:nvSpPr>
        <p:spPr>
          <a:xfrm>
            <a:off x="1016000" y="4908023"/>
            <a:ext cx="10464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4213D"/>
                </a:solidFill>
                <a:latin typeface="Arial" pitchFamily="34" charset="0"/>
                <a:ea typeface="Arial" pitchFamily="34" charset="-122"/>
                <a:cs typeface="Arial" pitchFamily="34" charset="-120"/>
              </a:rPr>
              <a:t>How would you measure complementarity instead of redundancy?</a:t>
            </a:r>
            <a:endParaRPr lang="en-US" sz="15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CONTRADICTION 3 · THE LOSS</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Two loss terms point the wrong way</a:t>
            </a:r>
            <a:endParaRPr lang="en-US" sz="3600" dirty="0"/>
          </a:p>
        </p:txBody>
      </p:sp>
      <p:sp>
        <p:nvSpPr>
          <p:cNvPr id="4" name="Shape 2"/>
          <p:cNvSpPr/>
          <p:nvPr/>
        </p:nvSpPr>
        <p:spPr>
          <a:xfrm>
            <a:off x="812800" y="1890979"/>
            <a:ext cx="10566400" cy="0"/>
          </a:xfrm>
          <a:prstGeom prst="line">
            <a:avLst/>
          </a:prstGeom>
          <a:noFill/>
          <a:ln w="12700">
            <a:solidFill>
              <a:srgbClr val="141413">
                <a:alpha val="22000"/>
              </a:srgbClr>
            </a:solidFill>
            <a:prstDash val="solid"/>
          </a:ln>
        </p:spPr>
        <p:txBody>
          <a:bodyPr/>
          <a:lstStyle/>
          <a:p>
            <a:endParaRPr lang="es-MX"/>
          </a:p>
        </p:txBody>
      </p:sp>
      <p:sp>
        <p:nvSpPr>
          <p:cNvPr id="5" name="Shape 3"/>
          <p:cNvSpPr/>
          <p:nvPr/>
        </p:nvSpPr>
        <p:spPr>
          <a:xfrm>
            <a:off x="819150" y="1884629"/>
            <a:ext cx="0" cy="1871596"/>
          </a:xfrm>
          <a:prstGeom prst="line">
            <a:avLst/>
          </a:prstGeom>
          <a:noFill/>
          <a:ln w="12700">
            <a:solidFill>
              <a:srgbClr val="141413">
                <a:alpha val="22000"/>
              </a:srgbClr>
            </a:solidFill>
            <a:prstDash val="solid"/>
          </a:ln>
        </p:spPr>
        <p:txBody>
          <a:bodyPr/>
          <a:lstStyle/>
          <a:p>
            <a:endParaRPr lang="es-MX"/>
          </a:p>
        </p:txBody>
      </p:sp>
      <p:graphicFrame>
        <p:nvGraphicFramePr>
          <p:cNvPr id="6" name="Table 0"/>
          <p:cNvGraphicFramePr>
            <a:graphicFrameLocks noGrp="1"/>
          </p:cNvGraphicFramePr>
          <p:nvPr>
            <p:extLst>
              <p:ext uri="{D42A27DB-BD31-4B8C-83A1-F6EECF244321}">
                <p14:modId xmlns:p14="http://schemas.microsoft.com/office/powerpoint/2010/main" val="1405228997"/>
              </p:ext>
            </p:extLst>
          </p:nvPr>
        </p:nvGraphicFramePr>
        <p:xfrm>
          <a:off x="927100" y="1998929"/>
          <a:ext cx="10350500" cy="1655697"/>
        </p:xfrm>
        <a:graphic>
          <a:graphicData uri="http://schemas.openxmlformats.org/drawingml/2006/table">
            <a:tbl>
              <a:tblPr/>
              <a:tblGrid>
                <a:gridCol w="2484120">
                  <a:extLst>
                    <a:ext uri="{9D8B030D-6E8A-4147-A177-3AD203B41FA5}">
                      <a16:colId xmlns:a16="http://schemas.microsoft.com/office/drawing/2014/main" val="20000"/>
                    </a:ext>
                  </a:extLst>
                </a:gridCol>
                <a:gridCol w="3933190">
                  <a:extLst>
                    <a:ext uri="{9D8B030D-6E8A-4147-A177-3AD203B41FA5}">
                      <a16:colId xmlns:a16="http://schemas.microsoft.com/office/drawing/2014/main" val="20001"/>
                    </a:ext>
                  </a:extLst>
                </a:gridCol>
                <a:gridCol w="3933190">
                  <a:extLst>
                    <a:ext uri="{9D8B030D-6E8A-4147-A177-3AD203B41FA5}">
                      <a16:colId xmlns:a16="http://schemas.microsoft.com/office/drawing/2014/main" val="20002"/>
                    </a:ext>
                  </a:extLst>
                </a:gridCol>
              </a:tblGrid>
              <a:tr h="385961">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Term</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Text says</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Equation does</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extLst>
                  <a:ext uri="{0D108BD9-81ED-4DB2-BD59-A6C34878D82A}">
                    <a16:rowId xmlns:a16="http://schemas.microsoft.com/office/drawing/2014/main" val="10000"/>
                  </a:ext>
                </a:extLst>
              </a:tr>
              <a:tr h="634868">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L_nec = ‖I_f − I_fi‖ + ‖I_f − I_fv‖, weight +0.05</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"Maximizes differences from single-modal fusions"</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Minimized, so it pulls I_f toward the single-modality outputs.</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34868">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R(Ḡ) = ‖μ(Ḡ − η)‖ − H(Ḡ)</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Entropy term "promotes binary-like decisions"</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Minimizing −H maximizes entropy, pushing gates toward 0.5.</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7" name="Text 4"/>
          <p:cNvSpPr/>
          <p:nvPr/>
        </p:nvSpPr>
        <p:spPr>
          <a:xfrm>
            <a:off x="812800" y="4010223"/>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Yet removing L_nec drops AG from 6.14 to 4.02 in their ablation, so the term does something.</a:t>
            </a:r>
            <a:endParaRPr lang="en-US" sz="1500" dirty="0"/>
          </a:p>
        </p:txBody>
      </p:sp>
      <p:sp>
        <p:nvSpPr>
          <p:cNvPr id="8" name="Shape 5"/>
          <p:cNvSpPr/>
          <p:nvPr/>
        </p:nvSpPr>
        <p:spPr>
          <a:xfrm>
            <a:off x="812800" y="4530923"/>
            <a:ext cx="10566400" cy="571500"/>
          </a:xfrm>
          <a:prstGeom prst="roundRect">
            <a:avLst>
              <a:gd name="adj" fmla="val 13333"/>
            </a:avLst>
          </a:prstGeom>
          <a:solidFill>
            <a:srgbClr val="E8B923"/>
          </a:solidFill>
          <a:ln/>
        </p:spPr>
        <p:txBody>
          <a:bodyPr/>
          <a:lstStyle/>
          <a:p>
            <a:endParaRPr lang="es-MX"/>
          </a:p>
        </p:txBody>
      </p:sp>
      <p:sp>
        <p:nvSpPr>
          <p:cNvPr id="9" name="Text 6"/>
          <p:cNvSpPr/>
          <p:nvPr/>
        </p:nvSpPr>
        <p:spPr>
          <a:xfrm>
            <a:off x="1016000" y="4683323"/>
            <a:ext cx="10464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4213D"/>
                </a:solidFill>
                <a:latin typeface="Arial" pitchFamily="34" charset="0"/>
                <a:ea typeface="Arial" pitchFamily="34" charset="-122"/>
                <a:cs typeface="Arial" pitchFamily="34" charset="-120"/>
              </a:rPr>
              <a:t>Typo in the paper, or does the method work for a different reason than claimed?</a:t>
            </a:r>
            <a:endParaRPr lang="en-US" sz="1500" dirty="0"/>
          </a:p>
        </p:txBody>
      </p:sp>
      <p:sp>
        <p:nvSpPr>
          <p:cNvPr id="10" name="Text 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CONTRADICTION 4 · THE RESULTS</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"Optimal overall" — except where it isn't</a:t>
            </a:r>
            <a:endParaRPr lang="en-US" sz="3600" dirty="0"/>
          </a:p>
        </p:txBody>
      </p:sp>
      <p:sp>
        <p:nvSpPr>
          <p:cNvPr id="4" name="Shape 2"/>
          <p:cNvSpPr/>
          <p:nvPr/>
        </p:nvSpPr>
        <p:spPr>
          <a:xfrm>
            <a:off x="815975" y="1887804"/>
            <a:ext cx="3380317" cy="1772444"/>
          </a:xfrm>
          <a:prstGeom prst="roundRect">
            <a:avLst>
              <a:gd name="adj" fmla="val 5553"/>
            </a:avLst>
          </a:prstGeom>
          <a:solidFill>
            <a:srgbClr val="FFFFFF"/>
          </a:solidFill>
          <a:ln w="6350">
            <a:solidFill>
              <a:srgbClr val="DDD9CC"/>
            </a:solidFill>
            <a:prstDash val="solid"/>
          </a:ln>
        </p:spPr>
        <p:txBody>
          <a:bodyPr/>
          <a:lstStyle/>
          <a:p>
            <a:endParaRPr lang="es-MX"/>
          </a:p>
        </p:txBody>
      </p:sp>
      <p:sp>
        <p:nvSpPr>
          <p:cNvPr id="5" name="Text 3"/>
          <p:cNvSpPr/>
          <p:nvPr/>
        </p:nvSpPr>
        <p:spPr>
          <a:xfrm>
            <a:off x="1045633" y="2117461"/>
            <a:ext cx="3008630" cy="487627"/>
          </a:xfrm>
          <a:prstGeom prst="rect">
            <a:avLst/>
          </a:prstGeom>
          <a:noFill/>
          <a:ln/>
        </p:spPr>
        <p:txBody>
          <a:bodyPr wrap="square" lIns="0" tIns="0" rIns="0" bIns="0" rtlCol="0" anchor="t">
            <a:normAutofit/>
          </a:bodyPr>
          <a:lstStyle/>
          <a:p>
            <a:pPr marL="0" indent="0" algn="l">
              <a:lnSpc>
                <a:spcPts val="3640"/>
              </a:lnSpc>
              <a:buNone/>
            </a:pPr>
            <a:r>
              <a:rPr lang="en-US" sz="2600" b="1" dirty="0">
                <a:solidFill>
                  <a:srgbClr val="14213D"/>
                </a:solidFill>
                <a:latin typeface="Georgia" pitchFamily="34" charset="0"/>
                <a:ea typeface="Georgia" pitchFamily="34" charset="-122"/>
                <a:cs typeface="Georgia" pitchFamily="34" charset="-120"/>
              </a:rPr>
              <a:t>3 of 4</a:t>
            </a:r>
            <a:endParaRPr lang="en-US" sz="2600" dirty="0"/>
          </a:p>
        </p:txBody>
      </p:sp>
      <p:sp>
        <p:nvSpPr>
          <p:cNvPr id="6" name="Text 4"/>
          <p:cNvSpPr/>
          <p:nvPr/>
        </p:nvSpPr>
        <p:spPr>
          <a:xfrm>
            <a:off x="1045633" y="2630488"/>
            <a:ext cx="3008630"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datasets where it loses Qabf, its only reference-based edge metric (MSRS 0.545 vs 0.620)</a:t>
            </a:r>
            <a:endParaRPr lang="en-US" sz="1500" dirty="0"/>
          </a:p>
        </p:txBody>
      </p:sp>
      <p:sp>
        <p:nvSpPr>
          <p:cNvPr id="7" name="Shape 5"/>
          <p:cNvSpPr/>
          <p:nvPr/>
        </p:nvSpPr>
        <p:spPr>
          <a:xfrm>
            <a:off x="4405842" y="1887804"/>
            <a:ext cx="3380317" cy="1772444"/>
          </a:xfrm>
          <a:prstGeom prst="roundRect">
            <a:avLst>
              <a:gd name="adj" fmla="val 5553"/>
            </a:avLst>
          </a:prstGeom>
          <a:solidFill>
            <a:srgbClr val="FFFFFF"/>
          </a:solidFill>
          <a:ln w="6350">
            <a:solidFill>
              <a:srgbClr val="DDD9CC"/>
            </a:solidFill>
            <a:prstDash val="solid"/>
          </a:ln>
        </p:spPr>
        <p:txBody>
          <a:bodyPr/>
          <a:lstStyle/>
          <a:p>
            <a:endParaRPr lang="es-MX"/>
          </a:p>
        </p:txBody>
      </p:sp>
      <p:sp>
        <p:nvSpPr>
          <p:cNvPr id="8" name="Text 6"/>
          <p:cNvSpPr/>
          <p:nvPr/>
        </p:nvSpPr>
        <p:spPr>
          <a:xfrm>
            <a:off x="4635500" y="2117461"/>
            <a:ext cx="3008630" cy="487627"/>
          </a:xfrm>
          <a:prstGeom prst="rect">
            <a:avLst/>
          </a:prstGeom>
          <a:noFill/>
          <a:ln/>
        </p:spPr>
        <p:txBody>
          <a:bodyPr wrap="square" lIns="0" tIns="0" rIns="0" bIns="0" rtlCol="0" anchor="t">
            <a:normAutofit/>
          </a:bodyPr>
          <a:lstStyle/>
          <a:p>
            <a:pPr marL="0" indent="0" algn="l">
              <a:lnSpc>
                <a:spcPts val="3640"/>
              </a:lnSpc>
              <a:buNone/>
            </a:pPr>
            <a:r>
              <a:rPr lang="en-US" sz="2600" b="1" dirty="0">
                <a:solidFill>
                  <a:srgbClr val="14213D"/>
                </a:solidFill>
                <a:latin typeface="Georgia" pitchFamily="34" charset="0"/>
                <a:ea typeface="Georgia" pitchFamily="34" charset="-122"/>
                <a:cs typeface="Georgia" pitchFamily="34" charset="-120"/>
              </a:rPr>
              <a:t>No interventions</a:t>
            </a:r>
            <a:endParaRPr lang="en-US" sz="2600" dirty="0"/>
          </a:p>
        </p:txBody>
      </p:sp>
      <p:sp>
        <p:nvSpPr>
          <p:cNvPr id="9" name="Text 7"/>
          <p:cNvSpPr/>
          <p:nvPr/>
        </p:nvSpPr>
        <p:spPr>
          <a:xfrm>
            <a:off x="4635500" y="2630488"/>
            <a:ext cx="3008630"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beats the full model on PSNR (63.95 vs 63.62) and Qabf (0.524 vs 0.467)</a:t>
            </a:r>
            <a:endParaRPr lang="en-US" sz="1500" dirty="0"/>
          </a:p>
        </p:txBody>
      </p:sp>
      <p:sp>
        <p:nvSpPr>
          <p:cNvPr id="10" name="Shape 8"/>
          <p:cNvSpPr/>
          <p:nvPr/>
        </p:nvSpPr>
        <p:spPr>
          <a:xfrm>
            <a:off x="7995709" y="1887804"/>
            <a:ext cx="3380317" cy="1772444"/>
          </a:xfrm>
          <a:prstGeom prst="roundRect">
            <a:avLst>
              <a:gd name="adj" fmla="val 5553"/>
            </a:avLst>
          </a:prstGeom>
          <a:solidFill>
            <a:srgbClr val="FFFFFF"/>
          </a:solidFill>
          <a:ln w="6350">
            <a:solidFill>
              <a:srgbClr val="DDD9CC"/>
            </a:solidFill>
            <a:prstDash val="solid"/>
          </a:ln>
        </p:spPr>
        <p:txBody>
          <a:bodyPr/>
          <a:lstStyle/>
          <a:p>
            <a:endParaRPr lang="es-MX"/>
          </a:p>
        </p:txBody>
      </p:sp>
      <p:sp>
        <p:nvSpPr>
          <p:cNvPr id="11" name="Text 9"/>
          <p:cNvSpPr/>
          <p:nvPr/>
        </p:nvSpPr>
        <p:spPr>
          <a:xfrm>
            <a:off x="8225367" y="2117461"/>
            <a:ext cx="3008630" cy="487627"/>
          </a:xfrm>
          <a:prstGeom prst="rect">
            <a:avLst/>
          </a:prstGeom>
          <a:noFill/>
          <a:ln/>
        </p:spPr>
        <p:txBody>
          <a:bodyPr wrap="square" lIns="0" tIns="0" rIns="0" bIns="0" rtlCol="0" anchor="t">
            <a:normAutofit/>
          </a:bodyPr>
          <a:lstStyle/>
          <a:p>
            <a:pPr marL="0" indent="0" algn="l">
              <a:lnSpc>
                <a:spcPts val="3640"/>
              </a:lnSpc>
              <a:buNone/>
            </a:pPr>
            <a:r>
              <a:rPr lang="en-US" sz="2600" b="1" dirty="0">
                <a:solidFill>
                  <a:srgbClr val="14213D"/>
                </a:solidFill>
                <a:latin typeface="Georgia" pitchFamily="34" charset="0"/>
                <a:ea typeface="Georgia" pitchFamily="34" charset="-122"/>
                <a:cs typeface="Georgia" pitchFamily="34" charset="-120"/>
              </a:rPr>
              <a:t>? dataset</a:t>
            </a:r>
            <a:endParaRPr lang="en-US" sz="2600" dirty="0"/>
          </a:p>
        </p:txBody>
      </p:sp>
      <p:sp>
        <p:nvSpPr>
          <p:cNvPr id="12" name="Text 10"/>
          <p:cNvSpPr/>
          <p:nvPr/>
        </p:nvSpPr>
        <p:spPr>
          <a:xfrm>
            <a:off x="8225367" y="2630488"/>
            <a:ext cx="300863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Ablation AG 6.14 matches no dataset in Table 1</a:t>
            </a:r>
            <a:endParaRPr lang="en-US" sz="1500" dirty="0"/>
          </a:p>
        </p:txBody>
      </p:sp>
      <p:sp>
        <p:nvSpPr>
          <p:cNvPr id="13" name="Shape 11"/>
          <p:cNvSpPr/>
          <p:nvPr/>
        </p:nvSpPr>
        <p:spPr>
          <a:xfrm>
            <a:off x="812800" y="3917423"/>
            <a:ext cx="10566400" cy="571500"/>
          </a:xfrm>
          <a:prstGeom prst="roundRect">
            <a:avLst>
              <a:gd name="adj" fmla="val 13333"/>
            </a:avLst>
          </a:prstGeom>
          <a:solidFill>
            <a:srgbClr val="E8B923"/>
          </a:solidFill>
          <a:ln/>
        </p:spPr>
        <p:txBody>
          <a:bodyPr/>
          <a:lstStyle/>
          <a:p>
            <a:endParaRPr lang="es-MX"/>
          </a:p>
        </p:txBody>
      </p:sp>
      <p:sp>
        <p:nvSpPr>
          <p:cNvPr id="14" name="Text 12"/>
          <p:cNvSpPr/>
          <p:nvPr/>
        </p:nvSpPr>
        <p:spPr>
          <a:xfrm>
            <a:off x="1016000" y="4069823"/>
            <a:ext cx="10464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4213D"/>
                </a:solidFill>
                <a:latin typeface="Arial" pitchFamily="34" charset="0"/>
                <a:ea typeface="Arial" pitchFamily="34" charset="-122"/>
                <a:cs typeface="Arial" pitchFamily="34" charset="-120"/>
              </a:rPr>
              <a:t>If the end task is detection, which metric should decide what "better fusion" means?</a:t>
            </a:r>
            <a:endParaRPr lang="en-US" sz="1500" dirty="0"/>
          </a:p>
        </p:txBody>
      </p:sp>
      <p:sp>
        <p:nvSpPr>
          <p:cNvPr id="15" name="Text 1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CONTRADICTION 5 · THE EVIDENCE FOR CAUSALITY</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A "treatment effect" with no control group</a:t>
            </a:r>
            <a:endParaRPr lang="en-US" sz="3600" dirty="0"/>
          </a:p>
        </p:txBody>
      </p:sp>
      <p:sp>
        <p:nvSpPr>
          <p:cNvPr id="4" name="Shape 2"/>
          <p:cNvSpPr/>
          <p:nvPr/>
        </p:nvSpPr>
        <p:spPr>
          <a:xfrm>
            <a:off x="815975" y="1887804"/>
            <a:ext cx="5175250" cy="1841037"/>
          </a:xfrm>
          <a:prstGeom prst="roundRect">
            <a:avLst>
              <a:gd name="adj" fmla="val 5346"/>
            </a:avLst>
          </a:prstGeom>
          <a:solidFill>
            <a:srgbClr val="FFFFFF"/>
          </a:solidFill>
          <a:ln w="6350">
            <a:solidFill>
              <a:srgbClr val="DDD9CC"/>
            </a:solidFill>
            <a:prstDash val="solid"/>
          </a:ln>
        </p:spPr>
        <p:txBody>
          <a:bodyPr/>
          <a:lstStyle/>
          <a:p>
            <a:endParaRPr lang="es-MX"/>
          </a:p>
        </p:txBody>
      </p:sp>
      <p:sp>
        <p:nvSpPr>
          <p:cNvPr id="5" name="Text 3"/>
          <p:cNvSpPr/>
          <p:nvPr/>
        </p:nvSpPr>
        <p:spPr>
          <a:xfrm>
            <a:off x="1045633" y="2117465"/>
            <a:ext cx="4857411"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A7179"/>
                </a:solidFill>
                <a:latin typeface="Arial" pitchFamily="34" charset="0"/>
                <a:ea typeface="Arial" pitchFamily="34" charset="-122"/>
                <a:cs typeface="Arial" pitchFamily="34" charset="-120"/>
              </a:rPr>
              <a:t>THE PAPER SAYS</a:t>
            </a:r>
            <a:endParaRPr lang="en-US" sz="1200" dirty="0"/>
          </a:p>
        </p:txBody>
      </p:sp>
      <p:sp>
        <p:nvSpPr>
          <p:cNvPr id="6" name="Text 4"/>
          <p:cNvSpPr/>
          <p:nvPr/>
        </p:nvSpPr>
        <p:spPr>
          <a:xfrm>
            <a:off x="1045633" y="2432385"/>
            <a:ext cx="4857411" cy="932061"/>
          </a:xfrm>
          <a:prstGeom prst="rect">
            <a:avLst/>
          </a:prstGeom>
          <a:noFill/>
          <a:ln/>
        </p:spPr>
        <p:txBody>
          <a:bodyPr wrap="square" lIns="0" tIns="0" rIns="0" bIns="0" rtlCol="0" anchor="t">
            <a:normAutofit/>
          </a:bodyPr>
          <a:lstStyle/>
          <a:p>
            <a:pPr marL="0" indent="0" algn="l">
              <a:lnSpc>
                <a:spcPts val="2380"/>
              </a:lnSpc>
              <a:buNone/>
            </a:pPr>
            <a:r>
              <a:rPr lang="en-US" sz="1700" i="1" dirty="0">
                <a:solidFill>
                  <a:srgbClr val="14213D"/>
                </a:solidFill>
                <a:latin typeface="Georgia" pitchFamily="34" charset="0"/>
                <a:ea typeface="Georgia" pitchFamily="34" charset="-122"/>
                <a:cs typeface="Georgia" pitchFamily="34" charset="-120"/>
              </a:rPr>
              <a:t>"Average Treatment Effect ... reveals distinct intervention impacts ... confirms our framework learns intervention-stable features."</a:t>
            </a:r>
            <a:endParaRPr lang="en-US" sz="1700" dirty="0"/>
          </a:p>
        </p:txBody>
      </p:sp>
      <p:sp>
        <p:nvSpPr>
          <p:cNvPr id="7" name="Shape 5"/>
          <p:cNvSpPr/>
          <p:nvPr/>
        </p:nvSpPr>
        <p:spPr>
          <a:xfrm>
            <a:off x="6200775" y="1887804"/>
            <a:ext cx="5175250" cy="1841037"/>
          </a:xfrm>
          <a:prstGeom prst="roundRect">
            <a:avLst>
              <a:gd name="adj" fmla="val 5346"/>
            </a:avLst>
          </a:prstGeom>
          <a:solidFill>
            <a:srgbClr val="FFFFFF"/>
          </a:solidFill>
          <a:ln w="6350">
            <a:solidFill>
              <a:srgbClr val="DDD9CC"/>
            </a:solidFill>
            <a:prstDash val="solid"/>
          </a:ln>
        </p:spPr>
        <p:txBody>
          <a:bodyPr/>
          <a:lstStyle/>
          <a:p>
            <a:endParaRPr lang="es-MX"/>
          </a:p>
        </p:txBody>
      </p:sp>
      <p:sp>
        <p:nvSpPr>
          <p:cNvPr id="8" name="Text 6"/>
          <p:cNvSpPr/>
          <p:nvPr/>
        </p:nvSpPr>
        <p:spPr>
          <a:xfrm>
            <a:off x="6430433" y="2117465"/>
            <a:ext cx="4857411"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6A7179"/>
                </a:solidFill>
                <a:latin typeface="Arial" pitchFamily="34" charset="0"/>
                <a:ea typeface="Arial" pitchFamily="34" charset="-122"/>
                <a:cs typeface="Arial" pitchFamily="34" charset="-120"/>
              </a:rPr>
              <a:t>WHAT IT MEASURES</a:t>
            </a:r>
            <a:endParaRPr lang="en-US" sz="1200" dirty="0"/>
          </a:p>
        </p:txBody>
      </p:sp>
      <p:sp>
        <p:nvSpPr>
          <p:cNvPr id="9" name="Text 7"/>
          <p:cNvSpPr/>
          <p:nvPr/>
        </p:nvSpPr>
        <p:spPr>
          <a:xfrm>
            <a:off x="6430433" y="2432385"/>
            <a:ext cx="4857411" cy="1092200"/>
          </a:xfrm>
          <a:prstGeom prst="rect">
            <a:avLst/>
          </a:prstGeom>
          <a:noFill/>
          <a:ln/>
        </p:spPr>
        <p:txBody>
          <a:bodyPr wrap="square" lIns="0" tIns="0" rIns="0" bIns="0" rtlCol="0" anchor="t">
            <a:normAutofit/>
          </a:bodyPr>
          <a:lstStyle/>
          <a:p>
            <a:pPr marL="228600" indent="-170180" algn="l">
              <a:lnSpc>
                <a:spcPts val="2100"/>
              </a:lnSpc>
              <a:buSzPct val="100000"/>
              <a:buChar char="•"/>
            </a:pPr>
            <a:r>
              <a:rPr lang="en-US" sz="1500" dirty="0">
                <a:solidFill>
                  <a:srgbClr val="4A5568"/>
                </a:solidFill>
                <a:latin typeface="Arial" pitchFamily="34" charset="0"/>
                <a:ea typeface="Arial" pitchFamily="34" charset="-122"/>
                <a:cs typeface="Arial" pitchFamily="34" charset="-120"/>
              </a:rPr>
              <a:t>Metric drop under masking, on the model trained with those masks.</a:t>
            </a:r>
            <a:endParaRPr lang="en-US" sz="1500" dirty="0"/>
          </a:p>
          <a:p>
            <a:pPr marL="228600" indent="-170180" algn="l">
              <a:lnSpc>
                <a:spcPts val="2100"/>
              </a:lnSpc>
              <a:buSzPct val="100000"/>
              <a:buChar char="•"/>
            </a:pPr>
            <a:r>
              <a:rPr lang="en-US" sz="1500" dirty="0">
                <a:solidFill>
                  <a:srgbClr val="4A5568"/>
                </a:solidFill>
                <a:latin typeface="Arial" pitchFamily="34" charset="0"/>
                <a:ea typeface="Arial" pitchFamily="34" charset="-122"/>
                <a:cs typeface="Arial" pitchFamily="34" charset="-120"/>
              </a:rPr>
              <a:t>No model trained without masks to compare.</a:t>
            </a:r>
            <a:endParaRPr lang="en-US" sz="1500" dirty="0"/>
          </a:p>
          <a:p>
            <a:pPr marL="228600" indent="-170180" algn="l">
              <a:lnSpc>
                <a:spcPts val="2100"/>
              </a:lnSpc>
              <a:buSzPct val="100000"/>
              <a:buChar char="•"/>
            </a:pPr>
            <a:r>
              <a:rPr lang="en-US" sz="1500" dirty="0">
                <a:solidFill>
                  <a:srgbClr val="4A5568"/>
                </a:solidFill>
                <a:latin typeface="Arial" pitchFamily="34" charset="0"/>
                <a:ea typeface="Arial" pitchFamily="34" charset="-122"/>
                <a:cs typeface="Arial" pitchFamily="34" charset="-120"/>
              </a:rPr>
              <a:t>The two mask types differ by tenths of a </a:t>
            </a:r>
            <a:r>
              <a:rPr lang="en-US" sz="1500" dirty="0" err="1">
                <a:solidFill>
                  <a:srgbClr val="4A5568"/>
                </a:solidFill>
                <a:latin typeface="Arial" pitchFamily="34" charset="0"/>
                <a:ea typeface="Arial" pitchFamily="34" charset="-122"/>
                <a:cs typeface="Arial" pitchFamily="34" charset="-120"/>
              </a:rPr>
              <a:t>dB.</a:t>
            </a:r>
            <a:endParaRPr lang="en-US" sz="1500" dirty="0"/>
          </a:p>
        </p:txBody>
      </p:sp>
      <p:sp>
        <p:nvSpPr>
          <p:cNvPr id="10" name="Shape 8"/>
          <p:cNvSpPr/>
          <p:nvPr/>
        </p:nvSpPr>
        <p:spPr>
          <a:xfrm>
            <a:off x="812800" y="3986014"/>
            <a:ext cx="10566400" cy="571500"/>
          </a:xfrm>
          <a:prstGeom prst="roundRect">
            <a:avLst>
              <a:gd name="adj" fmla="val 13333"/>
            </a:avLst>
          </a:prstGeom>
          <a:solidFill>
            <a:srgbClr val="E8B923"/>
          </a:solidFill>
          <a:ln/>
        </p:spPr>
        <p:txBody>
          <a:bodyPr/>
          <a:lstStyle/>
          <a:p>
            <a:endParaRPr lang="es-MX"/>
          </a:p>
        </p:txBody>
      </p:sp>
      <p:sp>
        <p:nvSpPr>
          <p:cNvPr id="11" name="Text 9"/>
          <p:cNvSpPr/>
          <p:nvPr/>
        </p:nvSpPr>
        <p:spPr>
          <a:xfrm>
            <a:off x="1016000" y="4138414"/>
            <a:ext cx="10464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4213D"/>
                </a:solidFill>
                <a:latin typeface="Arial" pitchFamily="34" charset="0"/>
                <a:ea typeface="Arial" pitchFamily="34" charset="-122"/>
                <a:cs typeface="Arial" pitchFamily="34" charset="-120"/>
              </a:rPr>
              <a:t>What is the right control, and what result would falsify their claim?</a:t>
            </a:r>
            <a:endParaRPr lang="en-US" sz="15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4213D"/>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E8B923"/>
                </a:solidFill>
                <a:latin typeface="Arial" pitchFamily="34" charset="0"/>
                <a:ea typeface="Arial" pitchFamily="34" charset="-122"/>
                <a:cs typeface="Arial" pitchFamily="34" charset="-120"/>
              </a:rPr>
              <a:t>FROM CONTRADICTIONS TO CONTRIBUTIONS</a:t>
            </a:r>
            <a:endParaRPr lang="en-US" sz="1200" dirty="0"/>
          </a:p>
        </p:txBody>
      </p:sp>
      <p:sp>
        <p:nvSpPr>
          <p:cNvPr id="3" name="Text 1"/>
          <p:cNvSpPr/>
          <p:nvPr/>
        </p:nvSpPr>
        <p:spPr>
          <a:xfrm>
            <a:off x="812800" y="1127720"/>
            <a:ext cx="10883392" cy="1031214"/>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7F6F1"/>
                </a:solidFill>
                <a:latin typeface="Georgia" pitchFamily="34" charset="0"/>
                <a:ea typeface="Georgia" pitchFamily="34" charset="-122"/>
                <a:cs typeface="Georgia" pitchFamily="34" charset="-120"/>
              </a:rPr>
              <a:t>Each gap is a testable claim for our manuscript</a:t>
            </a:r>
            <a:endParaRPr lang="en-US" sz="3600" dirty="0"/>
          </a:p>
        </p:txBody>
      </p:sp>
      <p:sp>
        <p:nvSpPr>
          <p:cNvPr id="4" name="Shape 2"/>
          <p:cNvSpPr/>
          <p:nvPr/>
        </p:nvSpPr>
        <p:spPr>
          <a:xfrm>
            <a:off x="812800" y="2393888"/>
            <a:ext cx="10566400" cy="0"/>
          </a:xfrm>
          <a:prstGeom prst="line">
            <a:avLst/>
          </a:prstGeom>
          <a:noFill/>
          <a:ln w="12700">
            <a:solidFill>
              <a:srgbClr val="FAF9F5">
                <a:alpha val="22000"/>
              </a:srgbClr>
            </a:solidFill>
            <a:prstDash val="solid"/>
          </a:ln>
        </p:spPr>
        <p:txBody>
          <a:bodyPr/>
          <a:lstStyle/>
          <a:p>
            <a:endParaRPr lang="es-MX"/>
          </a:p>
        </p:txBody>
      </p:sp>
      <p:sp>
        <p:nvSpPr>
          <p:cNvPr id="5" name="Shape 3"/>
          <p:cNvSpPr/>
          <p:nvPr/>
        </p:nvSpPr>
        <p:spPr>
          <a:xfrm>
            <a:off x="819150" y="2387538"/>
            <a:ext cx="0" cy="2426494"/>
          </a:xfrm>
          <a:prstGeom prst="line">
            <a:avLst/>
          </a:prstGeom>
          <a:noFill/>
          <a:ln w="12700">
            <a:solidFill>
              <a:srgbClr val="FAF9F5">
                <a:alpha val="22000"/>
              </a:srgbClr>
            </a:solidFill>
            <a:prstDash val="solid"/>
          </a:ln>
        </p:spPr>
        <p:txBody>
          <a:bodyPr/>
          <a:lstStyle/>
          <a:p>
            <a:endParaRPr lang="es-MX"/>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914400" y="2489138"/>
          <a:ext cx="10375900" cy="2235996"/>
        </p:xfrm>
        <a:graphic>
          <a:graphicData uri="http://schemas.openxmlformats.org/drawingml/2006/table">
            <a:tbl>
              <a:tblPr/>
              <a:tblGrid>
                <a:gridCol w="3112770">
                  <a:extLst>
                    <a:ext uri="{9D8B030D-6E8A-4147-A177-3AD203B41FA5}">
                      <a16:colId xmlns:a16="http://schemas.microsoft.com/office/drawing/2014/main" val="20000"/>
                    </a:ext>
                  </a:extLst>
                </a:gridCol>
                <a:gridCol w="7263130">
                  <a:extLst>
                    <a:ext uri="{9D8B030D-6E8A-4147-A177-3AD203B41FA5}">
                      <a16:colId xmlns:a16="http://schemas.microsoft.com/office/drawing/2014/main" val="20001"/>
                    </a:ext>
                  </a:extLst>
                </a:gridCol>
              </a:tblGrid>
              <a:tr h="372666">
                <a:tc>
                  <a:txBody>
                    <a:bodyPr/>
                    <a:lstStyle/>
                    <a:p>
                      <a:pPr marL="0" indent="0">
                        <a:lnSpc>
                          <a:spcPts val="1890"/>
                        </a:lnSpc>
                        <a:buNone/>
                      </a:pPr>
                      <a:r>
                        <a:rPr lang="en-US" sz="1350" b="1" dirty="0">
                          <a:solidFill>
                            <a:srgbClr val="F7F6F1"/>
                          </a:solidFill>
                          <a:latin typeface="Arial" pitchFamily="34" charset="0"/>
                          <a:ea typeface="Arial" pitchFamily="34" charset="-122"/>
                          <a:cs typeface="Arial" pitchFamily="34" charset="-120"/>
                        </a:rPr>
                        <a:t>Gap in the paper</a:t>
                      </a:r>
                      <a:endParaRPr lang="en-US" sz="1350" dirty="0">
                        <a:latin typeface="Arial" charset="0"/>
                        <a:ea typeface="Arial" charset="0"/>
                        <a:cs typeface="Arial" charset="0"/>
                      </a:endParaRPr>
                    </a:p>
                  </a:txBody>
                  <a:tcPr marL="60007" marR="60007" marT="60007" marB="60007">
                    <a:lnL w="0" cap="flat" cmpd="sng" algn="ctr">
                      <a:noFill/>
                    </a:lnL>
                    <a:lnR w="12700" cap="flat" cmpd="sng" algn="ctr">
                      <a:solidFill>
                        <a:srgbClr val="555E71"/>
                      </a:solidFill>
                      <a:prstDash val="solid"/>
                      <a:round/>
                      <a:headEnd type="none" w="med" len="med"/>
                      <a:tailEnd type="none" w="med" len="med"/>
                    </a:lnR>
                    <a:lnT w="0" cap="flat" cmpd="sng" algn="ctr">
                      <a:noFill/>
                    </a:lnT>
                    <a:lnB w="12700" cap="flat" cmpd="sng" algn="ctr">
                      <a:solidFill>
                        <a:srgbClr val="555E71"/>
                      </a:solidFill>
                      <a:prstDash val="solid"/>
                      <a:round/>
                      <a:headEnd type="none" w="med" len="med"/>
                      <a:tailEnd type="none" w="med" len="med"/>
                    </a:lnB>
                    <a:solidFill>
                      <a:srgbClr val="26324C"/>
                    </a:solidFill>
                  </a:tcPr>
                </a:tc>
                <a:tc>
                  <a:txBody>
                    <a:bodyPr/>
                    <a:lstStyle/>
                    <a:p>
                      <a:pPr marL="0" indent="0">
                        <a:lnSpc>
                          <a:spcPts val="1890"/>
                        </a:lnSpc>
                        <a:buNone/>
                      </a:pPr>
                      <a:r>
                        <a:rPr lang="en-US" sz="1350" b="1" dirty="0">
                          <a:solidFill>
                            <a:srgbClr val="F7F6F1"/>
                          </a:solidFill>
                          <a:latin typeface="Arial" pitchFamily="34" charset="0"/>
                          <a:ea typeface="Arial" pitchFamily="34" charset="-122"/>
                          <a:cs typeface="Arial" pitchFamily="34" charset="-120"/>
                        </a:rPr>
                        <a:t>What the canola database lets us do</a:t>
                      </a:r>
                      <a:endParaRPr lang="en-US" sz="1350" dirty="0">
                        <a:latin typeface="Arial" charset="0"/>
                        <a:ea typeface="Arial" charset="0"/>
                        <a:cs typeface="Arial" charset="0"/>
                      </a:endParaRPr>
                    </a:p>
                  </a:txBody>
                  <a:tcPr marL="60007" marR="60007" marT="60007" marB="60007">
                    <a:lnL w="12700" cap="flat" cmpd="sng" algn="ctr">
                      <a:solidFill>
                        <a:srgbClr val="555E71"/>
                      </a:solidFill>
                      <a:prstDash val="solid"/>
                      <a:round/>
                      <a:headEnd type="none" w="med" len="med"/>
                      <a:tailEnd type="none" w="med" len="med"/>
                    </a:lnL>
                    <a:lnR w="12700" cap="flat" cmpd="sng" algn="ctr">
                      <a:solidFill>
                        <a:srgbClr val="555E71"/>
                      </a:solidFill>
                      <a:prstDash val="solid"/>
                      <a:round/>
                      <a:headEnd type="none" w="med" len="med"/>
                      <a:tailEnd type="none" w="med" len="med"/>
                    </a:lnR>
                    <a:lnT w="0" cap="flat" cmpd="sng" algn="ctr">
                      <a:noFill/>
                    </a:lnT>
                    <a:lnB w="12700" cap="flat" cmpd="sng" algn="ctr">
                      <a:solidFill>
                        <a:srgbClr val="555E71"/>
                      </a:solidFill>
                      <a:prstDash val="solid"/>
                      <a:round/>
                      <a:headEnd type="none" w="med" len="med"/>
                      <a:tailEnd type="none" w="med" len="med"/>
                    </a:lnB>
                    <a:solidFill>
                      <a:srgbClr val="26324C"/>
                    </a:solidFill>
                  </a:tcPr>
                </a:tc>
                <a:extLst>
                  <a:ext uri="{0D108BD9-81ED-4DB2-BD59-A6C34878D82A}">
                    <a16:rowId xmlns:a16="http://schemas.microsoft.com/office/drawing/2014/main" val="10000"/>
                  </a:ext>
                </a:extLst>
              </a:tr>
              <a:tr h="372666">
                <a:tc>
                  <a:txBody>
                    <a:bodyPr/>
                    <a:lstStyle/>
                    <a:p>
                      <a:pPr marL="0" indent="0">
                        <a:lnSpc>
                          <a:spcPts val="1890"/>
                        </a:lnSpc>
                        <a:buNone/>
                      </a:pPr>
                      <a:r>
                        <a:rPr lang="en-US" sz="1350" dirty="0">
                          <a:solidFill>
                            <a:srgbClr val="F7F6F1"/>
                          </a:solidFill>
                          <a:latin typeface="Arial" pitchFamily="34" charset="0"/>
                          <a:ea typeface="Arial" pitchFamily="34" charset="-122"/>
                          <a:cs typeface="Arial" pitchFamily="34" charset="-120"/>
                        </a:rPr>
                        <a:t>1 · Causal claim untested</a:t>
                      </a:r>
                      <a:endParaRPr lang="en-US" sz="1350" dirty="0">
                        <a:latin typeface="Arial" charset="0"/>
                        <a:ea typeface="Arial" charset="0"/>
                        <a:cs typeface="Arial" charset="0"/>
                      </a:endParaRPr>
                    </a:p>
                  </a:txBody>
                  <a:tcPr marL="60007" marR="60007" marT="60007" marB="60007">
                    <a:lnL w="0" cap="flat" cmpd="sng" algn="ctr">
                      <a:noFill/>
                    </a:lnL>
                    <a:lnR w="12700" cap="flat" cmpd="sng" algn="ctr">
                      <a:solidFill>
                        <a:srgbClr val="4F5B76"/>
                      </a:solidFill>
                      <a:prstDash val="solid"/>
                      <a:round/>
                      <a:headEnd type="none" w="med" len="med"/>
                      <a:tailEnd type="none" w="med" len="med"/>
                    </a:lnR>
                    <a:lnT w="12700" cap="flat" cmpd="sng" algn="ctr">
                      <a:solidFill>
                        <a:srgbClr val="555E71"/>
                      </a:solidFill>
                      <a:prstDash val="solid"/>
                      <a:round/>
                      <a:headEnd type="none" w="med" len="med"/>
                      <a:tailEnd type="none" w="med" len="med"/>
                    </a:lnT>
                    <a:lnB w="12700" cap="flat" cmpd="sng" algn="ctr">
                      <a:solidFill>
                        <a:srgbClr val="4F5B76"/>
                      </a:solidFill>
                      <a:prstDash val="solid"/>
                      <a:round/>
                      <a:headEnd type="none" w="med" len="med"/>
                      <a:tailEnd type="none" w="med" len="med"/>
                    </a:lnB>
                    <a:solidFill>
                      <a:srgbClr val="1F2E52"/>
                    </a:solidFill>
                  </a:tcPr>
                </a:tc>
                <a:tc>
                  <a:txBody>
                    <a:bodyPr/>
                    <a:lstStyle/>
                    <a:p>
                      <a:pPr marL="0" indent="0">
                        <a:lnSpc>
                          <a:spcPts val="1890"/>
                        </a:lnSpc>
                        <a:buNone/>
                      </a:pPr>
                      <a:r>
                        <a:rPr lang="en-US" sz="1350" dirty="0">
                          <a:solidFill>
                            <a:srgbClr val="F7F6F1"/>
                          </a:solidFill>
                          <a:latin typeface="Arial" pitchFamily="34" charset="0"/>
                          <a:ea typeface="Arial" pitchFamily="34" charset="-122"/>
                          <a:cs typeface="Arial" pitchFamily="34" charset="-120"/>
                        </a:rPr>
                        <a:t>Physical intervention at capture: exposure bracketing, fixed scene</a:t>
                      </a:r>
                      <a:endParaRPr lang="en-US" sz="1350" dirty="0">
                        <a:latin typeface="Arial" charset="0"/>
                        <a:ea typeface="Arial" charset="0"/>
                        <a:cs typeface="Arial" charset="0"/>
                      </a:endParaRPr>
                    </a:p>
                  </a:txBody>
                  <a:tcPr marL="60007" marR="60007" marT="60007" marB="60007">
                    <a:lnL w="12700" cap="flat" cmpd="sng" algn="ctr">
                      <a:solidFill>
                        <a:srgbClr val="4F5B76"/>
                      </a:solidFill>
                      <a:prstDash val="solid"/>
                      <a:round/>
                      <a:headEnd type="none" w="med" len="med"/>
                      <a:tailEnd type="none" w="med" len="med"/>
                    </a:lnL>
                    <a:lnR w="12700" cap="flat" cmpd="sng" algn="ctr">
                      <a:solidFill>
                        <a:srgbClr val="4F5B76"/>
                      </a:solidFill>
                      <a:prstDash val="solid"/>
                      <a:round/>
                      <a:headEnd type="none" w="med" len="med"/>
                      <a:tailEnd type="none" w="med" len="med"/>
                    </a:lnR>
                    <a:lnT w="12700" cap="flat" cmpd="sng" algn="ctr">
                      <a:solidFill>
                        <a:srgbClr val="555E71"/>
                      </a:solidFill>
                      <a:prstDash val="solid"/>
                      <a:round/>
                      <a:headEnd type="none" w="med" len="med"/>
                      <a:tailEnd type="none" w="med" len="med"/>
                    </a:lnT>
                    <a:lnB w="12700" cap="flat" cmpd="sng" algn="ctr">
                      <a:solidFill>
                        <a:srgbClr val="4F5B76"/>
                      </a:solidFill>
                      <a:prstDash val="solid"/>
                      <a:round/>
                      <a:headEnd type="none" w="med" len="med"/>
                      <a:tailEnd type="none" w="med" len="med"/>
                    </a:lnB>
                    <a:solidFill>
                      <a:srgbClr val="1F2E52"/>
                    </a:solidFill>
                  </a:tcPr>
                </a:tc>
                <a:extLst>
                  <a:ext uri="{0D108BD9-81ED-4DB2-BD59-A6C34878D82A}">
                    <a16:rowId xmlns:a16="http://schemas.microsoft.com/office/drawing/2014/main" val="10001"/>
                  </a:ext>
                </a:extLst>
              </a:tr>
              <a:tr h="372666">
                <a:tc>
                  <a:txBody>
                    <a:bodyPr/>
                    <a:lstStyle/>
                    <a:p>
                      <a:pPr marL="0" indent="0">
                        <a:lnSpc>
                          <a:spcPts val="1890"/>
                        </a:lnSpc>
                        <a:buNone/>
                      </a:pPr>
                      <a:r>
                        <a:rPr lang="en-US" sz="1350" dirty="0">
                          <a:solidFill>
                            <a:srgbClr val="F7F6F1"/>
                          </a:solidFill>
                          <a:latin typeface="Arial" pitchFamily="34" charset="0"/>
                          <a:ea typeface="Arial" pitchFamily="34" charset="-122"/>
                          <a:cs typeface="Arial" pitchFamily="34" charset="-120"/>
                        </a:rPr>
                        <a:t>2 · Redundancy, not complementarity</a:t>
                      </a:r>
                      <a:endParaRPr lang="en-US" sz="1350" dirty="0">
                        <a:latin typeface="Arial" charset="0"/>
                        <a:ea typeface="Arial" charset="0"/>
                        <a:cs typeface="Arial" charset="0"/>
                      </a:endParaRPr>
                    </a:p>
                  </a:txBody>
                  <a:tcPr marL="60007" marR="60007" marT="60007" marB="60007">
                    <a:lnL w="0" cap="flat" cmpd="sng" algn="ctr">
                      <a:noFill/>
                    </a:lnL>
                    <a:lnR w="12700" cap="flat" cmpd="sng" algn="ctr">
                      <a:solidFill>
                        <a:srgbClr val="475165"/>
                      </a:solidFill>
                      <a:prstDash val="solid"/>
                      <a:round/>
                      <a:headEnd type="none" w="med" len="med"/>
                      <a:tailEnd type="none" w="med" len="med"/>
                    </a:lnR>
                    <a:lnT w="12700" cap="flat" cmpd="sng" algn="ctr">
                      <a:solidFill>
                        <a:srgbClr val="4F5B76"/>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890"/>
                        </a:lnSpc>
                        <a:buNone/>
                      </a:pPr>
                      <a:r>
                        <a:rPr lang="en-US" sz="1350" dirty="0">
                          <a:solidFill>
                            <a:srgbClr val="F7F6F1"/>
                          </a:solidFill>
                          <a:latin typeface="Arial" pitchFamily="34" charset="0"/>
                          <a:ea typeface="Arial" pitchFamily="34" charset="-122"/>
                          <a:cs typeface="Arial" pitchFamily="34" charset="-120"/>
                        </a:rPr>
                        <a:t>Region ablation with task labels: unique contribution + interaction</a:t>
                      </a:r>
                      <a:endParaRPr lang="en-US" sz="1350" dirty="0">
                        <a:latin typeface="Arial" charset="0"/>
                        <a:ea typeface="Arial" charset="0"/>
                        <a:cs typeface="Arial" charset="0"/>
                      </a:endParaRPr>
                    </a:p>
                  </a:txBody>
                  <a:tcPr marL="60007" marR="60007" marT="60007" marB="60007">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F5B76"/>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2"/>
                  </a:ext>
                </a:extLst>
              </a:tr>
              <a:tr h="372666">
                <a:tc>
                  <a:txBody>
                    <a:bodyPr/>
                    <a:lstStyle/>
                    <a:p>
                      <a:pPr marL="0" indent="0">
                        <a:lnSpc>
                          <a:spcPts val="1890"/>
                        </a:lnSpc>
                        <a:buNone/>
                      </a:pPr>
                      <a:r>
                        <a:rPr lang="en-US" sz="1350" dirty="0">
                          <a:solidFill>
                            <a:srgbClr val="F7F6F1"/>
                          </a:solidFill>
                          <a:latin typeface="Arial" pitchFamily="34" charset="0"/>
                          <a:ea typeface="Arial" pitchFamily="34" charset="-122"/>
                          <a:cs typeface="Arial" pitchFamily="34" charset="-120"/>
                        </a:rPr>
                        <a:t>3 · Loss unclear</a:t>
                      </a:r>
                      <a:endParaRPr lang="en-US" sz="1350" dirty="0">
                        <a:latin typeface="Arial" charset="0"/>
                        <a:ea typeface="Arial" charset="0"/>
                        <a:cs typeface="Arial" charset="0"/>
                      </a:endParaRPr>
                    </a:p>
                  </a:txBody>
                  <a:tcPr marL="60007" marR="60007" marT="60007" marB="60007">
                    <a:lnL w="0" cap="flat" cmpd="sng" algn="ctr">
                      <a:noFill/>
                    </a:lnL>
                    <a:lnR w="12700" cap="flat" cmpd="sng" algn="ctr">
                      <a:solidFill>
                        <a:srgbClr val="4F5B76"/>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F5B76"/>
                      </a:solidFill>
                      <a:prstDash val="solid"/>
                      <a:round/>
                      <a:headEnd type="none" w="med" len="med"/>
                      <a:tailEnd type="none" w="med" len="med"/>
                    </a:lnB>
                    <a:solidFill>
                      <a:srgbClr val="1F2E52"/>
                    </a:solidFill>
                  </a:tcPr>
                </a:tc>
                <a:tc>
                  <a:txBody>
                    <a:bodyPr/>
                    <a:lstStyle/>
                    <a:p>
                      <a:pPr marL="0" indent="0">
                        <a:lnSpc>
                          <a:spcPts val="1890"/>
                        </a:lnSpc>
                        <a:buNone/>
                      </a:pPr>
                      <a:r>
                        <a:rPr lang="en-US" sz="1350" dirty="0">
                          <a:solidFill>
                            <a:srgbClr val="F7F6F1"/>
                          </a:solidFill>
                          <a:latin typeface="Arial" pitchFamily="34" charset="0"/>
                          <a:ea typeface="Arial" pitchFamily="34" charset="-122"/>
                          <a:cs typeface="Arial" pitchFamily="34" charset="-120"/>
                        </a:rPr>
                        <a:t>A physical constraint: exposure-normalized pseudo-NDVI</a:t>
                      </a:r>
                      <a:endParaRPr lang="en-US" sz="1350" dirty="0">
                        <a:latin typeface="Arial" charset="0"/>
                        <a:ea typeface="Arial" charset="0"/>
                        <a:cs typeface="Arial" charset="0"/>
                      </a:endParaRPr>
                    </a:p>
                  </a:txBody>
                  <a:tcPr marL="60007" marR="60007" marT="60007" marB="60007">
                    <a:lnL w="12700" cap="flat" cmpd="sng" algn="ctr">
                      <a:solidFill>
                        <a:srgbClr val="4F5B76"/>
                      </a:solidFill>
                      <a:prstDash val="solid"/>
                      <a:round/>
                      <a:headEnd type="none" w="med" len="med"/>
                      <a:tailEnd type="none" w="med" len="med"/>
                    </a:lnL>
                    <a:lnR w="12700" cap="flat" cmpd="sng" algn="ctr">
                      <a:solidFill>
                        <a:srgbClr val="4F5B76"/>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F5B76"/>
                      </a:solidFill>
                      <a:prstDash val="solid"/>
                      <a:round/>
                      <a:headEnd type="none" w="med" len="med"/>
                      <a:tailEnd type="none" w="med" len="med"/>
                    </a:lnB>
                    <a:solidFill>
                      <a:srgbClr val="1F2E52"/>
                    </a:solidFill>
                  </a:tcPr>
                </a:tc>
                <a:extLst>
                  <a:ext uri="{0D108BD9-81ED-4DB2-BD59-A6C34878D82A}">
                    <a16:rowId xmlns:a16="http://schemas.microsoft.com/office/drawing/2014/main" val="10003"/>
                  </a:ext>
                </a:extLst>
              </a:tr>
              <a:tr h="372666">
                <a:tc>
                  <a:txBody>
                    <a:bodyPr/>
                    <a:lstStyle/>
                    <a:p>
                      <a:pPr marL="0" indent="0">
                        <a:lnSpc>
                          <a:spcPts val="1890"/>
                        </a:lnSpc>
                        <a:buNone/>
                      </a:pPr>
                      <a:r>
                        <a:rPr lang="en-US" sz="1350" dirty="0">
                          <a:solidFill>
                            <a:srgbClr val="F7F6F1"/>
                          </a:solidFill>
                          <a:latin typeface="Arial" pitchFamily="34" charset="0"/>
                          <a:ea typeface="Arial" pitchFamily="34" charset="-122"/>
                          <a:cs typeface="Arial" pitchFamily="34" charset="-120"/>
                        </a:rPr>
                        <a:t>4 · Metrics disagree with claims</a:t>
                      </a:r>
                      <a:endParaRPr lang="en-US" sz="1350" dirty="0">
                        <a:latin typeface="Arial" charset="0"/>
                        <a:ea typeface="Arial" charset="0"/>
                        <a:cs typeface="Arial" charset="0"/>
                      </a:endParaRPr>
                    </a:p>
                  </a:txBody>
                  <a:tcPr marL="60007" marR="60007" marT="60007" marB="60007">
                    <a:lnL w="0" cap="flat" cmpd="sng" algn="ctr">
                      <a:noFill/>
                    </a:lnL>
                    <a:lnR w="12700" cap="flat" cmpd="sng" algn="ctr">
                      <a:solidFill>
                        <a:srgbClr val="475165"/>
                      </a:solidFill>
                      <a:prstDash val="solid"/>
                      <a:round/>
                      <a:headEnd type="none" w="med" len="med"/>
                      <a:tailEnd type="none" w="med" len="med"/>
                    </a:lnR>
                    <a:lnT w="12700" cap="flat" cmpd="sng" algn="ctr">
                      <a:solidFill>
                        <a:srgbClr val="4F5B76"/>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890"/>
                        </a:lnSpc>
                        <a:buNone/>
                      </a:pPr>
                      <a:r>
                        <a:rPr lang="en-US" sz="1350" dirty="0">
                          <a:solidFill>
                            <a:srgbClr val="F7F6F1"/>
                          </a:solidFill>
                          <a:latin typeface="Arial" pitchFamily="34" charset="0"/>
                          <a:ea typeface="Arial" pitchFamily="34" charset="-122"/>
                          <a:cs typeface="Arial" pitchFamily="34" charset="-120"/>
                        </a:rPr>
                        <a:t>Judge fusion by flower AP and counts, not fusion metrics</a:t>
                      </a:r>
                      <a:endParaRPr lang="en-US" sz="1350" dirty="0">
                        <a:latin typeface="Arial" charset="0"/>
                        <a:ea typeface="Arial" charset="0"/>
                        <a:cs typeface="Arial" charset="0"/>
                      </a:endParaRPr>
                    </a:p>
                  </a:txBody>
                  <a:tcPr marL="60007" marR="60007" marT="60007" marB="60007">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F5B76"/>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4"/>
                  </a:ext>
                </a:extLst>
              </a:tr>
              <a:tr h="372666">
                <a:tc>
                  <a:txBody>
                    <a:bodyPr/>
                    <a:lstStyle/>
                    <a:p>
                      <a:pPr marL="0" indent="0">
                        <a:lnSpc>
                          <a:spcPts val="1890"/>
                        </a:lnSpc>
                        <a:buNone/>
                      </a:pPr>
                      <a:r>
                        <a:rPr lang="en-US" sz="1350" dirty="0">
                          <a:solidFill>
                            <a:srgbClr val="F7F6F1"/>
                          </a:solidFill>
                          <a:latin typeface="Arial" pitchFamily="34" charset="0"/>
                          <a:ea typeface="Arial" pitchFamily="34" charset="-122"/>
                          <a:cs typeface="Arial" pitchFamily="34" charset="-120"/>
                        </a:rPr>
                        <a:t>5 · No control group</a:t>
                      </a:r>
                      <a:endParaRPr lang="en-US" sz="1350" dirty="0">
                        <a:latin typeface="Arial" charset="0"/>
                        <a:ea typeface="Arial" charset="0"/>
                        <a:cs typeface="Arial" charset="0"/>
                      </a:endParaRPr>
                    </a:p>
                  </a:txBody>
                  <a:tcPr marL="60007" marR="60007" marT="60007" marB="60007">
                    <a:lnL w="0" cap="flat" cmpd="sng" algn="ctr">
                      <a:noFill/>
                    </a:lnL>
                    <a:lnR w="12700" cap="flat" cmpd="sng" algn="ctr">
                      <a:solidFill>
                        <a:srgbClr val="4F5B76"/>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F5B76"/>
                      </a:solidFill>
                      <a:prstDash val="solid"/>
                      <a:round/>
                      <a:headEnd type="none" w="med" len="med"/>
                      <a:tailEnd type="none" w="med" len="med"/>
                    </a:lnB>
                    <a:solidFill>
                      <a:srgbClr val="1F2E52"/>
                    </a:solidFill>
                  </a:tcPr>
                </a:tc>
                <a:tc>
                  <a:txBody>
                    <a:bodyPr/>
                    <a:lstStyle/>
                    <a:p>
                      <a:pPr marL="0" indent="0">
                        <a:lnSpc>
                          <a:spcPts val="1890"/>
                        </a:lnSpc>
                        <a:buNone/>
                      </a:pPr>
                      <a:r>
                        <a:rPr lang="en-US" sz="1350" dirty="0">
                          <a:solidFill>
                            <a:srgbClr val="F7F6F1"/>
                          </a:solidFill>
                          <a:latin typeface="Arial" pitchFamily="34" charset="0"/>
                          <a:ea typeface="Arial" pitchFamily="34" charset="-122"/>
                          <a:cs typeface="Arial" pitchFamily="34" charset="-120"/>
                        </a:rPr>
                        <a:t>Matched-count and no-intervention control arms, ≥3 seeds</a:t>
                      </a:r>
                      <a:endParaRPr lang="en-US" sz="1350" dirty="0">
                        <a:latin typeface="Arial" charset="0"/>
                        <a:ea typeface="Arial" charset="0"/>
                        <a:cs typeface="Arial" charset="0"/>
                      </a:endParaRPr>
                    </a:p>
                  </a:txBody>
                  <a:tcPr marL="60007" marR="60007" marT="60007" marB="60007">
                    <a:lnL w="12700" cap="flat" cmpd="sng" algn="ctr">
                      <a:solidFill>
                        <a:srgbClr val="4F5B76"/>
                      </a:solidFill>
                      <a:prstDash val="solid"/>
                      <a:round/>
                      <a:headEnd type="none" w="med" len="med"/>
                      <a:tailEnd type="none" w="med" len="med"/>
                    </a:lnL>
                    <a:lnR w="12700" cap="flat" cmpd="sng" algn="ctr">
                      <a:solidFill>
                        <a:srgbClr val="4F5B76"/>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F5B76"/>
                      </a:solidFill>
                      <a:prstDash val="solid"/>
                      <a:round/>
                      <a:headEnd type="none" w="med" len="med"/>
                      <a:tailEnd type="none" w="med" len="med"/>
                    </a:lnB>
                    <a:solidFill>
                      <a:srgbClr val="1F2E52"/>
                    </a:solidFill>
                  </a:tcPr>
                </a:tc>
                <a:extLst>
                  <a:ext uri="{0D108BD9-81ED-4DB2-BD59-A6C34878D82A}">
                    <a16:rowId xmlns:a16="http://schemas.microsoft.com/office/drawing/2014/main" val="10005"/>
                  </a:ext>
                </a:extLst>
              </a:tr>
            </a:tbl>
          </a:graphicData>
        </a:graphic>
      </p:graphicFrame>
      <p:sp>
        <p:nvSpPr>
          <p:cNvPr id="7" name="Text 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2E3"/>
                </a:solidFill>
                <a:latin typeface="Arial" pitchFamily="34" charset="0"/>
                <a:ea typeface="Arial" pitchFamily="34" charset="-122"/>
                <a:cs typeface="Arial" pitchFamily="34" charset="-120"/>
              </a:rPr>
              <a:t>Intervention-Stable Fusion · CVPR 2026 ·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OUR RESPONSE TO GAPS 1, 3 AND 5 · PROTOCOL A</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Intervene on the sensor, not the pixels</a:t>
            </a:r>
            <a:endParaRPr lang="en-US" sz="3600" dirty="0"/>
          </a:p>
        </p:txBody>
      </p:sp>
      <p:sp>
        <p:nvSpPr>
          <p:cNvPr id="4" name="Text 2"/>
          <p:cNvSpPr/>
          <p:nvPr/>
        </p:nvSpPr>
        <p:spPr>
          <a:xfrm>
            <a:off x="812800" y="1884629"/>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Same scene, counterbalanced exposures: RGB fixed while IR varies, then the reverse. Only the acquisition changes.</a:t>
            </a:r>
            <a:endParaRPr lang="en-US" sz="1500" dirty="0"/>
          </a:p>
        </p:txBody>
      </p:sp>
      <p:sp>
        <p:nvSpPr>
          <p:cNvPr id="5" name="Shape 3"/>
          <p:cNvSpPr/>
          <p:nvPr/>
        </p:nvSpPr>
        <p:spPr>
          <a:xfrm>
            <a:off x="812800" y="2411679"/>
            <a:ext cx="10566400" cy="0"/>
          </a:xfrm>
          <a:prstGeom prst="line">
            <a:avLst/>
          </a:prstGeom>
          <a:noFill/>
          <a:ln w="12700">
            <a:solidFill>
              <a:srgbClr val="141413">
                <a:alpha val="22000"/>
              </a:srgbClr>
            </a:solidFill>
            <a:prstDash val="solid"/>
          </a:ln>
        </p:spPr>
        <p:txBody>
          <a:bodyPr/>
          <a:lstStyle/>
          <a:p>
            <a:endParaRPr lang="es-MX"/>
          </a:p>
        </p:txBody>
      </p:sp>
      <p:sp>
        <p:nvSpPr>
          <p:cNvPr id="6" name="Shape 4"/>
          <p:cNvSpPr/>
          <p:nvPr/>
        </p:nvSpPr>
        <p:spPr>
          <a:xfrm>
            <a:off x="819150" y="2405329"/>
            <a:ext cx="0" cy="2120305"/>
          </a:xfrm>
          <a:prstGeom prst="line">
            <a:avLst/>
          </a:prstGeom>
          <a:noFill/>
          <a:ln w="12700">
            <a:solidFill>
              <a:srgbClr val="141413">
                <a:alpha val="22000"/>
              </a:srgbClr>
            </a:solidFill>
            <a:prstDash val="solid"/>
          </a:ln>
        </p:spPr>
        <p:txBody>
          <a:bodyPr/>
          <a:lstStyle/>
          <a:p>
            <a:endParaRPr lang="es-MX"/>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914400" y="2506929"/>
          <a:ext cx="10375900" cy="1929805"/>
        </p:xfrm>
        <a:graphic>
          <a:graphicData uri="http://schemas.openxmlformats.org/drawingml/2006/table">
            <a:tbl>
              <a:tblPr/>
              <a:tblGrid>
                <a:gridCol w="3735324">
                  <a:extLst>
                    <a:ext uri="{9D8B030D-6E8A-4147-A177-3AD203B41FA5}">
                      <a16:colId xmlns:a16="http://schemas.microsoft.com/office/drawing/2014/main" val="20000"/>
                    </a:ext>
                  </a:extLst>
                </a:gridCol>
                <a:gridCol w="6640576">
                  <a:extLst>
                    <a:ext uri="{9D8B030D-6E8A-4147-A177-3AD203B41FA5}">
                      <a16:colId xmlns:a16="http://schemas.microsoft.com/office/drawing/2014/main" val="20001"/>
                    </a:ext>
                  </a:extLst>
                </a:gridCol>
              </a:tblGrid>
              <a:tr h="385961">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Training arm</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What it isolates</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extLst>
                  <a:ext uri="{0D108BD9-81ED-4DB2-BD59-A6C34878D82A}">
                    <a16:rowId xmlns:a16="http://schemas.microsoft.com/office/drawing/2014/main" val="10000"/>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A1 · Single exposure</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Baseline</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A2 · Matched count</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Exposure diversity without extra data (the key control)</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2"/>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A3 · All exposures</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Diversity plus more data</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A4 · All + consistency loss</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Explicit invariance within each exposure group</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Text 5"/>
          <p:cNvSpPr/>
          <p:nvPr/>
        </p:nvSpPr>
        <p:spPr>
          <a:xfrm>
            <a:off x="812800" y="4779634"/>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Tests: held-out exposure · greenhouse → field · </a:t>
            </a:r>
            <a:r>
              <a:rPr lang="en-US" sz="1500" b="1" dirty="0">
                <a:solidFill>
                  <a:srgbClr val="4A5568"/>
                </a:solidFill>
                <a:latin typeface="Arial" pitchFamily="34" charset="0"/>
                <a:ea typeface="Arial" pitchFamily="34" charset="-122"/>
                <a:cs typeface="Arial" pitchFamily="34" charset="-120"/>
              </a:rPr>
              <a:t>flower-count variation within an exposure group</a:t>
            </a:r>
            <a:r>
              <a:rPr lang="en-US" sz="1500" dirty="0">
                <a:solidFill>
                  <a:srgbClr val="4A5568"/>
                </a:solidFill>
                <a:latin typeface="Arial" pitchFamily="34" charset="0"/>
                <a:ea typeface="Arial" pitchFamily="34" charset="-122"/>
                <a:cs typeface="Arial" pitchFamily="34" charset="-120"/>
              </a:rPr>
              <a:t> (true count is fixed)</a:t>
            </a:r>
            <a:endParaRPr lang="en-US" sz="1500" dirty="0"/>
          </a:p>
        </p:txBody>
      </p:sp>
      <p:sp>
        <p:nvSpPr>
          <p:cNvPr id="9" name="Text 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OUR RESPONSE TO GAPS 2 AND 4 · PROTOCOL B</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Measure the drop, not the agreement</a:t>
            </a:r>
            <a:endParaRPr lang="en-US" sz="3600" dirty="0"/>
          </a:p>
        </p:txBody>
      </p:sp>
      <p:sp>
        <p:nvSpPr>
          <p:cNvPr id="4" name="Shape 2"/>
          <p:cNvSpPr/>
          <p:nvPr/>
        </p:nvSpPr>
        <p:spPr>
          <a:xfrm>
            <a:off x="812800" y="1865579"/>
            <a:ext cx="4948767" cy="0"/>
          </a:xfrm>
          <a:prstGeom prst="line">
            <a:avLst/>
          </a:prstGeom>
          <a:noFill/>
          <a:ln w="12700">
            <a:solidFill>
              <a:srgbClr val="141413">
                <a:alpha val="22000"/>
              </a:srgbClr>
            </a:solidFill>
            <a:prstDash val="solid"/>
          </a:ln>
        </p:spPr>
        <p:txBody>
          <a:bodyPr/>
          <a:lstStyle/>
          <a:p>
            <a:endParaRPr lang="es-MX"/>
          </a:p>
        </p:txBody>
      </p:sp>
      <p:sp>
        <p:nvSpPr>
          <p:cNvPr id="5" name="Shape 3"/>
          <p:cNvSpPr/>
          <p:nvPr/>
        </p:nvSpPr>
        <p:spPr>
          <a:xfrm>
            <a:off x="819150" y="1859229"/>
            <a:ext cx="0" cy="2120305"/>
          </a:xfrm>
          <a:prstGeom prst="line">
            <a:avLst/>
          </a:prstGeom>
          <a:noFill/>
          <a:ln w="12700">
            <a:solidFill>
              <a:srgbClr val="141413">
                <a:alpha val="22000"/>
              </a:srgbClr>
            </a:solidFill>
            <a:prstDash val="solid"/>
          </a:ln>
        </p:spPr>
        <p:txBody>
          <a:bodyPr/>
          <a:lstStyle/>
          <a:p>
            <a:endParaRPr lang="es-MX"/>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914400" y="1960829"/>
          <a:ext cx="4758267" cy="1929805"/>
        </p:xfrm>
        <a:graphic>
          <a:graphicData uri="http://schemas.openxmlformats.org/drawingml/2006/table">
            <a:tbl>
              <a:tblPr/>
              <a:tblGrid>
                <a:gridCol w="1903307">
                  <a:extLst>
                    <a:ext uri="{9D8B030D-6E8A-4147-A177-3AD203B41FA5}">
                      <a16:colId xmlns:a16="http://schemas.microsoft.com/office/drawing/2014/main" val="20000"/>
                    </a:ext>
                  </a:extLst>
                </a:gridCol>
                <a:gridCol w="1427480">
                  <a:extLst>
                    <a:ext uri="{9D8B030D-6E8A-4147-A177-3AD203B41FA5}">
                      <a16:colId xmlns:a16="http://schemas.microsoft.com/office/drawing/2014/main" val="20001"/>
                    </a:ext>
                  </a:extLst>
                </a:gridCol>
                <a:gridCol w="1427480">
                  <a:extLst>
                    <a:ext uri="{9D8B030D-6E8A-4147-A177-3AD203B41FA5}">
                      <a16:colId xmlns:a16="http://schemas.microsoft.com/office/drawing/2014/main" val="20002"/>
                    </a:ext>
                  </a:extLst>
                </a:gridCol>
              </a:tblGrid>
              <a:tr h="385961">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In region r</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RGB</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NIR</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extLst>
                  <a:ext uri="{0D108BD9-81ED-4DB2-BD59-A6C34878D82A}">
                    <a16:rowId xmlns:a16="http://schemas.microsoft.com/office/drawing/2014/main" val="10000"/>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P(AB)</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kept</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kept</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P(A)</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kept</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removed</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2"/>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P(B)</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removed</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kept</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P(∅)</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removed</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removed</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7" name="Shape 4"/>
          <p:cNvSpPr/>
          <p:nvPr/>
        </p:nvSpPr>
        <p:spPr>
          <a:xfrm>
            <a:off x="6018742" y="1862404"/>
            <a:ext cx="5357283" cy="1394023"/>
          </a:xfrm>
          <a:prstGeom prst="roundRect">
            <a:avLst>
              <a:gd name="adj" fmla="val 7061"/>
            </a:avLst>
          </a:prstGeom>
          <a:solidFill>
            <a:srgbClr val="FFFFFF"/>
          </a:solidFill>
          <a:ln w="6350">
            <a:solidFill>
              <a:srgbClr val="DDD9CC"/>
            </a:solidFill>
            <a:prstDash val="solid"/>
          </a:ln>
        </p:spPr>
        <p:txBody>
          <a:bodyPr/>
          <a:lstStyle/>
          <a:p>
            <a:endParaRPr lang="es-MX"/>
          </a:p>
        </p:txBody>
      </p:sp>
      <p:sp>
        <p:nvSpPr>
          <p:cNvPr id="8" name="Text 5"/>
          <p:cNvSpPr/>
          <p:nvPr/>
        </p:nvSpPr>
        <p:spPr>
          <a:xfrm>
            <a:off x="6223000" y="2066665"/>
            <a:ext cx="509723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4213D"/>
                </a:solidFill>
                <a:latin typeface="Arial" pitchFamily="34" charset="0"/>
                <a:ea typeface="Arial" pitchFamily="34" charset="-122"/>
                <a:cs typeface="Arial" pitchFamily="34" charset="-120"/>
              </a:rPr>
              <a:t>Unique to NIR:</a:t>
            </a:r>
            <a:r>
              <a:rPr lang="en-US" sz="1500" dirty="0">
                <a:solidFill>
                  <a:srgbClr val="14213D"/>
                </a:solidFill>
                <a:latin typeface="Arial" pitchFamily="34" charset="0"/>
                <a:ea typeface="Arial" pitchFamily="34" charset="-122"/>
                <a:cs typeface="Arial" pitchFamily="34" charset="-120"/>
              </a:rPr>
              <a:t> P(AB) − P(A)</a:t>
            </a:r>
            <a:endParaRPr lang="en-US" sz="1500" dirty="0"/>
          </a:p>
        </p:txBody>
      </p:sp>
      <p:sp>
        <p:nvSpPr>
          <p:cNvPr id="9" name="Text 6"/>
          <p:cNvSpPr/>
          <p:nvPr/>
        </p:nvSpPr>
        <p:spPr>
          <a:xfrm>
            <a:off x="6223000" y="2434965"/>
            <a:ext cx="509723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4213D"/>
                </a:solidFill>
                <a:latin typeface="Arial" pitchFamily="34" charset="0"/>
                <a:ea typeface="Arial" pitchFamily="34" charset="-122"/>
                <a:cs typeface="Arial" pitchFamily="34" charset="-120"/>
              </a:rPr>
              <a:t>Interaction:</a:t>
            </a:r>
            <a:r>
              <a:rPr lang="en-US" sz="1500" dirty="0">
                <a:solidFill>
                  <a:srgbClr val="14213D"/>
                </a:solidFill>
                <a:latin typeface="Arial" pitchFamily="34" charset="0"/>
                <a:ea typeface="Arial" pitchFamily="34" charset="-122"/>
                <a:cs typeface="Arial" pitchFamily="34" charset="-120"/>
              </a:rPr>
              <a:t> P(AB) − P(A) − P(B) + P(∅)</a:t>
            </a:r>
            <a:endParaRPr lang="en-US" sz="1500" dirty="0"/>
          </a:p>
        </p:txBody>
      </p:sp>
      <p:sp>
        <p:nvSpPr>
          <p:cNvPr id="10" name="Text 7"/>
          <p:cNvSpPr/>
          <p:nvPr/>
        </p:nvSpPr>
        <p:spPr>
          <a:xfrm>
            <a:off x="6223000" y="2803265"/>
            <a:ext cx="5097230"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Arial" pitchFamily="34" charset="0"/>
                <a:ea typeface="Arial" pitchFamily="34" charset="-122"/>
                <a:cs typeface="Arial" pitchFamily="34" charset="-120"/>
              </a:rPr>
              <a:t>&gt; 0 synergy dominates · &lt; 0 redundancy dominates</a:t>
            </a:r>
            <a:endParaRPr lang="en-US" sz="1400" dirty="0"/>
          </a:p>
        </p:txBody>
      </p:sp>
      <p:sp>
        <p:nvSpPr>
          <p:cNvPr id="11" name="Text 8"/>
          <p:cNvSpPr/>
          <p:nvPr/>
        </p:nvSpPr>
        <p:spPr>
          <a:xfrm>
            <a:off x="812800" y="4208134"/>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P = flower AP from our labels · regions: flowers, foliage, background · 7 stages × 2 sites</a:t>
            </a:r>
            <a:endParaRPr lang="en-US" sz="1500" dirty="0"/>
          </a:p>
        </p:txBody>
      </p:sp>
      <p:sp>
        <p:nvSpPr>
          <p:cNvPr id="12"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4213D"/>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E8B923"/>
                </a:solidFill>
                <a:latin typeface="Arial" pitchFamily="34" charset="0"/>
                <a:ea typeface="Arial" pitchFamily="34" charset="-122"/>
                <a:cs typeface="Arial" pitchFamily="34" charset="-120"/>
              </a:rPr>
              <a:t>DISCUSSION</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7F6F1"/>
                </a:solidFill>
                <a:latin typeface="Georgia" pitchFamily="34" charset="0"/>
                <a:ea typeface="Georgia" pitchFamily="34" charset="-122"/>
                <a:cs typeface="Georgia" pitchFamily="34" charset="-120"/>
              </a:rPr>
              <a:t>Break my own design</a:t>
            </a:r>
            <a:endParaRPr lang="en-US" sz="3600" dirty="0"/>
          </a:p>
        </p:txBody>
      </p:sp>
      <p:sp>
        <p:nvSpPr>
          <p:cNvPr id="4" name="Text 2"/>
          <p:cNvSpPr/>
          <p:nvPr/>
        </p:nvSpPr>
        <p:spPr>
          <a:xfrm>
            <a:off x="812800" y="1935429"/>
            <a:ext cx="10883392" cy="1320800"/>
          </a:xfrm>
          <a:prstGeom prst="rect">
            <a:avLst/>
          </a:prstGeom>
          <a:noFill/>
          <a:ln/>
        </p:spPr>
        <p:txBody>
          <a:bodyPr wrap="square" lIns="0" tIns="0" rIns="0" bIns="0" rtlCol="0" anchor="t">
            <a:normAutofit/>
          </a:bodyPr>
          <a:lstStyle/>
          <a:p>
            <a:pPr marL="259080" indent="-259080" algn="l">
              <a:lnSpc>
                <a:spcPts val="2550"/>
              </a:lnSpc>
              <a:buSzPct val="100000"/>
              <a:buFontTx/>
              <a:buAutoNum type="arabicPeriod"/>
            </a:pPr>
            <a:r>
              <a:rPr lang="en-US" sz="1700" dirty="0">
                <a:solidFill>
                  <a:srgbClr val="C9D2E3"/>
                </a:solidFill>
                <a:latin typeface="Arial" pitchFamily="34" charset="0"/>
                <a:ea typeface="Arial" pitchFamily="34" charset="-122"/>
                <a:cs typeface="Arial" pitchFamily="34" charset="-120"/>
              </a:rPr>
              <a:t>Which of the five contradictions would a reviewer raise against </a:t>
            </a:r>
            <a:r>
              <a:rPr lang="en-US" sz="1700" b="1" dirty="0">
                <a:solidFill>
                  <a:srgbClr val="C9D2E3"/>
                </a:solidFill>
                <a:latin typeface="Arial" pitchFamily="34" charset="0"/>
                <a:ea typeface="Arial" pitchFamily="34" charset="-122"/>
                <a:cs typeface="Arial" pitchFamily="34" charset="-120"/>
              </a:rPr>
              <a:t>us</a:t>
            </a:r>
            <a:r>
              <a:rPr lang="en-US" sz="1700" dirty="0">
                <a:solidFill>
                  <a:srgbClr val="C9D2E3"/>
                </a:solidFill>
                <a:latin typeface="Arial" pitchFamily="34" charset="0"/>
                <a:ea typeface="Arial" pitchFamily="34" charset="-122"/>
                <a:cs typeface="Arial" pitchFamily="34" charset="-120"/>
              </a:rPr>
              <a:t>?</a:t>
            </a:r>
            <a:endParaRPr lang="en-US" sz="1700" dirty="0"/>
          </a:p>
          <a:p>
            <a:pPr marL="259080" indent="-259080" algn="l">
              <a:lnSpc>
                <a:spcPts val="2550"/>
              </a:lnSpc>
              <a:buSzPct val="100000"/>
              <a:buFontTx/>
              <a:buAutoNum type="arabicPeriod"/>
            </a:pPr>
            <a:r>
              <a:rPr lang="en-US" sz="1700" dirty="0">
                <a:solidFill>
                  <a:srgbClr val="C9D2E3"/>
                </a:solidFill>
                <a:latin typeface="Arial" pitchFamily="34" charset="0"/>
                <a:ea typeface="Arial" pitchFamily="34" charset="-122"/>
                <a:cs typeface="Arial" pitchFamily="34" charset="-120"/>
              </a:rPr>
              <a:t>What other capture variable could we control: time of day, distance, plant rotation?</a:t>
            </a:r>
            <a:endParaRPr lang="en-US" sz="1700" dirty="0"/>
          </a:p>
          <a:p>
            <a:pPr marL="259080" indent="-259080" algn="l">
              <a:lnSpc>
                <a:spcPts val="2550"/>
              </a:lnSpc>
              <a:buSzPct val="100000"/>
              <a:buFontTx/>
              <a:buAutoNum type="arabicPeriod"/>
            </a:pPr>
            <a:r>
              <a:rPr lang="en-US" sz="1700" dirty="0">
                <a:solidFill>
                  <a:srgbClr val="C9D2E3"/>
                </a:solidFill>
                <a:latin typeface="Arial" pitchFamily="34" charset="0"/>
                <a:ea typeface="Arial" pitchFamily="34" charset="-122"/>
                <a:cs typeface="Arial" pitchFamily="34" charset="-120"/>
              </a:rPr>
              <a:t>Is the interaction index enough, or do we need a full decomposition?</a:t>
            </a:r>
            <a:endParaRPr lang="en-US" sz="1700" dirty="0"/>
          </a:p>
          <a:p>
            <a:pPr marL="259080" indent="-259080" algn="l">
              <a:lnSpc>
                <a:spcPts val="2550"/>
              </a:lnSpc>
              <a:buSzPct val="100000"/>
              <a:buFontTx/>
              <a:buAutoNum type="arabicPeriod"/>
            </a:pPr>
            <a:r>
              <a:rPr lang="en-US" sz="1700" dirty="0">
                <a:solidFill>
                  <a:srgbClr val="C9D2E3"/>
                </a:solidFill>
                <a:latin typeface="Arial" pitchFamily="34" charset="0"/>
                <a:ea typeface="Arial" pitchFamily="34" charset="-122"/>
                <a:cs typeface="Arial" pitchFamily="34" charset="-120"/>
              </a:rPr>
              <a:t>What single result would convince you that the database supports causal-style claims?</a:t>
            </a:r>
            <a:endParaRPr lang="en-US" sz="1700" dirty="0"/>
          </a:p>
        </p:txBody>
      </p:sp>
      <p:sp>
        <p:nvSpPr>
          <p:cNvPr id="6" name="Text 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2E3"/>
                </a:solidFill>
                <a:latin typeface="Arial" pitchFamily="34" charset="0"/>
                <a:ea typeface="Arial" pitchFamily="34" charset="-122"/>
                <a:cs typeface="Arial" pitchFamily="34" charset="-120"/>
              </a:rPr>
              <a:t>Intervention-Stable Fusion · CVPR 2026 · 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THE METHOD · PART 1</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Three interventions, three hypotheses</a:t>
            </a:r>
            <a:endParaRPr lang="en-US" sz="3600" dirty="0"/>
          </a:p>
        </p:txBody>
      </p:sp>
      <p:sp>
        <p:nvSpPr>
          <p:cNvPr id="4" name="Shape 2"/>
          <p:cNvSpPr/>
          <p:nvPr/>
        </p:nvSpPr>
        <p:spPr>
          <a:xfrm>
            <a:off x="815975" y="1938604"/>
            <a:ext cx="3380317" cy="1734344"/>
          </a:xfrm>
          <a:prstGeom prst="roundRect">
            <a:avLst>
              <a:gd name="adj" fmla="val 5675"/>
            </a:avLst>
          </a:prstGeom>
          <a:solidFill>
            <a:srgbClr val="FFFFFF"/>
          </a:solidFill>
          <a:ln w="6350">
            <a:solidFill>
              <a:srgbClr val="DDD9CC"/>
            </a:solidFill>
            <a:prstDash val="solid"/>
          </a:ln>
        </p:spPr>
        <p:txBody>
          <a:bodyPr/>
          <a:lstStyle/>
          <a:p>
            <a:endParaRPr lang="es-MX"/>
          </a:p>
        </p:txBody>
      </p:sp>
      <p:sp>
        <p:nvSpPr>
          <p:cNvPr id="5" name="Text 3"/>
          <p:cNvSpPr/>
          <p:nvPr/>
        </p:nvSpPr>
        <p:spPr>
          <a:xfrm>
            <a:off x="1071033" y="2193665"/>
            <a:ext cx="2956306"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COMPLEMENTARY MASKING</a:t>
            </a:r>
            <a:endParaRPr lang="en-US" sz="1200" dirty="0"/>
          </a:p>
        </p:txBody>
      </p:sp>
      <p:sp>
        <p:nvSpPr>
          <p:cNvPr id="6" name="Text 4"/>
          <p:cNvSpPr/>
          <p:nvPr/>
        </p:nvSpPr>
        <p:spPr>
          <a:xfrm>
            <a:off x="1071033" y="2508585"/>
            <a:ext cx="295630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213D"/>
                </a:solidFill>
                <a:latin typeface="Arial" pitchFamily="34" charset="0"/>
                <a:ea typeface="Arial" pitchFamily="34" charset="-122"/>
                <a:cs typeface="Arial" pitchFamily="34" charset="-120"/>
              </a:rPr>
              <a:t>Disjoint holes in IR and VI</a:t>
            </a:r>
            <a:endParaRPr lang="en-US" sz="1800" dirty="0"/>
          </a:p>
        </p:txBody>
      </p:sp>
      <p:sp>
        <p:nvSpPr>
          <p:cNvPr id="7" name="Text 5"/>
          <p:cNvSpPr/>
          <p:nvPr/>
        </p:nvSpPr>
        <p:spPr>
          <a:xfrm>
            <a:off x="1071033" y="2884488"/>
            <a:ext cx="295630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Can one modality fill in what the other lost?</a:t>
            </a:r>
            <a:endParaRPr lang="en-US" sz="1500" dirty="0"/>
          </a:p>
        </p:txBody>
      </p:sp>
      <p:sp>
        <p:nvSpPr>
          <p:cNvPr id="8" name="Shape 6"/>
          <p:cNvSpPr/>
          <p:nvPr/>
        </p:nvSpPr>
        <p:spPr>
          <a:xfrm>
            <a:off x="4405842" y="1938604"/>
            <a:ext cx="3380317" cy="1734344"/>
          </a:xfrm>
          <a:prstGeom prst="roundRect">
            <a:avLst>
              <a:gd name="adj" fmla="val 5675"/>
            </a:avLst>
          </a:prstGeom>
          <a:solidFill>
            <a:srgbClr val="FFFFFF"/>
          </a:solidFill>
          <a:ln w="6350">
            <a:solidFill>
              <a:srgbClr val="DDD9CC"/>
            </a:solidFill>
            <a:prstDash val="solid"/>
          </a:ln>
        </p:spPr>
        <p:txBody>
          <a:bodyPr/>
          <a:lstStyle/>
          <a:p>
            <a:endParaRPr lang="es-MX"/>
          </a:p>
        </p:txBody>
      </p:sp>
      <p:sp>
        <p:nvSpPr>
          <p:cNvPr id="9" name="Text 7"/>
          <p:cNvSpPr/>
          <p:nvPr/>
        </p:nvSpPr>
        <p:spPr>
          <a:xfrm>
            <a:off x="4660900" y="2193665"/>
            <a:ext cx="2956306"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RANDOM MASKING</a:t>
            </a:r>
            <a:endParaRPr lang="en-US" sz="1200" dirty="0"/>
          </a:p>
        </p:txBody>
      </p:sp>
      <p:sp>
        <p:nvSpPr>
          <p:cNvPr id="10" name="Text 8"/>
          <p:cNvSpPr/>
          <p:nvPr/>
        </p:nvSpPr>
        <p:spPr>
          <a:xfrm>
            <a:off x="4660900" y="2508585"/>
            <a:ext cx="295630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213D"/>
                </a:solidFill>
                <a:latin typeface="Arial" pitchFamily="34" charset="0"/>
                <a:ea typeface="Arial" pitchFamily="34" charset="-122"/>
                <a:cs typeface="Arial" pitchFamily="34" charset="-120"/>
              </a:rPr>
              <a:t>Same holes in both</a:t>
            </a:r>
            <a:endParaRPr lang="en-US" sz="1800" dirty="0"/>
          </a:p>
        </p:txBody>
      </p:sp>
      <p:sp>
        <p:nvSpPr>
          <p:cNvPr id="11" name="Text 9"/>
          <p:cNvSpPr/>
          <p:nvPr/>
        </p:nvSpPr>
        <p:spPr>
          <a:xfrm>
            <a:off x="4660900" y="2884488"/>
            <a:ext cx="295630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Are the remaining local features enough?</a:t>
            </a:r>
            <a:endParaRPr lang="en-US" sz="1500" dirty="0"/>
          </a:p>
        </p:txBody>
      </p:sp>
      <p:sp>
        <p:nvSpPr>
          <p:cNvPr id="12" name="Shape 10"/>
          <p:cNvSpPr/>
          <p:nvPr/>
        </p:nvSpPr>
        <p:spPr>
          <a:xfrm>
            <a:off x="7995709" y="1938604"/>
            <a:ext cx="3380317" cy="1734344"/>
          </a:xfrm>
          <a:prstGeom prst="roundRect">
            <a:avLst>
              <a:gd name="adj" fmla="val 5675"/>
            </a:avLst>
          </a:prstGeom>
          <a:solidFill>
            <a:srgbClr val="FFFFFF"/>
          </a:solidFill>
          <a:ln w="6350">
            <a:solidFill>
              <a:srgbClr val="DDD9CC"/>
            </a:solidFill>
            <a:prstDash val="solid"/>
          </a:ln>
        </p:spPr>
        <p:txBody>
          <a:bodyPr/>
          <a:lstStyle/>
          <a:p>
            <a:endParaRPr lang="es-MX"/>
          </a:p>
        </p:txBody>
      </p:sp>
      <p:sp>
        <p:nvSpPr>
          <p:cNvPr id="13" name="Text 11"/>
          <p:cNvSpPr/>
          <p:nvPr/>
        </p:nvSpPr>
        <p:spPr>
          <a:xfrm>
            <a:off x="8250767" y="2193665"/>
            <a:ext cx="2956306"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MODALITY DROPOUT</a:t>
            </a:r>
            <a:endParaRPr lang="en-US" sz="1200" dirty="0"/>
          </a:p>
        </p:txBody>
      </p:sp>
      <p:sp>
        <p:nvSpPr>
          <p:cNvPr id="14" name="Text 12"/>
          <p:cNvSpPr/>
          <p:nvPr/>
        </p:nvSpPr>
        <p:spPr>
          <a:xfrm>
            <a:off x="8250767" y="2508585"/>
            <a:ext cx="295630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4213D"/>
                </a:solidFill>
                <a:latin typeface="Arial" pitchFamily="34" charset="0"/>
                <a:ea typeface="Arial" pitchFamily="34" charset="-122"/>
                <a:cs typeface="Arial" pitchFamily="34" charset="-120"/>
              </a:rPr>
              <a:t>IR or VI</a:t>
            </a:r>
            <a:r>
              <a:rPr lang="en-US" b="1" dirty="0">
                <a:solidFill>
                  <a:srgbClr val="14213D"/>
                </a:solidFill>
                <a:latin typeface="Arial" pitchFamily="34" charset="0"/>
                <a:ea typeface="Arial" pitchFamily="34" charset="-122"/>
                <a:cs typeface="Arial" pitchFamily="34" charset="-120"/>
              </a:rPr>
              <a:t>S</a:t>
            </a:r>
            <a:r>
              <a:rPr lang="en-US" sz="1800" b="1" dirty="0">
                <a:solidFill>
                  <a:srgbClr val="14213D"/>
                </a:solidFill>
                <a:latin typeface="Arial" pitchFamily="34" charset="0"/>
                <a:ea typeface="Arial" pitchFamily="34" charset="-122"/>
                <a:cs typeface="Arial" pitchFamily="34" charset="-120"/>
              </a:rPr>
              <a:t> set to zero</a:t>
            </a:r>
            <a:endParaRPr lang="en-US" sz="1800" dirty="0"/>
          </a:p>
        </p:txBody>
      </p:sp>
      <p:sp>
        <p:nvSpPr>
          <p:cNvPr id="15" name="Text 13"/>
          <p:cNvSpPr/>
          <p:nvPr/>
        </p:nvSpPr>
        <p:spPr>
          <a:xfrm>
            <a:off x="8250767" y="2884488"/>
            <a:ext cx="295630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Is each modality irreplaceable?</a:t>
            </a:r>
            <a:endParaRPr lang="en-US" sz="1500" dirty="0"/>
          </a:p>
        </p:txBody>
      </p:sp>
      <p:sp>
        <p:nvSpPr>
          <p:cNvPr id="16" name="Text 14"/>
          <p:cNvSpPr/>
          <p:nvPr/>
        </p:nvSpPr>
        <p:spPr>
          <a:xfrm>
            <a:off x="812800" y="3980923"/>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Masks: 1–6 squares of 16×16 px per 256×256 patch · training only</a:t>
            </a:r>
            <a:endParaRPr lang="en-US" sz="15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Backup B1</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THE METHOD · PART 2</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The Causal Feature Integrator (CFI)</a:t>
            </a:r>
            <a:endParaRPr lang="en-US" sz="3600" dirty="0"/>
          </a:p>
        </p:txBody>
      </p:sp>
      <p:sp>
        <p:nvSpPr>
          <p:cNvPr id="4" name="Shape 2"/>
          <p:cNvSpPr/>
          <p:nvPr/>
        </p:nvSpPr>
        <p:spPr>
          <a:xfrm>
            <a:off x="819150" y="1941779"/>
            <a:ext cx="2019300" cy="866114"/>
          </a:xfrm>
          <a:prstGeom prst="roundRect">
            <a:avLst>
              <a:gd name="adj" fmla="val 10997"/>
            </a:avLst>
          </a:prstGeom>
          <a:solidFill>
            <a:srgbClr val="FFFFFF"/>
          </a:solidFill>
          <a:ln w="12700">
            <a:solidFill>
              <a:srgbClr val="14213D"/>
            </a:solidFill>
            <a:prstDash val="solid"/>
          </a:ln>
        </p:spPr>
        <p:txBody>
          <a:bodyPr/>
          <a:lstStyle/>
          <a:p>
            <a:endParaRPr lang="es-MX"/>
          </a:p>
        </p:txBody>
      </p:sp>
      <p:sp>
        <p:nvSpPr>
          <p:cNvPr id="5" name="Text 3"/>
          <p:cNvSpPr/>
          <p:nvPr/>
        </p:nvSpPr>
        <p:spPr>
          <a:xfrm>
            <a:off x="977900" y="2125929"/>
            <a:ext cx="1701800" cy="523214"/>
          </a:xfrm>
          <a:prstGeom prst="rect">
            <a:avLst/>
          </a:prstGeom>
          <a:noFill/>
          <a:ln/>
        </p:spPr>
        <p:txBody>
          <a:bodyPr wrap="square" lIns="0" tIns="0" rIns="0" bIns="0" rtlCol="0" anchor="t">
            <a:normAutofit/>
          </a:bodyPr>
          <a:lstStyle/>
          <a:p>
            <a:pPr marL="0" indent="0" algn="ctr">
              <a:lnSpc>
                <a:spcPts val="1960"/>
              </a:lnSpc>
              <a:buNone/>
            </a:pPr>
            <a:r>
              <a:rPr lang="en-US" sz="1400" dirty="0">
                <a:solidFill>
                  <a:srgbClr val="14213D"/>
                </a:solidFill>
                <a:latin typeface="Arial" pitchFamily="34" charset="0"/>
                <a:ea typeface="Arial" pitchFamily="34" charset="-122"/>
                <a:cs typeface="Arial" pitchFamily="34" charset="-120"/>
              </a:rPr>
              <a:t>Shared encoders</a:t>
            </a:r>
            <a:endParaRPr lang="en-US" sz="1400" dirty="0"/>
          </a:p>
          <a:p>
            <a:pPr marL="0" indent="0" algn="ctr">
              <a:lnSpc>
                <a:spcPts val="1960"/>
              </a:lnSpc>
              <a:buNone/>
            </a:pPr>
            <a:r>
              <a:rPr lang="en-US" sz="1400" dirty="0">
                <a:solidFill>
                  <a:srgbClr val="14213D"/>
                </a:solidFill>
                <a:latin typeface="Arial" pitchFamily="34" charset="0"/>
                <a:ea typeface="Arial" pitchFamily="34" charset="-122"/>
                <a:cs typeface="Arial" pitchFamily="34" charset="-120"/>
              </a:rPr>
              <a:t>IR · VIS, 3 scales</a:t>
            </a:r>
            <a:endParaRPr lang="en-US" sz="1400" dirty="0"/>
          </a:p>
        </p:txBody>
      </p:sp>
      <p:pic>
        <p:nvPicPr>
          <p:cNvPr id="6" name="Image 0" descr="arrow-right"/>
          <p:cNvPicPr>
            <a:picLocks noChangeAspect="1"/>
          </p:cNvPicPr>
          <p:nvPr/>
        </p:nvPicPr>
        <p:blipFill>
          <a:blip r:embed="rId3"/>
          <a:srcRect/>
          <a:stretch/>
        </p:blipFill>
        <p:spPr>
          <a:xfrm>
            <a:off x="2997200" y="2273238"/>
            <a:ext cx="406400" cy="203200"/>
          </a:xfrm>
          <a:prstGeom prst="rect">
            <a:avLst/>
          </a:prstGeom>
        </p:spPr>
      </p:pic>
      <p:sp>
        <p:nvSpPr>
          <p:cNvPr id="7" name="Shape 4"/>
          <p:cNvSpPr/>
          <p:nvPr/>
        </p:nvSpPr>
        <p:spPr>
          <a:xfrm>
            <a:off x="3556000" y="1948129"/>
            <a:ext cx="2032000" cy="853414"/>
          </a:xfrm>
          <a:prstGeom prst="roundRect">
            <a:avLst>
              <a:gd name="adj" fmla="val 11905"/>
            </a:avLst>
          </a:prstGeom>
          <a:solidFill>
            <a:srgbClr val="14213D"/>
          </a:solidFill>
          <a:ln/>
        </p:spPr>
        <p:txBody>
          <a:bodyPr/>
          <a:lstStyle/>
          <a:p>
            <a:endParaRPr lang="es-MX"/>
          </a:p>
        </p:txBody>
      </p:sp>
      <p:sp>
        <p:nvSpPr>
          <p:cNvPr id="8" name="Text 5"/>
          <p:cNvSpPr/>
          <p:nvPr/>
        </p:nvSpPr>
        <p:spPr>
          <a:xfrm>
            <a:off x="3708400" y="2125929"/>
            <a:ext cx="1727200" cy="523214"/>
          </a:xfrm>
          <a:prstGeom prst="rect">
            <a:avLst/>
          </a:prstGeom>
          <a:noFill/>
          <a:ln/>
        </p:spPr>
        <p:txBody>
          <a:bodyPr wrap="square" lIns="0" tIns="0" rIns="0" bIns="0" rtlCol="0" anchor="t">
            <a:normAutofit/>
          </a:bodyPr>
          <a:lstStyle/>
          <a:p>
            <a:pPr marL="0" indent="0" algn="ctr">
              <a:lnSpc>
                <a:spcPts val="1960"/>
              </a:lnSpc>
              <a:buNone/>
            </a:pPr>
            <a:r>
              <a:rPr lang="en-US" sz="1400" dirty="0">
                <a:solidFill>
                  <a:srgbClr val="F7F6F1"/>
                </a:solidFill>
                <a:latin typeface="Arial" pitchFamily="34" charset="0"/>
                <a:ea typeface="Arial" pitchFamily="34" charset="-122"/>
                <a:cs typeface="Arial" pitchFamily="34" charset="-120"/>
              </a:rPr>
              <a:t>Cross-attention</a:t>
            </a:r>
            <a:endParaRPr lang="en-US" sz="1400" dirty="0"/>
          </a:p>
          <a:p>
            <a:pPr marL="0" indent="0" algn="ctr">
              <a:lnSpc>
                <a:spcPts val="1960"/>
              </a:lnSpc>
              <a:buNone/>
            </a:pPr>
            <a:r>
              <a:rPr lang="en-US" sz="1400" dirty="0">
                <a:solidFill>
                  <a:srgbClr val="F7F6F1"/>
                </a:solidFill>
                <a:latin typeface="Arial" pitchFamily="34" charset="0"/>
                <a:ea typeface="Arial" pitchFamily="34" charset="-122"/>
                <a:cs typeface="Arial" pitchFamily="34" charset="-120"/>
              </a:rPr>
              <a:t>keys pooled to 8×8</a:t>
            </a:r>
            <a:endParaRPr lang="en-US" sz="1400" dirty="0"/>
          </a:p>
        </p:txBody>
      </p:sp>
      <p:pic>
        <p:nvPicPr>
          <p:cNvPr id="9" name="Image 1" descr="arrow-right"/>
          <p:cNvPicPr>
            <a:picLocks noChangeAspect="1"/>
          </p:cNvPicPr>
          <p:nvPr/>
        </p:nvPicPr>
        <p:blipFill>
          <a:blip r:embed="rId3"/>
          <a:srcRect/>
          <a:stretch/>
        </p:blipFill>
        <p:spPr>
          <a:xfrm>
            <a:off x="5740400" y="2273238"/>
            <a:ext cx="406400" cy="203200"/>
          </a:xfrm>
          <a:prstGeom prst="rect">
            <a:avLst/>
          </a:prstGeom>
        </p:spPr>
      </p:pic>
      <p:sp>
        <p:nvSpPr>
          <p:cNvPr id="10" name="Shape 6"/>
          <p:cNvSpPr/>
          <p:nvPr/>
        </p:nvSpPr>
        <p:spPr>
          <a:xfrm>
            <a:off x="6299200" y="1948129"/>
            <a:ext cx="2032000" cy="853414"/>
          </a:xfrm>
          <a:prstGeom prst="roundRect">
            <a:avLst>
              <a:gd name="adj" fmla="val 11905"/>
            </a:avLst>
          </a:prstGeom>
          <a:solidFill>
            <a:srgbClr val="E8B923"/>
          </a:solidFill>
          <a:ln/>
        </p:spPr>
        <p:txBody>
          <a:bodyPr/>
          <a:lstStyle/>
          <a:p>
            <a:endParaRPr lang="es-MX"/>
          </a:p>
        </p:txBody>
      </p:sp>
      <p:sp>
        <p:nvSpPr>
          <p:cNvPr id="11" name="Text 7"/>
          <p:cNvSpPr/>
          <p:nvPr/>
        </p:nvSpPr>
        <p:spPr>
          <a:xfrm>
            <a:off x="6451600" y="2125929"/>
            <a:ext cx="1727200" cy="523214"/>
          </a:xfrm>
          <a:prstGeom prst="rect">
            <a:avLst/>
          </a:prstGeom>
          <a:noFill/>
          <a:ln/>
        </p:spPr>
        <p:txBody>
          <a:bodyPr wrap="square" lIns="0" tIns="0" rIns="0" bIns="0" rtlCol="0" anchor="t">
            <a:normAutofit/>
          </a:bodyPr>
          <a:lstStyle/>
          <a:p>
            <a:pPr marL="0" indent="0" algn="ctr">
              <a:lnSpc>
                <a:spcPts val="1960"/>
              </a:lnSpc>
              <a:buNone/>
            </a:pPr>
            <a:r>
              <a:rPr lang="en-US" sz="1400" dirty="0">
                <a:solidFill>
                  <a:srgbClr val="14213D"/>
                </a:solidFill>
                <a:latin typeface="Arial" pitchFamily="34" charset="0"/>
                <a:ea typeface="Arial" pitchFamily="34" charset="-122"/>
                <a:cs typeface="Arial" pitchFamily="34" charset="-120"/>
              </a:rPr>
              <a:t>Gate G = σ(conv(Θc))</a:t>
            </a:r>
            <a:endParaRPr lang="en-US" sz="1400" dirty="0"/>
          </a:p>
        </p:txBody>
      </p:sp>
      <p:pic>
        <p:nvPicPr>
          <p:cNvPr id="12" name="Image 2" descr="arrow-right"/>
          <p:cNvPicPr>
            <a:picLocks noChangeAspect="1"/>
          </p:cNvPicPr>
          <p:nvPr/>
        </p:nvPicPr>
        <p:blipFill>
          <a:blip r:embed="rId3"/>
          <a:srcRect/>
          <a:stretch/>
        </p:blipFill>
        <p:spPr>
          <a:xfrm>
            <a:off x="8483600" y="2273238"/>
            <a:ext cx="406400" cy="203200"/>
          </a:xfrm>
          <a:prstGeom prst="rect">
            <a:avLst/>
          </a:prstGeom>
        </p:spPr>
      </p:pic>
      <p:sp>
        <p:nvSpPr>
          <p:cNvPr id="13" name="Shape 8"/>
          <p:cNvSpPr/>
          <p:nvPr/>
        </p:nvSpPr>
        <p:spPr>
          <a:xfrm>
            <a:off x="9048750" y="1941779"/>
            <a:ext cx="2019300" cy="866114"/>
          </a:xfrm>
          <a:prstGeom prst="roundRect">
            <a:avLst>
              <a:gd name="adj" fmla="val 10997"/>
            </a:avLst>
          </a:prstGeom>
          <a:solidFill>
            <a:srgbClr val="FFFFFF"/>
          </a:solidFill>
          <a:ln w="12700">
            <a:solidFill>
              <a:srgbClr val="14213D"/>
            </a:solidFill>
            <a:prstDash val="solid"/>
          </a:ln>
        </p:spPr>
        <p:txBody>
          <a:bodyPr/>
          <a:lstStyle/>
          <a:p>
            <a:endParaRPr lang="es-MX"/>
          </a:p>
        </p:txBody>
      </p:sp>
      <p:sp>
        <p:nvSpPr>
          <p:cNvPr id="14" name="Text 9"/>
          <p:cNvSpPr/>
          <p:nvPr/>
        </p:nvSpPr>
        <p:spPr>
          <a:xfrm>
            <a:off x="9207500" y="2125929"/>
            <a:ext cx="1701800" cy="523214"/>
          </a:xfrm>
          <a:prstGeom prst="rect">
            <a:avLst/>
          </a:prstGeom>
          <a:noFill/>
          <a:ln/>
        </p:spPr>
        <p:txBody>
          <a:bodyPr wrap="square" lIns="0" tIns="0" rIns="0" bIns="0" rtlCol="0" anchor="t">
            <a:normAutofit/>
          </a:bodyPr>
          <a:lstStyle/>
          <a:p>
            <a:pPr marL="0" indent="0" algn="ctr">
              <a:lnSpc>
                <a:spcPts val="1960"/>
              </a:lnSpc>
              <a:buNone/>
            </a:pPr>
            <a:r>
              <a:rPr lang="en-US" sz="1400" dirty="0">
                <a:solidFill>
                  <a:srgbClr val="14213D"/>
                </a:solidFill>
                <a:latin typeface="Arial" pitchFamily="34" charset="0"/>
                <a:ea typeface="Arial" pitchFamily="34" charset="-122"/>
                <a:cs typeface="Arial" pitchFamily="34" charset="-120"/>
              </a:rPr>
              <a:t>Decoder</a:t>
            </a:r>
            <a:endParaRPr lang="en-US" sz="1400" dirty="0"/>
          </a:p>
          <a:p>
            <a:pPr marL="0" indent="0" algn="ctr">
              <a:lnSpc>
                <a:spcPts val="1960"/>
              </a:lnSpc>
              <a:buNone/>
            </a:pPr>
            <a:r>
              <a:rPr lang="en-US" sz="1400" dirty="0">
                <a:solidFill>
                  <a:srgbClr val="14213D"/>
                </a:solidFill>
                <a:latin typeface="Arial" pitchFamily="34" charset="0"/>
                <a:ea typeface="Arial" pitchFamily="34" charset="-122"/>
                <a:cs typeface="Arial" pitchFamily="34" charset="-120"/>
              </a:rPr>
              <a:t>U-Net skips</a:t>
            </a:r>
            <a:endParaRPr lang="en-US" sz="1400" dirty="0"/>
          </a:p>
        </p:txBody>
      </p:sp>
      <p:sp>
        <p:nvSpPr>
          <p:cNvPr id="15" name="Shape 10"/>
          <p:cNvSpPr/>
          <p:nvPr/>
        </p:nvSpPr>
        <p:spPr>
          <a:xfrm>
            <a:off x="815975" y="3122216"/>
            <a:ext cx="10560050" cy="1305123"/>
          </a:xfrm>
          <a:prstGeom prst="roundRect">
            <a:avLst>
              <a:gd name="adj" fmla="val 7541"/>
            </a:avLst>
          </a:prstGeom>
          <a:solidFill>
            <a:srgbClr val="FFFFFF"/>
          </a:solidFill>
          <a:ln w="6350">
            <a:solidFill>
              <a:srgbClr val="DDD9CC"/>
            </a:solidFill>
            <a:prstDash val="solid"/>
          </a:ln>
        </p:spPr>
        <p:txBody>
          <a:bodyPr/>
          <a:lstStyle/>
          <a:p>
            <a:endParaRPr lang="es-MX"/>
          </a:p>
        </p:txBody>
      </p:sp>
      <p:sp>
        <p:nvSpPr>
          <p:cNvPr id="16" name="Text 11"/>
          <p:cNvSpPr/>
          <p:nvPr/>
        </p:nvSpPr>
        <p:spPr>
          <a:xfrm>
            <a:off x="920284" y="3377276"/>
            <a:ext cx="10351432" cy="452107"/>
          </a:xfrm>
          <a:prstGeom prst="rect">
            <a:avLst/>
          </a:prstGeom>
          <a:noFill/>
          <a:ln/>
        </p:spPr>
        <p:txBody>
          <a:bodyPr wrap="square" lIns="0" tIns="0" rIns="0" bIns="0" rtlCol="0" anchor="t">
            <a:normAutofit/>
          </a:bodyPr>
          <a:lstStyle/>
          <a:p>
            <a:pPr marL="0" indent="0" algn="ctr">
              <a:lnSpc>
                <a:spcPts val="3360"/>
              </a:lnSpc>
              <a:buNone/>
            </a:pPr>
            <a:r>
              <a:rPr lang="en-US" sz="2400" dirty="0">
                <a:solidFill>
                  <a:srgbClr val="14213D"/>
                </a:solidFill>
                <a:latin typeface="Georgia" pitchFamily="34" charset="0"/>
                <a:ea typeface="Georgia" pitchFamily="34" charset="-122"/>
                <a:cs typeface="Georgia" pitchFamily="34" charset="-120"/>
              </a:rPr>
              <a:t>Θ_CFI = G ⊙ Θc + (1 − G) ⊙ Θl</a:t>
            </a:r>
            <a:endParaRPr lang="en-US" sz="2400" dirty="0"/>
          </a:p>
        </p:txBody>
      </p:sp>
      <p:sp>
        <p:nvSpPr>
          <p:cNvPr id="17" name="Text 12"/>
          <p:cNvSpPr/>
          <p:nvPr/>
        </p:nvSpPr>
        <p:spPr>
          <a:xfrm>
            <a:off x="920284" y="3905585"/>
            <a:ext cx="10351432" cy="292100"/>
          </a:xfrm>
          <a:prstGeom prst="rect">
            <a:avLst/>
          </a:prstGeom>
          <a:noFill/>
          <a:ln/>
        </p:spPr>
        <p:txBody>
          <a:bodyPr wrap="square" lIns="0" tIns="0" rIns="0" bIns="0" rtlCol="0" anchor="t">
            <a:normAutofit/>
          </a:bodyPr>
          <a:lstStyle/>
          <a:p>
            <a:pPr marL="0" indent="0" algn="ctr">
              <a:lnSpc>
                <a:spcPts val="2100"/>
              </a:lnSpc>
              <a:buNone/>
            </a:pPr>
            <a:r>
              <a:rPr lang="en-US" sz="1500" dirty="0">
                <a:solidFill>
                  <a:srgbClr val="4A5568"/>
                </a:solidFill>
                <a:latin typeface="Arial" pitchFamily="34" charset="0"/>
                <a:ea typeface="Arial" pitchFamily="34" charset="-122"/>
                <a:cs typeface="Arial" pitchFamily="34" charset="-120"/>
              </a:rPr>
              <a:t>Θc = cross-modal (v→i + i→v) · Θl = local (i + v)</a:t>
            </a:r>
            <a:endParaRPr lang="en-US" sz="1500" dirty="0"/>
          </a:p>
        </p:txBody>
      </p:sp>
      <p:sp>
        <p:nvSpPr>
          <p:cNvPr id="18" name="Text 1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Backup B2</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THE METHOD · PART 3</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L = L_f + 0.1 · L_inv + 0.05 · L_nec</a:t>
            </a:r>
            <a:endParaRPr lang="en-US" sz="3600" dirty="0"/>
          </a:p>
        </p:txBody>
      </p:sp>
      <p:sp>
        <p:nvSpPr>
          <p:cNvPr id="4" name="Shape 2"/>
          <p:cNvSpPr/>
          <p:nvPr/>
        </p:nvSpPr>
        <p:spPr>
          <a:xfrm>
            <a:off x="812800" y="1890985"/>
            <a:ext cx="10566400" cy="0"/>
          </a:xfrm>
          <a:prstGeom prst="line">
            <a:avLst/>
          </a:prstGeom>
          <a:noFill/>
          <a:ln w="12700">
            <a:solidFill>
              <a:srgbClr val="141413">
                <a:alpha val="22000"/>
              </a:srgbClr>
            </a:solidFill>
            <a:prstDash val="solid"/>
          </a:ln>
        </p:spPr>
        <p:txBody>
          <a:bodyPr/>
          <a:lstStyle/>
          <a:p>
            <a:endParaRPr lang="es-MX"/>
          </a:p>
        </p:txBody>
      </p:sp>
      <p:sp>
        <p:nvSpPr>
          <p:cNvPr id="5" name="Shape 3"/>
          <p:cNvSpPr/>
          <p:nvPr/>
        </p:nvSpPr>
        <p:spPr>
          <a:xfrm>
            <a:off x="819150" y="1884635"/>
            <a:ext cx="0" cy="2008651"/>
          </a:xfrm>
          <a:prstGeom prst="line">
            <a:avLst/>
          </a:prstGeom>
          <a:noFill/>
          <a:ln w="12700">
            <a:solidFill>
              <a:srgbClr val="141413">
                <a:alpha val="22000"/>
              </a:srgbClr>
            </a:solidFill>
            <a:prstDash val="solid"/>
          </a:ln>
        </p:spPr>
        <p:txBody>
          <a:bodyPr/>
          <a:lstStyle/>
          <a:p>
            <a:endParaRPr lang="es-MX"/>
          </a:p>
        </p:txBody>
      </p:sp>
      <p:graphicFrame>
        <p:nvGraphicFramePr>
          <p:cNvPr id="6" name="Table 0"/>
          <p:cNvGraphicFramePr>
            <a:graphicFrameLocks noGrp="1"/>
          </p:cNvGraphicFramePr>
          <p:nvPr>
            <p:extLst>
              <p:ext uri="{D42A27DB-BD31-4B8C-83A1-F6EECF244321}">
                <p14:modId xmlns:p14="http://schemas.microsoft.com/office/powerpoint/2010/main" val="1419787177"/>
              </p:ext>
            </p:extLst>
          </p:nvPr>
        </p:nvGraphicFramePr>
        <p:xfrm>
          <a:off x="927100" y="1998935"/>
          <a:ext cx="10350500" cy="1792751"/>
        </p:xfrm>
        <a:graphic>
          <a:graphicData uri="http://schemas.openxmlformats.org/drawingml/2006/table">
            <a:tbl>
              <a:tblPr/>
              <a:tblGrid>
                <a:gridCol w="2277110">
                  <a:extLst>
                    <a:ext uri="{9D8B030D-6E8A-4147-A177-3AD203B41FA5}">
                      <a16:colId xmlns:a16="http://schemas.microsoft.com/office/drawing/2014/main" val="20000"/>
                    </a:ext>
                  </a:extLst>
                </a:gridCol>
                <a:gridCol w="4140200">
                  <a:extLst>
                    <a:ext uri="{9D8B030D-6E8A-4147-A177-3AD203B41FA5}">
                      <a16:colId xmlns:a16="http://schemas.microsoft.com/office/drawing/2014/main" val="20001"/>
                    </a:ext>
                  </a:extLst>
                </a:gridCol>
                <a:gridCol w="3933190">
                  <a:extLst>
                    <a:ext uri="{9D8B030D-6E8A-4147-A177-3AD203B41FA5}">
                      <a16:colId xmlns:a16="http://schemas.microsoft.com/office/drawing/2014/main" val="20002"/>
                    </a:ext>
                  </a:extLst>
                </a:gridCol>
              </a:tblGrid>
              <a:tr h="385961">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Term</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Formula</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Stated purpose</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extLst>
                  <a:ext uri="{0D108BD9-81ED-4DB2-BD59-A6C34878D82A}">
                    <a16:rowId xmlns:a16="http://schemas.microsoft.com/office/drawing/2014/main" val="10000"/>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Fidelity L_f</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‖I_f − I_vi‖ + ‖I_f − I_ir‖ + gradient-max term</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Keep intensity and edges of both sources.</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Consistency L_inv</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‖(I_fc or I_fr − I_f) ⊙ Ḡ‖ + R(Ḡ)</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Masked outputs match where the gate is on.</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2"/>
                  </a:ext>
                </a:extLst>
              </a:tr>
              <a:tr h="634868">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Necessity L_nec</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‖I_f − I_fi‖ + ‖I_f − I_fv‖</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"Maximize" distance from single-modality outputs.</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7" name="Text 4"/>
          <p:cNvSpPr/>
          <p:nvPr/>
        </p:nvSpPr>
        <p:spPr>
          <a:xfrm>
            <a:off x="812800" y="4147282"/>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Arial" pitchFamily="34" charset="0"/>
                <a:ea typeface="Arial" pitchFamily="34" charset="-122"/>
                <a:cs typeface="Arial" pitchFamily="34" charset="-120"/>
              </a:rPr>
              <a:t>Note: L_nec is </a:t>
            </a:r>
            <a:r>
              <a:rPr lang="en-US" sz="1500" b="1" dirty="0">
                <a:solidFill>
                  <a:srgbClr val="4A5568"/>
                </a:solidFill>
                <a:latin typeface="Arial" pitchFamily="34" charset="0"/>
                <a:ea typeface="Arial" pitchFamily="34" charset="-122"/>
                <a:cs typeface="Arial" pitchFamily="34" charset="-120"/>
              </a:rPr>
              <a:t>minimized</a:t>
            </a:r>
            <a:r>
              <a:rPr lang="en-US" sz="1500" dirty="0">
                <a:solidFill>
                  <a:srgbClr val="4A5568"/>
                </a:solidFill>
                <a:latin typeface="Arial" pitchFamily="34" charset="0"/>
                <a:ea typeface="Arial" pitchFamily="34" charset="-122"/>
                <a:cs typeface="Arial" pitchFamily="34" charset="-120"/>
              </a:rPr>
              <a:t> with a positive weight, which pulls I_f toward the single-modality outputs.</a:t>
            </a:r>
            <a:endParaRPr lang="en-US" sz="1500" dirty="0"/>
          </a:p>
        </p:txBody>
      </p:sp>
      <p:sp>
        <p:nvSpPr>
          <p:cNvPr id="8" name="Text 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Backup B3</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RESULTS · FUSION QUALITY (TABLES 1, 5)</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Wins on edges, loses on Qabf</a:t>
            </a:r>
            <a:endParaRPr lang="en-US" sz="3600" dirty="0"/>
          </a:p>
        </p:txBody>
      </p:sp>
      <p:sp>
        <p:nvSpPr>
          <p:cNvPr id="4" name="Shape 2"/>
          <p:cNvSpPr/>
          <p:nvPr/>
        </p:nvSpPr>
        <p:spPr>
          <a:xfrm>
            <a:off x="812800" y="1890985"/>
            <a:ext cx="10566400" cy="0"/>
          </a:xfrm>
          <a:prstGeom prst="line">
            <a:avLst/>
          </a:prstGeom>
          <a:noFill/>
          <a:ln w="12700">
            <a:solidFill>
              <a:srgbClr val="141413">
                <a:alpha val="22000"/>
              </a:srgbClr>
            </a:solidFill>
            <a:prstDash val="solid"/>
          </a:ln>
        </p:spPr>
        <p:txBody>
          <a:bodyPr/>
          <a:lstStyle/>
          <a:p>
            <a:endParaRPr lang="es-MX"/>
          </a:p>
        </p:txBody>
      </p:sp>
      <p:sp>
        <p:nvSpPr>
          <p:cNvPr id="5" name="Shape 3"/>
          <p:cNvSpPr/>
          <p:nvPr/>
        </p:nvSpPr>
        <p:spPr>
          <a:xfrm>
            <a:off x="819150" y="1884635"/>
            <a:ext cx="0" cy="2012421"/>
          </a:xfrm>
          <a:prstGeom prst="line">
            <a:avLst/>
          </a:prstGeom>
          <a:noFill/>
          <a:ln w="12700">
            <a:solidFill>
              <a:srgbClr val="141413">
                <a:alpha val="22000"/>
              </a:srgbClr>
            </a:solidFill>
            <a:prstDash val="solid"/>
          </a:ln>
        </p:spPr>
        <p:txBody>
          <a:bodyPr/>
          <a:lstStyle/>
          <a:p>
            <a:endParaRPr lang="es-MX"/>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927100" y="1998935"/>
          <a:ext cx="10350500" cy="1796520"/>
        </p:xfrm>
        <a:graphic>
          <a:graphicData uri="http://schemas.openxmlformats.org/drawingml/2006/table">
            <a:tbl>
              <a:tblPr/>
              <a:tblGrid>
                <a:gridCol w="2070100">
                  <a:extLst>
                    <a:ext uri="{9D8B030D-6E8A-4147-A177-3AD203B41FA5}">
                      <a16:colId xmlns:a16="http://schemas.microsoft.com/office/drawing/2014/main" val="20000"/>
                    </a:ext>
                  </a:extLst>
                </a:gridCol>
                <a:gridCol w="4554220">
                  <a:extLst>
                    <a:ext uri="{9D8B030D-6E8A-4147-A177-3AD203B41FA5}">
                      <a16:colId xmlns:a16="http://schemas.microsoft.com/office/drawing/2014/main" val="20001"/>
                    </a:ext>
                  </a:extLst>
                </a:gridCol>
                <a:gridCol w="3726180">
                  <a:extLst>
                    <a:ext uri="{9D8B030D-6E8A-4147-A177-3AD203B41FA5}">
                      <a16:colId xmlns:a16="http://schemas.microsoft.com/office/drawing/2014/main" val="20002"/>
                    </a:ext>
                  </a:extLst>
                </a:gridCol>
              </a:tblGrid>
              <a:tr h="359304">
                <a:tc>
                  <a:txBody>
                    <a:bodyPr/>
                    <a:lstStyle/>
                    <a:p>
                      <a:pPr marL="0" indent="0">
                        <a:lnSpc>
                          <a:spcPts val="1820"/>
                        </a:lnSpc>
                        <a:buNone/>
                      </a:pPr>
                      <a:r>
                        <a:rPr lang="en-US" sz="1300" b="1" dirty="0">
                          <a:solidFill>
                            <a:srgbClr val="14213D"/>
                          </a:solidFill>
                          <a:latin typeface="Arial" pitchFamily="34" charset="0"/>
                          <a:ea typeface="Arial" pitchFamily="34" charset="-122"/>
                          <a:cs typeface="Arial" pitchFamily="34" charset="-120"/>
                        </a:rPr>
                        <a:t>Dataset</a:t>
                      </a:r>
                      <a:endParaRPr lang="en-US" sz="1300" dirty="0">
                        <a:latin typeface="Arial" charset="0"/>
                        <a:ea typeface="Arial" charset="0"/>
                        <a:cs typeface="Arial" charset="0"/>
                      </a:endParaRPr>
                    </a:p>
                  </a:txBody>
                  <a:tcPr marL="57785" marR="57785" marT="57785" marB="57785">
                    <a:lnL w="0" cap="flat" cmpd="sng" algn="ctr">
                      <a:noFill/>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820"/>
                        </a:lnSpc>
                        <a:buNone/>
                      </a:pPr>
                      <a:r>
                        <a:rPr lang="en-US" sz="1300" b="1" dirty="0">
                          <a:solidFill>
                            <a:srgbClr val="14213D"/>
                          </a:solidFill>
                          <a:latin typeface="Arial" pitchFamily="34" charset="0"/>
                          <a:ea typeface="Arial" pitchFamily="34" charset="-122"/>
                          <a:cs typeface="Arial" pitchFamily="34" charset="-120"/>
                        </a:rPr>
                        <a:t>Wins (best competitor)</a:t>
                      </a:r>
                      <a:endParaRPr lang="en-US" sz="1300" dirty="0">
                        <a:latin typeface="Arial" charset="0"/>
                        <a:ea typeface="Arial" charset="0"/>
                        <a:cs typeface="Arial" charset="0"/>
                      </a:endParaRPr>
                    </a:p>
                  </a:txBody>
                  <a:tcPr marL="57785" marR="57785" marT="57785" marB="57785">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820"/>
                        </a:lnSpc>
                        <a:buNone/>
                      </a:pPr>
                      <a:r>
                        <a:rPr lang="en-US" sz="1300" b="1" dirty="0">
                          <a:solidFill>
                            <a:srgbClr val="14213D"/>
                          </a:solidFill>
                          <a:latin typeface="Arial" pitchFamily="34" charset="0"/>
                          <a:ea typeface="Arial" pitchFamily="34" charset="-122"/>
                          <a:cs typeface="Arial" pitchFamily="34" charset="-120"/>
                        </a:rPr>
                        <a:t>Losses</a:t>
                      </a:r>
                      <a:endParaRPr lang="en-US" sz="1300" dirty="0">
                        <a:latin typeface="Arial" charset="0"/>
                        <a:ea typeface="Arial" charset="0"/>
                        <a:cs typeface="Arial" charset="0"/>
                      </a:endParaRPr>
                    </a:p>
                  </a:txBody>
                  <a:tcPr marL="57785" marR="57785" marT="57785" marB="57785">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extLst>
                  <a:ext uri="{0D108BD9-81ED-4DB2-BD59-A6C34878D82A}">
                    <a16:rowId xmlns:a16="http://schemas.microsoft.com/office/drawing/2014/main" val="10000"/>
                  </a:ext>
                </a:extLst>
              </a:tr>
              <a:tr h="359304">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TNO</a:t>
                      </a:r>
                      <a:endParaRPr lang="en-US" sz="1300" dirty="0">
                        <a:latin typeface="Arial" charset="0"/>
                        <a:ea typeface="Arial" charset="0"/>
                        <a:cs typeface="Arial" charset="0"/>
                      </a:endParaRPr>
                    </a:p>
                  </a:txBody>
                  <a:tcPr marL="57785" marR="57785" marT="57785" marB="57785">
                    <a:lnL w="0" cap="flat" cmpd="sng" algn="ctr">
                      <a:noFill/>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AG 5.13 (4.71) · SF 5.13 (4.02) · PSNR · CC</a:t>
                      </a:r>
                      <a:endParaRPr lang="en-US" sz="1300" dirty="0">
                        <a:latin typeface="Arial" charset="0"/>
                        <a:ea typeface="Arial" charset="0"/>
                        <a:cs typeface="Arial"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Qabf 0.423 vs 0.447</a:t>
                      </a:r>
                      <a:endParaRPr lang="en-US" sz="1300" dirty="0">
                        <a:latin typeface="Arial" charset="0"/>
                        <a:ea typeface="Arial" charset="0"/>
                        <a:cs typeface="Arial"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59304">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MSRS</a:t>
                      </a:r>
                      <a:endParaRPr lang="en-US" sz="1300" dirty="0">
                        <a:latin typeface="Arial" charset="0"/>
                        <a:ea typeface="Arial" charset="0"/>
                        <a:cs typeface="Arial" charset="0"/>
                      </a:endParaRPr>
                    </a:p>
                  </a:txBody>
                  <a:tcPr marL="57785" marR="57785" marT="57785" marB="57785">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AG 4.13 (3.81) · SF 4.74 (4.51) · PSNR</a:t>
                      </a:r>
                      <a:endParaRPr lang="en-US" sz="1300" dirty="0">
                        <a:latin typeface="Arial" charset="0"/>
                        <a:ea typeface="Arial" charset="0"/>
                        <a:cs typeface="Arial" charset="0"/>
                      </a:endParaRPr>
                    </a:p>
                  </a:txBody>
                  <a:tcPr marL="57785" marR="57785" marT="57785" marB="57785">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CC 0.646 vs 0.655 · Qabf 0.545 vs 0.620</a:t>
                      </a:r>
                      <a:endParaRPr lang="en-US" sz="1300" dirty="0">
                        <a:latin typeface="Arial" charset="0"/>
                        <a:ea typeface="Arial" charset="0"/>
                        <a:cs typeface="Arial" charset="0"/>
                      </a:endParaRPr>
                    </a:p>
                  </a:txBody>
                  <a:tcPr marL="57785" marR="57785" marT="57785" marB="57785">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2"/>
                  </a:ext>
                </a:extLst>
              </a:tr>
              <a:tr h="359304">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M3FD</a:t>
                      </a:r>
                      <a:endParaRPr lang="en-US" sz="1300" dirty="0">
                        <a:latin typeface="Arial" charset="0"/>
                        <a:ea typeface="Arial" charset="0"/>
                        <a:cs typeface="Arial" charset="0"/>
                      </a:endParaRPr>
                    </a:p>
                  </a:txBody>
                  <a:tcPr marL="57785" marR="57785" marT="57785" marB="57785">
                    <a:lnL w="0" cap="flat" cmpd="sng" algn="ctr">
                      <a:noFill/>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AG, SF, CC · Qabf 0.512 (0.510)</a:t>
                      </a:r>
                      <a:endParaRPr lang="en-US" sz="1300" dirty="0">
                        <a:latin typeface="Arial" charset="0"/>
                        <a:ea typeface="Arial" charset="0"/>
                        <a:cs typeface="Arial"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PSNR 62.13 vs 62.95</a:t>
                      </a:r>
                      <a:endParaRPr lang="en-US" sz="1300" dirty="0">
                        <a:latin typeface="Arial" charset="0"/>
                        <a:ea typeface="Arial" charset="0"/>
                        <a:cs typeface="Arial" charset="0"/>
                      </a:endParaRPr>
                    </a:p>
                  </a:txBody>
                  <a:tcPr marL="57785" marR="57785" marT="57785" marB="5778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59304">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Medical (20 pairs)</a:t>
                      </a:r>
                      <a:endParaRPr lang="en-US" sz="1300" dirty="0">
                        <a:latin typeface="Arial" charset="0"/>
                        <a:ea typeface="Arial" charset="0"/>
                        <a:cs typeface="Arial" charset="0"/>
                      </a:endParaRPr>
                    </a:p>
                  </a:txBody>
                  <a:tcPr marL="57785" marR="57785" marT="57785" marB="57785">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AG 7.68 (7.39) · SF 10.06 (9.59) · CC</a:t>
                      </a:r>
                      <a:endParaRPr lang="en-US" sz="1300" dirty="0">
                        <a:latin typeface="Arial" charset="0"/>
                        <a:ea typeface="Arial" charset="0"/>
                        <a:cs typeface="Arial" charset="0"/>
                      </a:endParaRPr>
                    </a:p>
                  </a:txBody>
                  <a:tcPr marL="57785" marR="57785" marT="57785" marB="57785">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820"/>
                        </a:lnSpc>
                        <a:buNone/>
                      </a:pPr>
                      <a:r>
                        <a:rPr lang="en-US" sz="1300" dirty="0">
                          <a:solidFill>
                            <a:srgbClr val="14213D"/>
                          </a:solidFill>
                          <a:latin typeface="Arial" pitchFamily="34" charset="0"/>
                          <a:ea typeface="Arial" pitchFamily="34" charset="-122"/>
                          <a:cs typeface="Arial" pitchFamily="34" charset="-120"/>
                        </a:rPr>
                        <a:t>Qabf 0.599 vs 0.688</a:t>
                      </a:r>
                      <a:endParaRPr lang="en-US" sz="1300" dirty="0">
                        <a:latin typeface="Arial" charset="0"/>
                        <a:ea typeface="Arial" charset="0"/>
                        <a:cs typeface="Arial" charset="0"/>
                      </a:endParaRPr>
                    </a:p>
                  </a:txBody>
                  <a:tcPr marL="57785" marR="57785" marT="57785" marB="57785">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7" name="Text 4"/>
          <p:cNvSpPr/>
          <p:nvPr/>
        </p:nvSpPr>
        <p:spPr>
          <a:xfrm>
            <a:off x="812800" y="4151052"/>
            <a:ext cx="10883392"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Arial" pitchFamily="34" charset="0"/>
                <a:ea typeface="Arial" pitchFamily="34" charset="-122"/>
                <a:cs typeface="Arial" pitchFamily="34" charset="-120"/>
              </a:rPr>
              <a:t>Nine baselines, 2023–2025 · metrics AG, SF, PSNR, CC, Qabf · Qabf losses are to DCEvo (CVPR 2025) in three of four</a:t>
            </a:r>
            <a:endParaRPr lang="en-US" sz="1400" dirty="0"/>
          </a:p>
        </p:txBody>
      </p:sp>
      <p:sp>
        <p:nvSpPr>
          <p:cNvPr id="8" name="Text 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Backup B4</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4213D"/>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E8B923"/>
                </a:solidFill>
                <a:latin typeface="Arial" pitchFamily="34" charset="0"/>
                <a:ea typeface="Arial" pitchFamily="34" charset="-122"/>
                <a:cs typeface="Arial" pitchFamily="34" charset="-120"/>
              </a:rPr>
              <a:t>RESULTS · DOWNSTREAM TASKS (TABLES 3–4)</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7F6F1"/>
                </a:solidFill>
                <a:latin typeface="Georgia" pitchFamily="34" charset="0"/>
                <a:ea typeface="Georgia" pitchFamily="34" charset="-122"/>
                <a:cs typeface="Georgia" pitchFamily="34" charset="-120"/>
              </a:rPr>
              <a:t>Best on both tasks, by under one point</a:t>
            </a:r>
            <a:endParaRPr lang="en-US" sz="3600" dirty="0"/>
          </a:p>
        </p:txBody>
      </p:sp>
      <p:sp>
        <p:nvSpPr>
          <p:cNvPr id="4" name="Text 2"/>
          <p:cNvSpPr/>
          <p:nvPr/>
        </p:nvSpPr>
        <p:spPr>
          <a:xfrm>
            <a:off x="812800" y="1986235"/>
            <a:ext cx="3418501" cy="863600"/>
          </a:xfrm>
          <a:prstGeom prst="rect">
            <a:avLst/>
          </a:prstGeom>
          <a:noFill/>
          <a:ln/>
        </p:spPr>
        <p:txBody>
          <a:bodyPr wrap="square" lIns="0" tIns="0" rIns="0" bIns="0" rtlCol="0" anchor="t">
            <a:normAutofit/>
          </a:bodyPr>
          <a:lstStyle/>
          <a:p>
            <a:pPr marL="0" indent="0" algn="l">
              <a:lnSpc>
                <a:spcPts val="6600"/>
              </a:lnSpc>
              <a:buNone/>
            </a:pPr>
            <a:r>
              <a:rPr lang="en-US" sz="6000" b="1" dirty="0">
                <a:solidFill>
                  <a:srgbClr val="E8B923"/>
                </a:solidFill>
                <a:latin typeface="Georgia" pitchFamily="34" charset="0"/>
                <a:ea typeface="Georgia" pitchFamily="34" charset="-122"/>
                <a:cs typeface="Georgia" pitchFamily="34" charset="-120"/>
              </a:rPr>
              <a:t>82.1</a:t>
            </a:r>
            <a:endParaRPr lang="en-US" sz="6000" dirty="0"/>
          </a:p>
        </p:txBody>
      </p:sp>
      <p:sp>
        <p:nvSpPr>
          <p:cNvPr id="5" name="Text 3"/>
          <p:cNvSpPr/>
          <p:nvPr/>
        </p:nvSpPr>
        <p:spPr>
          <a:xfrm>
            <a:off x="812800" y="2900635"/>
            <a:ext cx="3418501" cy="594254"/>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9D2E3"/>
                </a:solidFill>
                <a:latin typeface="Arial" pitchFamily="34" charset="0"/>
                <a:ea typeface="Arial" pitchFamily="34" charset="-122"/>
                <a:cs typeface="Arial" pitchFamily="34" charset="-120"/>
              </a:rPr>
              <a:t>mAP on M3FD with YOLOv5 — +0.6 vs SAGE (6:2:2 split)</a:t>
            </a:r>
            <a:endParaRPr lang="en-US" sz="1600" dirty="0"/>
          </a:p>
        </p:txBody>
      </p:sp>
      <p:sp>
        <p:nvSpPr>
          <p:cNvPr id="6" name="Text 4"/>
          <p:cNvSpPr/>
          <p:nvPr/>
        </p:nvSpPr>
        <p:spPr>
          <a:xfrm>
            <a:off x="4436533" y="1986235"/>
            <a:ext cx="3418501" cy="863600"/>
          </a:xfrm>
          <a:prstGeom prst="rect">
            <a:avLst/>
          </a:prstGeom>
          <a:noFill/>
          <a:ln/>
        </p:spPr>
        <p:txBody>
          <a:bodyPr wrap="square" lIns="0" tIns="0" rIns="0" bIns="0" rtlCol="0" anchor="t">
            <a:normAutofit/>
          </a:bodyPr>
          <a:lstStyle/>
          <a:p>
            <a:pPr marL="0" indent="0" algn="l">
              <a:lnSpc>
                <a:spcPts val="6600"/>
              </a:lnSpc>
              <a:buNone/>
            </a:pPr>
            <a:r>
              <a:rPr lang="en-US" sz="6000" b="1" dirty="0">
                <a:solidFill>
                  <a:srgbClr val="E8B923"/>
                </a:solidFill>
                <a:latin typeface="Georgia" pitchFamily="34" charset="0"/>
                <a:ea typeface="Georgia" pitchFamily="34" charset="-122"/>
                <a:cs typeface="Georgia" pitchFamily="34" charset="-120"/>
              </a:rPr>
              <a:t>74.7</a:t>
            </a:r>
            <a:endParaRPr lang="en-US" sz="6000" dirty="0"/>
          </a:p>
        </p:txBody>
      </p:sp>
      <p:sp>
        <p:nvSpPr>
          <p:cNvPr id="7" name="Text 5"/>
          <p:cNvSpPr/>
          <p:nvPr/>
        </p:nvSpPr>
        <p:spPr>
          <a:xfrm>
            <a:off x="4436533" y="2900635"/>
            <a:ext cx="3418501" cy="309827"/>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9D2E3"/>
                </a:solidFill>
                <a:latin typeface="Arial" pitchFamily="34" charset="0"/>
                <a:ea typeface="Arial" pitchFamily="34" charset="-122"/>
                <a:cs typeface="Arial" pitchFamily="34" charset="-120"/>
              </a:rPr>
              <a:t>mIoU on MSRS — +0.7 vs A2RNet</a:t>
            </a:r>
            <a:endParaRPr lang="en-US" sz="1600" dirty="0"/>
          </a:p>
        </p:txBody>
      </p:sp>
      <p:sp>
        <p:nvSpPr>
          <p:cNvPr id="8" name="Text 6"/>
          <p:cNvSpPr/>
          <p:nvPr/>
        </p:nvSpPr>
        <p:spPr>
          <a:xfrm>
            <a:off x="8060267" y="1986235"/>
            <a:ext cx="3418501" cy="863600"/>
          </a:xfrm>
          <a:prstGeom prst="rect">
            <a:avLst/>
          </a:prstGeom>
          <a:noFill/>
          <a:ln/>
        </p:spPr>
        <p:txBody>
          <a:bodyPr wrap="square" lIns="0" tIns="0" rIns="0" bIns="0" rtlCol="0" anchor="t">
            <a:normAutofit/>
          </a:bodyPr>
          <a:lstStyle/>
          <a:p>
            <a:pPr marL="0" indent="0" algn="l">
              <a:lnSpc>
                <a:spcPts val="6600"/>
              </a:lnSpc>
              <a:buNone/>
            </a:pPr>
            <a:r>
              <a:rPr lang="en-US" sz="6000" b="1" dirty="0">
                <a:solidFill>
                  <a:srgbClr val="E8B923"/>
                </a:solidFill>
                <a:latin typeface="Georgia" pitchFamily="34" charset="0"/>
                <a:ea typeface="Georgia" pitchFamily="34" charset="-122"/>
                <a:cs typeface="Georgia" pitchFamily="34" charset="-120"/>
              </a:rPr>
              <a:t>~4.5 dB</a:t>
            </a:r>
            <a:endParaRPr lang="en-US" sz="6000" dirty="0"/>
          </a:p>
        </p:txBody>
      </p:sp>
      <p:sp>
        <p:nvSpPr>
          <p:cNvPr id="9" name="Text 7"/>
          <p:cNvSpPr/>
          <p:nvPr/>
        </p:nvSpPr>
        <p:spPr>
          <a:xfrm>
            <a:off x="8060267" y="2900635"/>
            <a:ext cx="3418501" cy="878681"/>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9D2E3"/>
                </a:solidFill>
                <a:latin typeface="Arial" pitchFamily="34" charset="0"/>
                <a:ea typeface="Arial" pitchFamily="34" charset="-122"/>
                <a:cs typeface="Arial" pitchFamily="34" charset="-120"/>
              </a:rPr>
              <a:t>PSNR drop when a modality is removed, vs ~2 dB for either mask type</a:t>
            </a:r>
            <a:endParaRPr lang="en-US" sz="16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2E3"/>
                </a:solidFill>
                <a:latin typeface="Arial" pitchFamily="34" charset="0"/>
                <a:ea typeface="Arial" pitchFamily="34" charset="-122"/>
                <a:cs typeface="Arial" pitchFamily="34" charset="-120"/>
              </a:rPr>
              <a:t>Intervention-Stable Fusion · CVPR 2026 · Backup B5</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ABLATION (TABLE 2 · DATASET NOT STATED)</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Interventions buy texture, cost fidelity</a:t>
            </a:r>
            <a:endParaRPr lang="en-US" sz="3600" dirty="0"/>
          </a:p>
        </p:txBody>
      </p:sp>
      <p:sp>
        <p:nvSpPr>
          <p:cNvPr id="4" name="Shape 2"/>
          <p:cNvSpPr/>
          <p:nvPr/>
        </p:nvSpPr>
        <p:spPr>
          <a:xfrm>
            <a:off x="812800" y="1890985"/>
            <a:ext cx="10566400" cy="0"/>
          </a:xfrm>
          <a:prstGeom prst="line">
            <a:avLst/>
          </a:prstGeom>
          <a:noFill/>
          <a:ln w="12700">
            <a:solidFill>
              <a:srgbClr val="141413">
                <a:alpha val="22000"/>
              </a:srgbClr>
            </a:solidFill>
            <a:prstDash val="solid"/>
          </a:ln>
        </p:spPr>
        <p:txBody>
          <a:bodyPr/>
          <a:lstStyle/>
          <a:p>
            <a:endParaRPr lang="es-MX"/>
          </a:p>
        </p:txBody>
      </p:sp>
      <p:sp>
        <p:nvSpPr>
          <p:cNvPr id="5" name="Shape 3"/>
          <p:cNvSpPr/>
          <p:nvPr/>
        </p:nvSpPr>
        <p:spPr>
          <a:xfrm>
            <a:off x="819150" y="1884635"/>
            <a:ext cx="0" cy="2866827"/>
          </a:xfrm>
          <a:prstGeom prst="line">
            <a:avLst/>
          </a:prstGeom>
          <a:noFill/>
          <a:ln w="12700">
            <a:solidFill>
              <a:srgbClr val="141413">
                <a:alpha val="22000"/>
              </a:srgbClr>
            </a:solidFill>
            <a:prstDash val="solid"/>
          </a:ln>
        </p:spPr>
        <p:txBody>
          <a:bodyPr/>
          <a:lstStyle/>
          <a:p>
            <a:endParaRPr lang="es-MX"/>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901700" y="1973535"/>
          <a:ext cx="10401300" cy="2701727"/>
        </p:xfrm>
        <a:graphic>
          <a:graphicData uri="http://schemas.openxmlformats.org/drawingml/2006/table">
            <a:tbl>
              <a:tblPr/>
              <a:tblGrid>
                <a:gridCol w="5408676">
                  <a:extLst>
                    <a:ext uri="{9D8B030D-6E8A-4147-A177-3AD203B41FA5}">
                      <a16:colId xmlns:a16="http://schemas.microsoft.com/office/drawing/2014/main" val="20000"/>
                    </a:ext>
                  </a:extLst>
                </a:gridCol>
                <a:gridCol w="1664208">
                  <a:extLst>
                    <a:ext uri="{9D8B030D-6E8A-4147-A177-3AD203B41FA5}">
                      <a16:colId xmlns:a16="http://schemas.microsoft.com/office/drawing/2014/main" val="20001"/>
                    </a:ext>
                  </a:extLst>
                </a:gridCol>
                <a:gridCol w="1664208">
                  <a:extLst>
                    <a:ext uri="{9D8B030D-6E8A-4147-A177-3AD203B41FA5}">
                      <a16:colId xmlns:a16="http://schemas.microsoft.com/office/drawing/2014/main" val="20002"/>
                    </a:ext>
                  </a:extLst>
                </a:gridCol>
                <a:gridCol w="1664208">
                  <a:extLst>
                    <a:ext uri="{9D8B030D-6E8A-4147-A177-3AD203B41FA5}">
                      <a16:colId xmlns:a16="http://schemas.microsoft.com/office/drawing/2014/main" val="20003"/>
                    </a:ext>
                  </a:extLst>
                </a:gridCol>
              </a:tblGrid>
              <a:tr h="385961">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Configuration</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gn="r">
                        <a:lnSpc>
                          <a:spcPts val="1960"/>
                        </a:lnSpc>
                        <a:buNone/>
                      </a:pPr>
                      <a:r>
                        <a:rPr lang="en-US" sz="1400" b="1" dirty="0">
                          <a:solidFill>
                            <a:srgbClr val="14213D"/>
                          </a:solidFill>
                          <a:latin typeface="Arial" pitchFamily="34" charset="0"/>
                          <a:ea typeface="Arial" pitchFamily="34" charset="-122"/>
                          <a:cs typeface="Arial" pitchFamily="34" charset="-120"/>
                        </a:rPr>
                        <a:t>AG</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gn="r">
                        <a:lnSpc>
                          <a:spcPts val="1960"/>
                        </a:lnSpc>
                        <a:buNone/>
                      </a:pPr>
                      <a:r>
                        <a:rPr lang="en-US" sz="1400" b="1" dirty="0">
                          <a:solidFill>
                            <a:srgbClr val="14213D"/>
                          </a:solidFill>
                          <a:latin typeface="Arial" pitchFamily="34" charset="0"/>
                          <a:ea typeface="Arial" pitchFamily="34" charset="-122"/>
                          <a:cs typeface="Arial" pitchFamily="34" charset="-120"/>
                        </a:rPr>
                        <a:t>PSNR</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gn="r">
                        <a:lnSpc>
                          <a:spcPts val="1960"/>
                        </a:lnSpc>
                        <a:buNone/>
                      </a:pPr>
                      <a:r>
                        <a:rPr lang="en-US" sz="1400" b="1" dirty="0">
                          <a:solidFill>
                            <a:srgbClr val="14213D"/>
                          </a:solidFill>
                          <a:latin typeface="Arial" pitchFamily="34" charset="0"/>
                          <a:ea typeface="Arial" pitchFamily="34" charset="-122"/>
                          <a:cs typeface="Arial" pitchFamily="34" charset="-120"/>
                        </a:rPr>
                        <a:t>Qabf</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extLst>
                  <a:ext uri="{0D108BD9-81ED-4DB2-BD59-A6C34878D82A}">
                    <a16:rowId xmlns:a16="http://schemas.microsoft.com/office/drawing/2014/main" val="10000"/>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Full model</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6.136</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63.62</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0.467</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No interventions (L_f only)</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5.332</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63.95</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0.524</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2"/>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Without CFI</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5.764</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60.21</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0.428</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3"/>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Without L_inv</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5.179</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58.08</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0.331</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4"/>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Without L_nec</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4.016</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61.39</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0.368</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5"/>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Without L_inv and L_nec</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3.361</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59.85</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gn="r">
                        <a:lnSpc>
                          <a:spcPts val="1960"/>
                        </a:lnSpc>
                        <a:buNone/>
                      </a:pPr>
                      <a:r>
                        <a:rPr lang="en-US" sz="1400" dirty="0">
                          <a:solidFill>
                            <a:srgbClr val="14213D"/>
                          </a:solidFill>
                          <a:latin typeface="Arial" pitchFamily="34" charset="0"/>
                          <a:ea typeface="Arial" pitchFamily="34" charset="-122"/>
                          <a:cs typeface="Arial" pitchFamily="34" charset="-120"/>
                        </a:rPr>
                        <a:t>0.312</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Text 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Backup B6</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2F6B5A"/>
                </a:solidFill>
                <a:latin typeface="Arial" pitchFamily="34" charset="0"/>
                <a:ea typeface="Arial" pitchFamily="34" charset="-122"/>
                <a:cs typeface="Arial" pitchFamily="34" charset="-120"/>
              </a:rPr>
              <a:t>COMPARED WITH OUR LAST PAPER</a:t>
            </a:r>
            <a:endParaRPr lang="en-US" sz="1200" dirty="0"/>
          </a:p>
        </p:txBody>
      </p:sp>
      <p:sp>
        <p:nvSpPr>
          <p:cNvPr id="3" name="Text 1"/>
          <p:cNvSpPr/>
          <p:nvPr/>
        </p:nvSpPr>
        <p:spPr>
          <a:xfrm>
            <a:off x="812800" y="1127720"/>
            <a:ext cx="10883392"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4213D"/>
                </a:solidFill>
                <a:latin typeface="Georgia" pitchFamily="34" charset="0"/>
                <a:ea typeface="Georgia" pitchFamily="34" charset="-122"/>
                <a:cs typeface="Georgia" pitchFamily="34" charset="-120"/>
              </a:rPr>
              <a:t>Two answers to "no ground truth"</a:t>
            </a:r>
            <a:endParaRPr lang="en-US" sz="3600" dirty="0"/>
          </a:p>
        </p:txBody>
      </p:sp>
      <p:sp>
        <p:nvSpPr>
          <p:cNvPr id="4" name="Shape 2"/>
          <p:cNvSpPr/>
          <p:nvPr/>
        </p:nvSpPr>
        <p:spPr>
          <a:xfrm>
            <a:off x="812800" y="1890985"/>
            <a:ext cx="10566400" cy="0"/>
          </a:xfrm>
          <a:prstGeom prst="line">
            <a:avLst/>
          </a:prstGeom>
          <a:noFill/>
          <a:ln w="12700">
            <a:solidFill>
              <a:srgbClr val="141413">
                <a:alpha val="22000"/>
              </a:srgbClr>
            </a:solidFill>
            <a:prstDash val="solid"/>
          </a:ln>
        </p:spPr>
        <p:txBody>
          <a:bodyPr/>
          <a:lstStyle/>
          <a:p>
            <a:endParaRPr lang="es-MX"/>
          </a:p>
        </p:txBody>
      </p:sp>
      <p:sp>
        <p:nvSpPr>
          <p:cNvPr id="5" name="Shape 3"/>
          <p:cNvSpPr/>
          <p:nvPr/>
        </p:nvSpPr>
        <p:spPr>
          <a:xfrm>
            <a:off x="819150" y="1884635"/>
            <a:ext cx="0" cy="2892227"/>
          </a:xfrm>
          <a:prstGeom prst="line">
            <a:avLst/>
          </a:prstGeom>
          <a:noFill/>
          <a:ln w="12700">
            <a:solidFill>
              <a:srgbClr val="141413">
                <a:alpha val="22000"/>
              </a:srgbClr>
            </a:solidFill>
            <a:prstDash val="solid"/>
          </a:ln>
        </p:spPr>
        <p:txBody>
          <a:bodyPr/>
          <a:lstStyle/>
          <a:p>
            <a:endParaRPr lang="es-MX"/>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914400" y="1986235"/>
          <a:ext cx="10375900" cy="2701727"/>
        </p:xfrm>
        <a:graphic>
          <a:graphicData uri="http://schemas.openxmlformats.org/drawingml/2006/table">
            <a:tbl>
              <a:tblPr/>
              <a:tblGrid>
                <a:gridCol w="2697734">
                  <a:extLst>
                    <a:ext uri="{9D8B030D-6E8A-4147-A177-3AD203B41FA5}">
                      <a16:colId xmlns:a16="http://schemas.microsoft.com/office/drawing/2014/main" val="20000"/>
                    </a:ext>
                  </a:extLst>
                </a:gridCol>
                <a:gridCol w="3839083">
                  <a:extLst>
                    <a:ext uri="{9D8B030D-6E8A-4147-A177-3AD203B41FA5}">
                      <a16:colId xmlns:a16="http://schemas.microsoft.com/office/drawing/2014/main" val="20001"/>
                    </a:ext>
                  </a:extLst>
                </a:gridCol>
                <a:gridCol w="3839083">
                  <a:extLst>
                    <a:ext uri="{9D8B030D-6E8A-4147-A177-3AD203B41FA5}">
                      <a16:colId xmlns:a16="http://schemas.microsoft.com/office/drawing/2014/main" val="20002"/>
                    </a:ext>
                  </a:extLst>
                </a:gridCol>
              </a:tblGrid>
              <a:tr h="385961">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Aspect</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EMMA (CVPR 2024)</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tc>
                  <a:txBody>
                    <a:bodyPr/>
                    <a:lstStyle/>
                    <a:p>
                      <a:pPr marL="0" indent="0">
                        <a:lnSpc>
                          <a:spcPts val="1960"/>
                        </a:lnSpc>
                        <a:buNone/>
                      </a:pPr>
                      <a:r>
                        <a:rPr lang="en-US" sz="1400" b="1" dirty="0">
                          <a:solidFill>
                            <a:srgbClr val="14213D"/>
                          </a:solidFill>
                          <a:latin typeface="Arial" pitchFamily="34" charset="0"/>
                          <a:ea typeface="Arial" pitchFamily="34" charset="-122"/>
                          <a:cs typeface="Arial" pitchFamily="34" charset="-120"/>
                        </a:rPr>
                        <a:t>This paper (CVPR 2026)</a:t>
                      </a:r>
                      <a:endParaRPr lang="en-US" sz="1400" dirty="0">
                        <a:latin typeface="Arial" charset="0"/>
                        <a:ea typeface="Arial" charset="0"/>
                        <a:cs typeface="Arial" charset="0"/>
                      </a:endParaRPr>
                    </a:p>
                  </a:txBody>
                  <a:tcPr marL="62230" marR="62230" marT="62230" marB="62230">
                    <a:lnL w="12700" cap="flat" cmpd="sng" algn="ctr">
                      <a:solidFill>
                        <a:srgbClr val="B7B6B2"/>
                      </a:solidFill>
                      <a:prstDash val="solid"/>
                      <a:round/>
                      <a:headEnd type="none" w="med" len="med"/>
                      <a:tailEnd type="none" w="med" len="med"/>
                    </a:lnL>
                    <a:lnR w="12700" cap="flat" cmpd="sng" algn="ctr">
                      <a:solidFill>
                        <a:srgbClr val="B7B6B2"/>
                      </a:solidFill>
                      <a:prstDash val="solid"/>
                      <a:round/>
                      <a:headEnd type="none" w="med" len="med"/>
                      <a:tailEnd type="none" w="med" len="med"/>
                    </a:lnR>
                    <a:lnT w="0" cap="flat" cmpd="sng" algn="ctr">
                      <a:noFill/>
                    </a:lnT>
                    <a:lnB w="12700" cap="flat" cmpd="sng" algn="ctr">
                      <a:solidFill>
                        <a:srgbClr val="B7B6B2"/>
                      </a:solidFill>
                      <a:prstDash val="solid"/>
                      <a:round/>
                      <a:headEnd type="none" w="med" len="med"/>
                      <a:tailEnd type="none" w="med" len="med"/>
                    </a:lnB>
                    <a:solidFill>
                      <a:srgbClr val="E5E4DF"/>
                    </a:solidFill>
                  </a:tcPr>
                </a:tc>
                <a:extLst>
                  <a:ext uri="{0D108BD9-81ED-4DB2-BD59-A6C34878D82A}">
                    <a16:rowId xmlns:a16="http://schemas.microsoft.com/office/drawing/2014/main" val="10000"/>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Core idea</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Equivariant fuse–sense loop</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Stability under masking</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7B6B2"/>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Extra parts</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Two frozen pseudo-sensors</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None</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2"/>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Hidden supervision</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Outputs of 15 methods</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None beyond classic L_f</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Metrics</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No-reference only</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Adds Qabf, PSNR, CC</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4"/>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Detection gain</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+1.3 mAP</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+0.6 mAP</a:t>
                      </a:r>
                      <a:endParaRPr lang="en-US" sz="1400" dirty="0">
                        <a:latin typeface="Arial" charset="0"/>
                        <a:ea typeface="Arial" charset="0"/>
                        <a:cs typeface="Arial"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4C0"/>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85961">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Code</a:t>
                      </a:r>
                      <a:endParaRPr lang="en-US" sz="1400" dirty="0">
                        <a:latin typeface="Arial" charset="0"/>
                        <a:ea typeface="Arial" charset="0"/>
                        <a:cs typeface="Arial" charset="0"/>
                      </a:endParaRPr>
                    </a:p>
                  </a:txBody>
                  <a:tcPr marL="62230" marR="62230" marT="62230" marB="62230">
                    <a:lnL w="0" cap="flat" cmpd="sng" algn="ctr">
                      <a:noFill/>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Public</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tc>
                  <a:txBody>
                    <a:bodyPr/>
                    <a:lstStyle/>
                    <a:p>
                      <a:pPr marL="0" indent="0">
                        <a:lnSpc>
                          <a:spcPts val="1960"/>
                        </a:lnSpc>
                        <a:buNone/>
                      </a:pPr>
                      <a:r>
                        <a:rPr lang="en-US" sz="1400" dirty="0">
                          <a:solidFill>
                            <a:srgbClr val="14213D"/>
                          </a:solidFill>
                          <a:latin typeface="Arial" pitchFamily="34" charset="0"/>
                          <a:ea typeface="Arial" pitchFamily="34" charset="-122"/>
                          <a:cs typeface="Arial" pitchFamily="34" charset="-120"/>
                        </a:rPr>
                        <a:t>Promised</a:t>
                      </a:r>
                      <a:endParaRPr lang="en-US" sz="1400" dirty="0">
                        <a:latin typeface="Arial" charset="0"/>
                        <a:ea typeface="Arial" charset="0"/>
                        <a:cs typeface="Arial" charset="0"/>
                      </a:endParaRPr>
                    </a:p>
                  </a:txBody>
                  <a:tcPr marL="62230" marR="62230" marT="62230" marB="62230">
                    <a:lnL w="12700" cap="flat" cmpd="sng" algn="ctr">
                      <a:solidFill>
                        <a:srgbClr val="C5C4C0"/>
                      </a:solidFill>
                      <a:prstDash val="solid"/>
                      <a:round/>
                      <a:headEnd type="none" w="med" len="med"/>
                      <a:tailEnd type="none" w="med" len="med"/>
                    </a:lnL>
                    <a:lnR w="12700" cap="flat" cmpd="sng" algn="ctr">
                      <a:solidFill>
                        <a:srgbClr val="C5C4C0"/>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4C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Text 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rial" pitchFamily="34" charset="0"/>
                <a:ea typeface="Arial" pitchFamily="34" charset="-122"/>
                <a:cs typeface="Arial" pitchFamily="34" charset="-120"/>
              </a:rPr>
              <a:t>Intervention-Stable Fusion · CVPR 2026 · Backup B7</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TotalTime>
  <Words>3170</Words>
  <Application>Microsoft Office PowerPoint</Application>
  <PresentationFormat>Widescreen</PresentationFormat>
  <Paragraphs>317</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Multi-Modal Image Fusion via Intervention-Stable Feature Learning (CVPR 2026)</dc:title>
  <dc:subject>PptxGenJS Presentation</dc:subject>
  <dc:creator>PptxGenJS</dc:creator>
  <cp:lastModifiedBy>Emanuel De la Cruz Espinosa</cp:lastModifiedBy>
  <cp:revision>3</cp:revision>
  <dcterms:created xsi:type="dcterms:W3CDTF">2026-09-27T22:18:58Z</dcterms:created>
  <dcterms:modified xsi:type="dcterms:W3CDTF">2026-09-28T04:19:29Z</dcterms:modified>
</cp:coreProperties>
</file>