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3"/>
    <p:restoredTop sz="81809"/>
  </p:normalViewPr>
  <p:slideViewPr>
    <p:cSldViewPr snapToGrid="0">
      <p:cViewPr>
        <p:scale>
          <a:sx n="145" d="100"/>
          <a:sy n="145" d="100"/>
        </p:scale>
        <p:origin x="936" y="20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7F433-76C8-1B4D-9C84-284C08E6EC62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2A900-98F2-154A-83CB-2ECAF4664BD5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43770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2A900-98F2-154A-83CB-2ECAF4664BD5}" type="slidenum">
              <a:rPr lang="en-CN" smtClean="0"/>
              <a:t>1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14147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2A900-98F2-154A-83CB-2ECAF4664BD5}" type="slidenum">
              <a:rPr lang="en-CN" smtClean="0"/>
              <a:t>5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86986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2A900-98F2-154A-83CB-2ECAF4664BD5}" type="slidenum">
              <a:rPr lang="en-CN" smtClean="0"/>
              <a:t>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663328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2A900-98F2-154A-83CB-2ECAF4664BD5}" type="slidenum">
              <a:rPr lang="en-CN" smtClean="0"/>
              <a:t>7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994578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method achieves com-parable performance under heavy occlusion despite </a:t>
            </a:r>
            <a:r>
              <a:rPr lang="en-US" dirty="0" err="1"/>
              <a:t>UniHOPE</a:t>
            </a:r>
            <a:r>
              <a:rPr lang="en-US" dirty="0"/>
              <a:t> includes a </a:t>
            </a:r>
            <a:r>
              <a:rPr lang="en-US" dirty="0" err="1"/>
              <a:t>dedi-cated</a:t>
            </a:r>
            <a:r>
              <a:rPr lang="en-US" dirty="0"/>
              <a:t> hand-occlusion removal module.</a:t>
            </a:r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2A900-98F2-154A-83CB-2ECAF4664BD5}" type="slidenum">
              <a:rPr lang="en-CN" smtClean="0"/>
              <a:t>8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782766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2A900-98F2-154A-83CB-2ECAF4664BD5}" type="slidenum">
              <a:rPr lang="en-CN" smtClean="0"/>
              <a:t>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08923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2A900-98F2-154A-83CB-2ECAF4664BD5}" type="slidenum">
              <a:rPr lang="en-CN" smtClean="0"/>
              <a:t>10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079851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2A900-98F2-154A-83CB-2ECAF4664BD5}" type="slidenum">
              <a:rPr lang="en-CN" smtClean="0"/>
              <a:t>11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13020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2F6-2653-CE65-7F56-DDECED6F98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FDCD0A-B4A1-199A-2FD7-3850436B7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1F5A0-E8B9-8064-EE6F-4C27F807E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F8521-A685-3755-8389-4DFB57451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0D87E-8E02-353A-4CEB-889FCAEC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0904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FEC80-EC87-B272-F53C-27F7B57B7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D56F4-5256-B467-46F2-50BA5F99B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32B65-7BC9-6CE1-710C-3888FBF6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4032B-F6BA-7E0F-9509-5E730BDCA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76DC5-9FE1-4EF2-7730-63C817182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5512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5E3EF6-F4DD-C8C5-D610-1C471AB278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385D91-492C-70EC-97E6-051A70670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AFB4-A31B-305A-6678-B3F4A03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09A78-673A-327D-4555-92D19F8B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0F5A4-5BAE-BF78-CE21-273698E7B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95511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E2FE0-67D2-8C8D-90E5-D554C632C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73D7D-036D-8958-7E8F-3BA17E2CB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334BD-4DEC-B31B-6EC6-A6A070CB3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94C8F-CCD0-6B52-F186-902B93EEC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2ECAF-0BD0-E7A7-3D5D-53EA914D2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8653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0FDF2-8D54-B6A2-52E3-D4FB0AB8D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022DB3-9E4D-2E7F-0B6D-9EF83702F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C69D9-81EC-28B5-843E-D8607F95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21A0B-8C44-70CE-5A65-DAA49D526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A81AA-975A-4287-3356-2994DD0C0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568552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5AEB2-25AD-F33E-8556-773C61E45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DA8D8-BA09-7BB7-81CF-E736757E39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641DD-1F35-3806-34D8-0F36C157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C5388C-E0A0-80DA-ED1A-ACED1D81A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32ECD2-C51F-BB6E-3669-F77CB9C29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77386B-BE5A-B5A9-6A25-A121EC72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10474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8D860-B5FA-DBF5-8156-1D51B94CA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74918-2B97-3CF6-5F23-8AAC8F9FC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FB25D9-3F5D-A4C0-558A-DE7A2D217A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AF557A-DAB4-1A9D-040A-44E3640E2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D0B749-F0DD-BD25-3813-E3715BF40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CBA62C-41E4-5CCC-7202-7377C7069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665BB7-CDC1-8B41-0B24-EB8BE1FB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8F5747-A7B5-83CE-2F2F-F4E0B7A71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06613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A1D08-E015-F03D-CFF0-CD4B7741C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C1B674-BBA0-2A7C-6132-1528B3DEA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D81771-B42D-0DE0-D4B8-2B8E5D4FA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6156A-97BF-40C5-5CE4-0ED8A0880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637060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5332A4-C35D-73A5-E3E0-1206E8074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7543EA-49C9-9C77-DC26-5609CA049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077CC3-4E0A-4B42-4898-6F1AB81A2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70292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74BB6-C5DD-DBE1-D6A9-5481A71B7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9F0C2-AB7D-3FBF-C753-24D050879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B50A9-CBA1-B139-96BE-8F8389D31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DF169-E4EA-CF5D-92E9-A77E254E9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53F87-4DF5-45DE-6D69-2EDDA397F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46035-BCCE-C408-7C8B-025D0DB1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79762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DB934-11E1-1D51-A329-3BF145FCE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34143-23DF-62FA-404F-62827FEA5A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A40FAD-95B7-6706-B733-DA9941CC1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B024-D15F-B99D-F5C9-5A81B6748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2348AF-1CCC-A175-1824-D9B9FF9E4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8DCEE-EC06-E4AC-3FBA-C2E886B32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916961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AD6380-2779-E3D5-6E9F-D8713B9EF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2576E-45BD-60BC-2CC1-B60BBB789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E4793-8532-E068-B5D8-D1CFE5022A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FC2A4-4C5C-084E-A93E-2303F02D2E04}" type="datetimeFigureOut">
              <a:rPr lang="en-CN" smtClean="0"/>
              <a:t>2026/9/13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31E6D-811E-0092-2DD1-9606FF3F8D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ED1E9-7B52-B9F1-143A-B43F7873F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07E10-25AA-3640-9BBC-25FE7269DF48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7696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B7FB5-3B18-7C29-A607-59BA9438C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6827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GenHOI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Generalized Hand-Object Pose Estimation with Occlusion Awareness</a:t>
            </a:r>
            <a:endParaRPr lang="en-C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23405-27C6-1A75-C086-5E6EE527D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03451"/>
            <a:ext cx="9144000" cy="958645"/>
          </a:xfrm>
        </p:spPr>
        <p:txBody>
          <a:bodyPr/>
          <a:lstStyle/>
          <a:p>
            <a:r>
              <a:rPr lang="en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ECCV 2026</a:t>
            </a:r>
          </a:p>
          <a:p>
            <a:r>
              <a:rPr lang="en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Presenter: Pengyu Zhang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92C134-0140-6545-9A47-26FF948C1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9429" y="0"/>
            <a:ext cx="4672571" cy="2087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81E76-1F31-5CD2-7C59-303648B605AF}"/>
              </a:ext>
            </a:extLst>
          </p:cNvPr>
          <p:cNvSpPr txBox="1"/>
          <p:nvPr/>
        </p:nvSpPr>
        <p:spPr>
          <a:xfrm>
            <a:off x="0" y="0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Club</a:t>
            </a:r>
          </a:p>
        </p:txBody>
      </p:sp>
    </p:spTree>
    <p:extLst>
      <p:ext uri="{BB962C8B-B14F-4D97-AF65-F5344CB8AC3E}">
        <p14:creationId xmlns:p14="http://schemas.microsoft.com/office/powerpoint/2010/main" val="2480352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354463" cy="1325563"/>
          </a:xfrm>
        </p:spPr>
        <p:txBody>
          <a:bodyPr/>
          <a:lstStyle/>
          <a:p>
            <a:r>
              <a:rPr lang="en-US" sz="3600" dirty="0"/>
              <a:t>Ablation Analysis</a:t>
            </a:r>
            <a:endParaRPr lang="en-C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32AF8C-1774-4A7B-5375-5BEBF224D9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94"/>
          <a:stretch/>
        </p:blipFill>
        <p:spPr>
          <a:xfrm>
            <a:off x="288680" y="2347544"/>
            <a:ext cx="5872062" cy="26085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2AB3FB-8B90-1E19-F510-394A1E5187D9}"/>
              </a:ext>
            </a:extLst>
          </p:cNvPr>
          <p:cNvSpPr txBox="1"/>
          <p:nvPr/>
        </p:nvSpPr>
        <p:spPr>
          <a:xfrm>
            <a:off x="214977" y="1937641"/>
            <a:ext cx="601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Ablation study of our proposed components on the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DexYCB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dataset S3 split.</a:t>
            </a:r>
            <a:endParaRPr lang="en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4A7B4-5C2E-091F-693A-D473AE04FBD8}"/>
              </a:ext>
            </a:extLst>
          </p:cNvPr>
          <p:cNvSpPr txBox="1"/>
          <p:nvPr/>
        </p:nvSpPr>
        <p:spPr>
          <a:xfrm>
            <a:off x="6804375" y="2497635"/>
            <a:ext cx="52293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dirty="0"/>
              <a:t>Text description shows important roles for pose estimation.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Image masking contributes the most to performance.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removal of hand priors leads to a clear drop in object pose accuracy.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4050070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354463" cy="1325563"/>
          </a:xfrm>
        </p:spPr>
        <p:txBody>
          <a:bodyPr/>
          <a:lstStyle/>
          <a:p>
            <a:r>
              <a:rPr lang="en-US" sz="3600" dirty="0"/>
              <a:t>Conclusion and Takeaways</a:t>
            </a:r>
            <a:endParaRPr lang="en-C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00E365-BC53-22CC-9FFE-749DFA60990A}"/>
              </a:ext>
            </a:extLst>
          </p:cNvPr>
          <p:cNvSpPr txBox="1"/>
          <p:nvPr/>
        </p:nvSpPr>
        <p:spPr>
          <a:xfrm>
            <a:off x="578826" y="2435470"/>
            <a:ext cx="110343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dirty="0">
                <a:solidFill>
                  <a:srgbClr val="FF0000"/>
                </a:solidFill>
              </a:rPr>
              <a:t>Text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description</a:t>
            </a:r>
            <a:r>
              <a:rPr lang="en-US" altLang="zh-CN" dirty="0"/>
              <a:t>,</a:t>
            </a:r>
            <a:r>
              <a:rPr lang="zh-CN" altLang="en-US" dirty="0"/>
              <a:t> </a:t>
            </a:r>
            <a:r>
              <a:rPr lang="en-US" altLang="zh-CN" dirty="0"/>
              <a:t>representing</a:t>
            </a:r>
            <a:r>
              <a:rPr lang="zh-CN" altLang="en-US" dirty="0"/>
              <a:t> </a:t>
            </a:r>
            <a:r>
              <a:rPr lang="en-US" altLang="zh-CN" dirty="0"/>
              <a:t>hand</a:t>
            </a:r>
            <a:r>
              <a:rPr lang="zh-CN" altLang="en-US" dirty="0"/>
              <a:t> </a:t>
            </a:r>
            <a:r>
              <a:rPr lang="en-US" altLang="zh-CN" dirty="0"/>
              <a:t>details, object shape and interaction, shows important role for pose estimation.</a:t>
            </a:r>
          </a:p>
          <a:p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</a:rPr>
              <a:t>Mask modeling </a:t>
            </a:r>
            <a:r>
              <a:rPr lang="en-US" altLang="zh-CN" dirty="0"/>
              <a:t>is a reasonable solution for handling both hand and object occlusion.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Prior works</a:t>
            </a:r>
            <a:r>
              <a:rPr lang="en-US" baseline="30000" dirty="0"/>
              <a:t>[1, 2] </a:t>
            </a:r>
            <a:r>
              <a:rPr lang="en-US" dirty="0"/>
              <a:t>provide an evaluation protocol for occlusion-aware pose estimation on </a:t>
            </a:r>
            <a:r>
              <a:rPr lang="en-US" dirty="0" err="1"/>
              <a:t>DexYCB</a:t>
            </a:r>
            <a:r>
              <a:rPr lang="en-US" dirty="0"/>
              <a:t>.</a:t>
            </a:r>
            <a:endParaRPr lang="en-C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8DD71-154D-EEEC-6DDE-9757854D32F1}"/>
              </a:ext>
            </a:extLst>
          </p:cNvPr>
          <p:cNvSpPr txBox="1"/>
          <p:nvPr/>
        </p:nvSpPr>
        <p:spPr>
          <a:xfrm>
            <a:off x="197781" y="6273225"/>
            <a:ext cx="9605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400" dirty="0"/>
              <a:t>[1] Wang et al. (CUHK). </a:t>
            </a:r>
            <a:r>
              <a:rPr lang="en-US" sz="1400" dirty="0" err="1"/>
              <a:t>UniHOPE</a:t>
            </a:r>
            <a:r>
              <a:rPr lang="en-US" sz="1400" dirty="0"/>
              <a:t>: A Unified Approach for Hand-Only and Hand-Object Pose Estimation. In CVPR 2025.</a:t>
            </a:r>
            <a:endParaRPr lang="en-CN" sz="1400" dirty="0"/>
          </a:p>
          <a:p>
            <a:r>
              <a:rPr lang="en-CN" sz="1400" dirty="0"/>
              <a:t>[2] Yang et al. (Hunan University) </a:t>
            </a:r>
            <a:r>
              <a:rPr lang="en-US" sz="1400" dirty="0" err="1"/>
              <a:t>GenHOI</a:t>
            </a:r>
            <a:r>
              <a:rPr lang="en-US" sz="1400" dirty="0"/>
              <a:t>: Generalized Hand-Object Pose Estimation with Occlusion Awareness. In ECCV 2026.</a:t>
            </a:r>
            <a:endParaRPr lang="en-CN" sz="1400" dirty="0"/>
          </a:p>
        </p:txBody>
      </p:sp>
    </p:spTree>
    <p:extLst>
      <p:ext uri="{BB962C8B-B14F-4D97-AF65-F5344CB8AC3E}">
        <p14:creationId xmlns:p14="http://schemas.microsoft.com/office/powerpoint/2010/main" val="826130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CN" sz="3600" dirty="0"/>
              <a:t>Motivation</a:t>
            </a:r>
            <a:endParaRPr lang="en-C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3DAAD-7274-0AB3-8F6A-A8ED22D31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991" y="1526059"/>
            <a:ext cx="10515600" cy="4351338"/>
          </a:xfrm>
        </p:spPr>
        <p:txBody>
          <a:bodyPr>
            <a:normAutofit/>
          </a:bodyPr>
          <a:lstStyle/>
          <a:p>
            <a:r>
              <a:rPr lang="en-CN" sz="2000" dirty="0"/>
              <a:t>Existing </a:t>
            </a:r>
            <a:r>
              <a:rPr lang="en-US" sz="2000" dirty="0"/>
              <a:t>hand-object pose estimation (HOPE) models</a:t>
            </a:r>
            <a:r>
              <a:rPr lang="zh-CN" altLang="en-US" sz="2000" dirty="0"/>
              <a:t> </a:t>
            </a:r>
            <a:r>
              <a:rPr lang="en-US" altLang="zh-CN" sz="2000" dirty="0"/>
              <a:t>only utilize appearance cues to capture surface patterns, which </a:t>
            </a:r>
            <a:r>
              <a:rPr lang="en-US" altLang="zh-CN" sz="2000" dirty="0">
                <a:solidFill>
                  <a:srgbClr val="FF0000"/>
                </a:solidFill>
              </a:rPr>
              <a:t>limits generalization to unseen categories </a:t>
            </a:r>
            <a:r>
              <a:rPr lang="en-US" altLang="zh-CN" sz="2000" dirty="0"/>
              <a:t>and diverse interaction scenarios.</a:t>
            </a:r>
          </a:p>
          <a:p>
            <a:endParaRPr lang="en-US" sz="2000" dirty="0"/>
          </a:p>
          <a:p>
            <a:r>
              <a:rPr lang="en-US" sz="2000" dirty="0"/>
              <a:t>Existing methods rely on </a:t>
            </a:r>
            <a:r>
              <a:rPr lang="en-US" sz="2000" dirty="0" err="1"/>
              <a:t>keypoints</a:t>
            </a:r>
            <a:r>
              <a:rPr lang="en-US" sz="2000" dirty="0"/>
              <a:t> detection, which makes it </a:t>
            </a:r>
            <a:r>
              <a:rPr lang="en-US" sz="2000" dirty="0">
                <a:solidFill>
                  <a:srgbClr val="FF0000"/>
                </a:solidFill>
              </a:rPr>
              <a:t>highly sensitive to occlusions</a:t>
            </a:r>
            <a:r>
              <a:rPr lang="en-US" sz="2000" dirty="0"/>
              <a:t>.</a:t>
            </a:r>
            <a:endParaRPr lang="en-CN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A12BE2-2812-1532-4650-43B32BC52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708" y="3429000"/>
            <a:ext cx="5430166" cy="247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57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CN" sz="3600" dirty="0"/>
              <a:t>Contributions</a:t>
            </a:r>
            <a:endParaRPr lang="en-C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3DAAD-7274-0AB3-8F6A-A8ED22D31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991" y="1526059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Hierarchical semantic prompts </a:t>
            </a:r>
            <a:r>
              <a:rPr lang="en-US" sz="2000" dirty="0"/>
              <a:t>are introduced, which encode object states, hand configurations, and interaction patterns through textual descriptions. This supports pose estimation under occlusion with stronger generalization. </a:t>
            </a:r>
          </a:p>
          <a:p>
            <a:endParaRPr lang="en-US" sz="2000" dirty="0"/>
          </a:p>
          <a:p>
            <a:r>
              <a:rPr lang="en-US" sz="2000" dirty="0"/>
              <a:t>Furthermore, </a:t>
            </a:r>
            <a:r>
              <a:rPr lang="en-US" sz="2000" dirty="0">
                <a:solidFill>
                  <a:srgbClr val="FF0000"/>
                </a:solidFill>
              </a:rPr>
              <a:t>hand priors </a:t>
            </a:r>
            <a:r>
              <a:rPr lang="en-US" sz="2000" dirty="0"/>
              <a:t>are leveraged as stable spatial references to extract implicit constraints. This helps the model infer object poses across variations in object shapes and interaction patterns, which improves generalization.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A </a:t>
            </a:r>
            <a:r>
              <a:rPr lang="en-US" sz="2000" dirty="0">
                <a:solidFill>
                  <a:srgbClr val="FF0000"/>
                </a:solidFill>
              </a:rPr>
              <a:t>multi-modal masked modeling strategy </a:t>
            </a:r>
            <a:r>
              <a:rPr lang="en-US" sz="2000" dirty="0"/>
              <a:t>is designed</a:t>
            </a:r>
            <a:r>
              <a:rPr lang="zh-CN" altLang="en-US" sz="2000" dirty="0"/>
              <a:t> </a:t>
            </a:r>
            <a:r>
              <a:rPr lang="en-US" sz="2000" dirty="0"/>
              <a:t>over RGB images, predicted point clouds, and textual descriptions, to learn occlusion-aware representations and infer missing visual cues.</a:t>
            </a:r>
            <a:endParaRPr lang="en-CN" sz="2000" dirty="0"/>
          </a:p>
        </p:txBody>
      </p:sp>
    </p:spTree>
    <p:extLst>
      <p:ext uri="{BB962C8B-B14F-4D97-AF65-F5344CB8AC3E}">
        <p14:creationId xmlns:p14="http://schemas.microsoft.com/office/powerpoint/2010/main" val="826271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CN" sz="3600" dirty="0"/>
              <a:t>Framework</a:t>
            </a:r>
            <a:endParaRPr lang="en-C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C5BAB0-A003-0081-CBC4-CFC34D422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547" y="931217"/>
            <a:ext cx="6798906" cy="2825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CAECC5-7A59-4446-D05E-EA3F0111EDFE}"/>
              </a:ext>
            </a:extLst>
          </p:cNvPr>
          <p:cNvSpPr txBox="1"/>
          <p:nvPr/>
        </p:nvSpPr>
        <p:spPr>
          <a:xfrm>
            <a:off x="0" y="4172143"/>
            <a:ext cx="1164331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b="1" dirty="0"/>
              <a:t>Hierarchical Textual Semantic</a:t>
            </a:r>
            <a:r>
              <a:rPr lang="en-CN" dirty="0"/>
              <a:t>: generates hierarchical description via InstructBLIP following the hierarchical template.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b="1" dirty="0"/>
              <a:t>Multi-Modal Mask Modeling</a:t>
            </a:r>
            <a:r>
              <a:rPr lang="en-CN" dirty="0"/>
              <a:t>: reconstructs three modalities via interacted features.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b="1" dirty="0"/>
              <a:t>Hand Prior Guided Pose Estimation</a:t>
            </a:r>
            <a:r>
              <a:rPr lang="en-CN" dirty="0"/>
              <a:t>: estimates the object pose with the guidance of hand pose.</a:t>
            </a:r>
          </a:p>
        </p:txBody>
      </p:sp>
    </p:spTree>
    <p:extLst>
      <p:ext uri="{BB962C8B-B14F-4D97-AF65-F5344CB8AC3E}">
        <p14:creationId xmlns:p14="http://schemas.microsoft.com/office/powerpoint/2010/main" val="26439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CN" sz="3600" dirty="0"/>
              <a:t>Framework</a:t>
            </a:r>
            <a:endParaRPr lang="en-C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C5BAB0-A003-0081-CBC4-CFC34D422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547" y="931217"/>
            <a:ext cx="6798906" cy="2825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CAECC5-7A59-4446-D05E-EA3F0111EDFE}"/>
              </a:ext>
            </a:extLst>
          </p:cNvPr>
          <p:cNvSpPr txBox="1"/>
          <p:nvPr/>
        </p:nvSpPr>
        <p:spPr>
          <a:xfrm>
            <a:off x="0" y="3757100"/>
            <a:ext cx="3470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b="1" dirty="0"/>
              <a:t>Hierarchical Textual Semantic</a:t>
            </a:r>
            <a:endParaRPr lang="en-CN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9A1B57E-6917-70AC-FAFA-C35116806751}"/>
              </a:ext>
            </a:extLst>
          </p:cNvPr>
          <p:cNvSpPr/>
          <p:nvPr/>
        </p:nvSpPr>
        <p:spPr>
          <a:xfrm>
            <a:off x="2766060" y="1028700"/>
            <a:ext cx="1844040" cy="2644139"/>
          </a:xfrm>
          <a:prstGeom prst="roundRect">
            <a:avLst>
              <a:gd name="adj" fmla="val 551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5E361A-F295-66E2-D5CD-D0CCA667EAA7}"/>
              </a:ext>
            </a:extLst>
          </p:cNvPr>
          <p:cNvSpPr txBox="1"/>
          <p:nvPr/>
        </p:nvSpPr>
        <p:spPr>
          <a:xfrm>
            <a:off x="318152" y="4280371"/>
            <a:ext cx="1062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dirty="0"/>
              <a:t>The semantic information is generated via InstructCLIP, contains </a:t>
            </a:r>
            <a:r>
              <a:rPr lang="en-US" dirty="0"/>
              <a:t>object-level semantics, hand-level semantics and interaction-level semantics.</a:t>
            </a:r>
            <a:r>
              <a:rPr lang="en-CN" dirty="0"/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EED8CD-DB8A-A49E-73F1-D3E466C2CB0E}"/>
              </a:ext>
            </a:extLst>
          </p:cNvPr>
          <p:cNvSpPr txBox="1"/>
          <p:nvPr/>
        </p:nvSpPr>
        <p:spPr>
          <a:xfrm>
            <a:off x="318152" y="5080641"/>
            <a:ext cx="118738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Object-level semantics: </a:t>
            </a:r>
            <a:r>
              <a:rPr lang="en-US" i="1" dirty="0"/>
              <a:t>The object is a {</a:t>
            </a:r>
            <a:r>
              <a:rPr lang="en-US" i="1" dirty="0" err="1"/>
              <a:t>object_category</a:t>
            </a:r>
            <a:r>
              <a:rPr lang="en-US" i="1" dirty="0"/>
              <a:t>} with a {shape, appearance}, and {</a:t>
            </a:r>
            <a:r>
              <a:rPr lang="en-US" i="1" dirty="0" err="1"/>
              <a:t>orientation_description</a:t>
            </a:r>
            <a:r>
              <a:rPr lang="en-US" i="1" dirty="0"/>
              <a:t>}.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Hand-level semantics: </a:t>
            </a:r>
            <a:r>
              <a:rPr lang="en-US" i="1" dirty="0"/>
              <a:t>The hand {</a:t>
            </a:r>
            <a:r>
              <a:rPr lang="en-US" i="1" dirty="0" err="1"/>
              <a:t>fingers_detail</a:t>
            </a:r>
            <a:r>
              <a:rPr lang="en-US" i="1" dirty="0"/>
              <a:t>} and {</a:t>
            </a:r>
            <a:r>
              <a:rPr lang="en-US" i="1" dirty="0" err="1"/>
              <a:t>rotation_description</a:t>
            </a:r>
            <a:r>
              <a:rPr lang="en-US" i="1" dirty="0"/>
              <a:t>}.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Interaction-level semantics: </a:t>
            </a:r>
            <a:r>
              <a:rPr lang="en-US" i="1" dirty="0"/>
              <a:t>The hand is {</a:t>
            </a:r>
            <a:r>
              <a:rPr lang="en-US" i="1" dirty="0" err="1"/>
              <a:t>interaction_verb</a:t>
            </a:r>
            <a:r>
              <a:rPr lang="en-US" i="1" dirty="0"/>
              <a:t>} it, {</a:t>
            </a:r>
            <a:r>
              <a:rPr lang="en-US" i="1" dirty="0" err="1"/>
              <a:t>contact_detail</a:t>
            </a:r>
            <a:r>
              <a:rPr lang="en-US" i="1" dirty="0"/>
              <a:t>}.</a:t>
            </a:r>
            <a:endParaRPr lang="en-CN" i="1" dirty="0"/>
          </a:p>
        </p:txBody>
      </p:sp>
    </p:spTree>
    <p:extLst>
      <p:ext uri="{BB962C8B-B14F-4D97-AF65-F5344CB8AC3E}">
        <p14:creationId xmlns:p14="http://schemas.microsoft.com/office/powerpoint/2010/main" val="190457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CN" sz="3600" dirty="0"/>
              <a:t>Framework</a:t>
            </a:r>
            <a:endParaRPr lang="en-C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C5BAB0-A003-0081-CBC4-CFC34D422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547" y="931217"/>
            <a:ext cx="6798906" cy="2825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CAECC5-7A59-4446-D05E-EA3F0111EDFE}"/>
              </a:ext>
            </a:extLst>
          </p:cNvPr>
          <p:cNvSpPr txBox="1"/>
          <p:nvPr/>
        </p:nvSpPr>
        <p:spPr>
          <a:xfrm>
            <a:off x="0" y="3757100"/>
            <a:ext cx="334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N" b="1" dirty="0"/>
              <a:t>Multi-Modal Mask Modeling</a:t>
            </a:r>
            <a:endParaRPr lang="en-CN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9A1B57E-6917-70AC-FAFA-C35116806751}"/>
              </a:ext>
            </a:extLst>
          </p:cNvPr>
          <p:cNvSpPr/>
          <p:nvPr/>
        </p:nvSpPr>
        <p:spPr>
          <a:xfrm>
            <a:off x="4709460" y="1022088"/>
            <a:ext cx="2978964" cy="2644139"/>
          </a:xfrm>
          <a:prstGeom prst="roundRect">
            <a:avLst>
              <a:gd name="adj" fmla="val 268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5E361A-F295-66E2-D5CD-D0CCA667EAA7}"/>
              </a:ext>
            </a:extLst>
          </p:cNvPr>
          <p:cNvSpPr txBox="1"/>
          <p:nvPr/>
        </p:nvSpPr>
        <p:spPr>
          <a:xfrm>
            <a:off x="318152" y="4280371"/>
            <a:ext cx="11512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dirty="0"/>
              <a:t>Modality-specific mask modeling strategy are used to </a:t>
            </a:r>
            <a:r>
              <a:rPr lang="en-US" dirty="0"/>
              <a:t>enhance occlusion awareness and improve cross-modal consistency.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Those modalities are masked individually.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interacted features are </a:t>
            </a:r>
            <a:r>
              <a:rPr lang="en-CN" dirty="0"/>
              <a:t>used to reconstruct each modality.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N" dirty="0"/>
          </a:p>
          <a:p>
            <a:endParaRPr lang="en-CN" dirty="0"/>
          </a:p>
          <a:p>
            <a:endParaRPr lang="en-C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0436DD-8DAC-1A7A-E35D-3DD3198D0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745" y="5780614"/>
            <a:ext cx="3409950" cy="7849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FE2D7C-3576-6796-9B52-7EA783EC20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3675" y="5773676"/>
            <a:ext cx="1496406" cy="3062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194699-113F-D991-38F9-17F5B8DF31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4109" y="6107090"/>
            <a:ext cx="1435538" cy="2429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BAE55-3DF6-042D-BFEF-05AED7118F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5940" y="6350027"/>
            <a:ext cx="1651876" cy="29885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714E180-3C6C-0FC6-64C6-BB44EC499EC5}"/>
              </a:ext>
            </a:extLst>
          </p:cNvPr>
          <p:cNvSpPr txBox="1"/>
          <p:nvPr/>
        </p:nvSpPr>
        <p:spPr>
          <a:xfrm>
            <a:off x="6559799" y="5780614"/>
            <a:ext cx="1826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CN" sz="1400" dirty="0"/>
              <a:t>nteract RGB with text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689A6B-B391-FC1C-17A1-5DDDEC371EC2}"/>
              </a:ext>
            </a:extLst>
          </p:cNvPr>
          <p:cNvSpPr txBox="1"/>
          <p:nvPr/>
        </p:nvSpPr>
        <p:spPr>
          <a:xfrm>
            <a:off x="6569471" y="6077632"/>
            <a:ext cx="1826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CN" sz="1400" dirty="0"/>
              <a:t>nteract text with RGB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797FBF-2E69-5B79-5E87-78F5F29EF6D7}"/>
              </a:ext>
            </a:extLst>
          </p:cNvPr>
          <p:cNvSpPr txBox="1"/>
          <p:nvPr/>
        </p:nvSpPr>
        <p:spPr>
          <a:xfrm>
            <a:off x="6127042" y="6371260"/>
            <a:ext cx="2268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CN" sz="1400" dirty="0"/>
              <a:t>nteract text with point cloud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60CA6B-65E3-DF4E-CB6E-8F529570D1BB}"/>
              </a:ext>
            </a:extLst>
          </p:cNvPr>
          <p:cNvSpPr/>
          <p:nvPr/>
        </p:nvSpPr>
        <p:spPr>
          <a:xfrm>
            <a:off x="9870342" y="6474209"/>
            <a:ext cx="118609" cy="159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C1DF6F-D918-4E76-12B4-442820AA79AD}"/>
              </a:ext>
            </a:extLst>
          </p:cNvPr>
          <p:cNvSpPr txBox="1"/>
          <p:nvPr/>
        </p:nvSpPr>
        <p:spPr>
          <a:xfrm>
            <a:off x="9782618" y="6430926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000" i="1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22557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CN" sz="3600" dirty="0"/>
              <a:t>Framework</a:t>
            </a:r>
            <a:endParaRPr lang="en-C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C5BAB0-A003-0081-CBC4-CFC34D422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547" y="931217"/>
            <a:ext cx="6798906" cy="2825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CAECC5-7A59-4446-D05E-EA3F0111EDFE}"/>
              </a:ext>
            </a:extLst>
          </p:cNvPr>
          <p:cNvSpPr txBox="1"/>
          <p:nvPr/>
        </p:nvSpPr>
        <p:spPr>
          <a:xfrm>
            <a:off x="0" y="3757100"/>
            <a:ext cx="4034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Hand Prior Guided Pose Estimation</a:t>
            </a:r>
            <a:endParaRPr lang="en-CN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9A1B57E-6917-70AC-FAFA-C35116806751}"/>
              </a:ext>
            </a:extLst>
          </p:cNvPr>
          <p:cNvSpPr/>
          <p:nvPr/>
        </p:nvSpPr>
        <p:spPr>
          <a:xfrm>
            <a:off x="7802517" y="1022088"/>
            <a:ext cx="1587973" cy="2644139"/>
          </a:xfrm>
          <a:prstGeom prst="roundRect">
            <a:avLst>
              <a:gd name="adj" fmla="val 268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5F03DA-D40F-4201-12DF-CCFEF4AF3030}"/>
              </a:ext>
            </a:extLst>
          </p:cNvPr>
          <p:cNvSpPr txBox="1"/>
          <p:nvPr/>
        </p:nvSpPr>
        <p:spPr>
          <a:xfrm>
            <a:off x="286247" y="4206240"/>
            <a:ext cx="785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Hand</a:t>
            </a:r>
            <a:r>
              <a:rPr lang="zh-CN" altLang="en-US" dirty="0"/>
              <a:t> </a:t>
            </a:r>
            <a:r>
              <a:rPr lang="en-US" altLang="zh-CN" dirty="0"/>
              <a:t>pose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first predicted with the guidance of learned Signed Distance Function.</a:t>
            </a:r>
            <a:endParaRPr lang="en-CN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3D95FE-56DE-C54B-3E56-F9B191AE5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176" y="4551267"/>
            <a:ext cx="3091646" cy="2694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0E1504-FBE8-ED08-457B-BBAA35EF7D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0440" y="4696237"/>
            <a:ext cx="248975" cy="2489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E60B4CC-33EC-661D-315B-F6C5BBCE556A}"/>
              </a:ext>
            </a:extLst>
          </p:cNvPr>
          <p:cNvSpPr txBox="1"/>
          <p:nvPr/>
        </p:nvSpPr>
        <p:spPr>
          <a:xfrm>
            <a:off x="9239415" y="4666835"/>
            <a:ext cx="1766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CN" sz="1400" dirty="0"/>
              <a:t>eature concatenation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7E92A1-0FB3-4248-9D5E-89FC2DB85B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0176" y="4844566"/>
            <a:ext cx="3091646" cy="43818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BD3D671-80DE-5736-73BC-E90A4BF90E16}"/>
              </a:ext>
            </a:extLst>
          </p:cNvPr>
          <p:cNvSpPr/>
          <p:nvPr/>
        </p:nvSpPr>
        <p:spPr>
          <a:xfrm>
            <a:off x="5673735" y="5033272"/>
            <a:ext cx="118609" cy="159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E7F71B-0C53-6F1E-58C8-C7BF9A18F5CB}"/>
              </a:ext>
            </a:extLst>
          </p:cNvPr>
          <p:cNvSpPr txBox="1"/>
          <p:nvPr/>
        </p:nvSpPr>
        <p:spPr>
          <a:xfrm>
            <a:off x="5586011" y="498998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000" i="1" dirty="0"/>
              <a:t>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B09FA6-FF66-E3B6-3919-8EBCE282A5AB}"/>
              </a:ext>
            </a:extLst>
          </p:cNvPr>
          <p:cNvSpPr txBox="1"/>
          <p:nvPr/>
        </p:nvSpPr>
        <p:spPr>
          <a:xfrm>
            <a:off x="286247" y="5597797"/>
            <a:ext cx="5513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Object</a:t>
            </a:r>
            <a:r>
              <a:rPr lang="zh-CN" altLang="en-US" dirty="0"/>
              <a:t> </a:t>
            </a:r>
            <a:r>
              <a:rPr lang="en-US" altLang="zh-CN" dirty="0"/>
              <a:t>pose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then obtained using hand pose estimation.</a:t>
            </a:r>
            <a:endParaRPr lang="en-CN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8FD2721-DABE-3773-9A48-348712FC9D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1383" y="5279493"/>
            <a:ext cx="2769231" cy="40106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00DD479-53F0-74AD-B939-326EFC6FBB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497" y="5911678"/>
            <a:ext cx="2902219" cy="74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65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354463" cy="1325563"/>
          </a:xfrm>
        </p:spPr>
        <p:txBody>
          <a:bodyPr/>
          <a:lstStyle/>
          <a:p>
            <a:r>
              <a:rPr lang="en-CN" sz="3600" dirty="0"/>
              <a:t>Experiments on Unknown Objects and Occlusion Scenes </a:t>
            </a:r>
            <a:endParaRPr lang="en-C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B6604C-28D6-95B7-EE79-87CD4AA70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68" y="1731631"/>
            <a:ext cx="5499100" cy="2006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6813C1-DC89-B400-9D91-0BA9DACB94F3}"/>
              </a:ext>
            </a:extLst>
          </p:cNvPr>
          <p:cNvSpPr txBox="1"/>
          <p:nvPr/>
        </p:nvSpPr>
        <p:spPr>
          <a:xfrm>
            <a:off x="413468" y="1208411"/>
            <a:ext cx="549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hand and object pose estimation on the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DexYCB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S3</a:t>
            </a:r>
            <a:r>
              <a:rPr lang="zh-CN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split (3 unseen objects are included.).</a:t>
            </a:r>
            <a:endParaRPr lang="en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6EBFAB-D73B-AB36-52FA-6D1390C5F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824" y="2372981"/>
            <a:ext cx="5562600" cy="7239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444E4A-247B-774A-F347-C03B838AA12C}"/>
              </a:ext>
            </a:extLst>
          </p:cNvPr>
          <p:cNvSpPr txBox="1"/>
          <p:nvPr/>
        </p:nvSpPr>
        <p:spPr>
          <a:xfrm>
            <a:off x="6215824" y="1731631"/>
            <a:ext cx="54990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results on the unseen object (“019 pitcher base”) from the HO3Dv2 dataset.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FAC7C0-8C78-AF0E-544C-2B33C3890B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1464" y="4603150"/>
            <a:ext cx="7530733" cy="122633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CAD6A84-875A-C3A6-8FC8-0DE32C0591B6}"/>
              </a:ext>
            </a:extLst>
          </p:cNvPr>
          <p:cNvSpPr txBox="1"/>
          <p:nvPr/>
        </p:nvSpPr>
        <p:spPr>
          <a:xfrm>
            <a:off x="2472356" y="4295373"/>
            <a:ext cx="76289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comparison of hand mesh with across occlusion levels on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DexYCB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S3 split dataset.</a:t>
            </a:r>
            <a:endParaRPr lang="en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820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EB5E-81AC-5E03-DC0C-1FC5852D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354463" cy="1325563"/>
          </a:xfrm>
        </p:spPr>
        <p:txBody>
          <a:bodyPr/>
          <a:lstStyle/>
          <a:p>
            <a:r>
              <a:rPr lang="en-US" sz="3600" dirty="0"/>
              <a:t>Comparison on Full Sets of </a:t>
            </a:r>
            <a:r>
              <a:rPr lang="en-US" sz="3600" dirty="0" err="1"/>
              <a:t>DexYCB</a:t>
            </a:r>
            <a:r>
              <a:rPr lang="en-US" sz="3600" dirty="0"/>
              <a:t> and HO3D</a:t>
            </a:r>
            <a:endParaRPr lang="en-C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6CD542-44D2-47A2-B046-20D98A964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347" y="2685000"/>
            <a:ext cx="5588000" cy="2108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3E80EF-E1AD-A9C0-2820-76F65E09E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00" y="2513550"/>
            <a:ext cx="5537200" cy="24511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26E21C-D71D-3584-035D-759CC307096A}"/>
              </a:ext>
            </a:extLst>
          </p:cNvPr>
          <p:cNvSpPr txBox="1"/>
          <p:nvPr/>
        </p:nvSpPr>
        <p:spPr>
          <a:xfrm>
            <a:off x="747201" y="1990330"/>
            <a:ext cx="5160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with SOTA hand-object pose estimation methods on the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DexYCB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S0 split dataset.</a:t>
            </a:r>
            <a:endParaRPr lang="en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E98702-A9DD-B5C4-3C96-F496431D2223}"/>
              </a:ext>
            </a:extLst>
          </p:cNvPr>
          <p:cNvSpPr txBox="1"/>
          <p:nvPr/>
        </p:nvSpPr>
        <p:spPr>
          <a:xfrm>
            <a:off x="6650272" y="2161780"/>
            <a:ext cx="4874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with SOTA hand-object pose estimation methods on the HO3Dv2 dataset.</a:t>
            </a:r>
            <a:endParaRPr lang="en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502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636</Words>
  <Application>Microsoft Macintosh PowerPoint</Application>
  <PresentationFormat>Widescreen</PresentationFormat>
  <Paragraphs>79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GenHOI: Generalized Hand-Object Pose Estimation with Occlusion Awareness</vt:lpstr>
      <vt:lpstr>Motivation</vt:lpstr>
      <vt:lpstr>Contributions</vt:lpstr>
      <vt:lpstr>Framework</vt:lpstr>
      <vt:lpstr>Framework</vt:lpstr>
      <vt:lpstr>Framework</vt:lpstr>
      <vt:lpstr>Framework</vt:lpstr>
      <vt:lpstr>Experiments on Unknown Objects and Occlusion Scenes </vt:lpstr>
      <vt:lpstr>Comparison on Full Sets of DexYCB and HO3D</vt:lpstr>
      <vt:lpstr>Ablation Analysis</vt:lpstr>
      <vt:lpstr>Conclusion and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63</cp:revision>
  <dcterms:created xsi:type="dcterms:W3CDTF">2026-09-13T18:12:14Z</dcterms:created>
  <dcterms:modified xsi:type="dcterms:W3CDTF">2026-09-13T23:30:31Z</dcterms:modified>
</cp:coreProperties>
</file>