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5" autoAdjust="0"/>
    <p:restoredTop sz="94631"/>
  </p:normalViewPr>
  <p:slideViewPr>
    <p:cSldViewPr snapToGrid="0">
      <p:cViewPr varScale="1">
        <p:scale>
          <a:sx n="92" d="100"/>
          <a:sy n="92" d="100"/>
        </p:scale>
        <p:origin x="176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C1511-DA07-2060-5DC0-C8FC7EEBD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B7DB60-727C-5EC1-842A-F6D84B50F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7219E-96AB-ED8B-C43E-D0BE13F0D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9D5DE-A955-C760-4816-15E48012C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4FD0A-1C96-3A40-397F-488177FAB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8408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30F4C-1A7B-093B-B4FE-D6F458AD7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DF365A-86FA-5A87-BE40-78787FA6E2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356DF-1C37-7E1C-B28A-22EC9AFB5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A23F6-C5EC-AE8D-8617-B2C2AD4CA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73C70-3A05-2AC8-F5E7-DB044CCEC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550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FA8ABE-D70F-3690-BD5A-065DF4A30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56DA5-742C-85CD-7E56-4A100ECDBE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8877E-51C3-2C8D-2399-F8CA32AF9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47AB2-E9CA-CF5C-FBFC-B15E03E49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64FD1-37D9-8FFE-9A9E-EAE3D3270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492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A4C49-77AC-6696-3799-5E6BE5DFF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5C6BA-3BEF-7701-8CD3-78C6998D9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46F93-5314-4176-0143-691EBCD29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B2F1E-DA6A-149F-2590-56947B946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C7240-4666-20DA-94FF-B9F2D068C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142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C4437-D1A0-2235-D505-5579C4F47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EB9E61-5BF7-9AB8-8E3C-25A5F47C6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4E2F0-D25C-5726-1235-B9F2FEE65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7701E-DE14-4630-3889-B32D44300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8BAEC-CED9-A6D5-3931-66220E154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4784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EE8BF-6C3B-3859-726C-86C548569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D138E-B043-BF78-8B6C-9CF298A182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C61580-E5D4-5FD1-FA8F-058241649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152B0E-CB18-5927-DA3D-AB8566D6B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0644AA-DB75-F652-4BFC-E9F1D9538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D4678-9790-D23F-6EAB-D5F996D62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8853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BAD13-0945-AC5E-A88D-4003623D4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22136-DD9D-A481-AD15-42D327EF8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0A2F03-8C1F-C8D8-BF6D-F651B6D99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A59554-5D9C-C727-8DF8-44CC88AD62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993A32-56E1-CEA5-DCD0-A36E29E5FD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DBBF5E-991A-7A04-1E80-F08D6D9CE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A8A838-AF53-377D-CC92-0265AA4E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8D2A7-32E6-093E-0B82-695FB0702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85278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CC957-566F-5569-E2A3-1AF48781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720B9B-E57C-D705-DF71-4369E52B2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5C537-41A3-D6C7-1029-92B84E6C5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F0E5E-B1EA-BDDC-6C8C-3466DC4CF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009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2B4073-CFC1-5160-151F-2A379B90D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7D26AC-8DC9-5C14-297E-9577B53A2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8016C-E022-0B98-5F4A-06E32571E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1361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40BA6-61A6-FFFF-4FCA-5D5DE4358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512E-D59A-27AB-CACB-3841192EB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103D3D-50C6-DC6E-9307-BBEE71DD9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1ED32-6314-50BB-F570-A60BB9873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A5512F-8E58-388E-47A5-38931AAE9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528FE-5545-AF20-AB47-4A3D86CD8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193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E2255-CC0B-F950-8A25-D383D6C8C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8243CA-FFCF-9BF3-D8ED-E9DD833FD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EF48FD-4CDD-1B9A-87FA-2E1E8F0A5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492475-DF7A-2724-A367-E65BE9A9B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397A04-19D9-B9F9-553C-5CF1F4676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67201-9894-C82E-9AD0-1BA6AECB3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4310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188429-ED6F-3821-1DC6-4B8B24F8E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F6E81C-05D0-63AD-B84F-8415A7C4B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B0A2D-EFD4-4BA5-E9C9-E30F6C7157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7A6DC9-7B59-42BF-97E1-16C8B2539164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CDFCE-7967-24D7-FD45-B5B8739E02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F0F58-4344-4271-A934-388AB817D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976C8E-A020-45FB-BA16-0DF408386C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9219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s://makezur.github.io/4DP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604A0-256D-B55D-D4E8-B2A8E54B7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8924"/>
            <a:ext cx="12179507" cy="1282696"/>
          </a:xfrm>
        </p:spPr>
        <p:txBody>
          <a:bodyPr>
            <a:normAutofit/>
          </a:bodyPr>
          <a:lstStyle/>
          <a:p>
            <a:r>
              <a:rPr lang="en-CA" sz="4000" b="1" dirty="0"/>
              <a:t>4D Primitive-Mâché</a:t>
            </a:r>
            <a:br>
              <a:rPr lang="en-CA" sz="4000" b="1" dirty="0"/>
            </a:br>
            <a:r>
              <a:rPr lang="en-CA" sz="4000" dirty="0"/>
              <a:t>Glueing Primitives for Persistent 4D Scene Reconstruction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1391F8-322E-0586-25A0-AB5A440E03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41620"/>
            <a:ext cx="9144000" cy="752211"/>
          </a:xfrm>
        </p:spPr>
        <p:txBody>
          <a:bodyPr>
            <a:normAutofit/>
          </a:bodyPr>
          <a:lstStyle/>
          <a:p>
            <a:r>
              <a:rPr lang="en-CA" sz="1600" dirty="0"/>
              <a:t>Kirill Mazur	  Marwan Taher	Andrew Davison</a:t>
            </a:r>
          </a:p>
          <a:p>
            <a:r>
              <a:rPr lang="en-CA" sz="1600" dirty="0"/>
              <a:t>Dyson Robotics Lab | Imperial College London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A9360F-F240-865F-F09E-BBE7996CF9FA}"/>
              </a:ext>
            </a:extLst>
          </p:cNvPr>
          <p:cNvSpPr txBox="1"/>
          <p:nvPr/>
        </p:nvSpPr>
        <p:spPr>
          <a:xfrm>
            <a:off x="5680386" y="2004014"/>
            <a:ext cx="4232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dirty="0">
                <a:hlinkClick r:id="rId4"/>
              </a:rPr>
              <a:t>https://makezur.github.io/4DPM/</a:t>
            </a:r>
            <a:r>
              <a:rPr lang="en-CA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DCF464-9F5C-52B0-2BD0-BE7BE9198987}"/>
              </a:ext>
            </a:extLst>
          </p:cNvPr>
          <p:cNvSpPr txBox="1"/>
          <p:nvPr/>
        </p:nvSpPr>
        <p:spPr>
          <a:xfrm>
            <a:off x="2873827" y="2014089"/>
            <a:ext cx="3028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en-CA" b="1" i="0" dirty="0">
                <a:solidFill>
                  <a:srgbClr val="CE5AA7"/>
                </a:solidFill>
                <a:effectLst/>
                <a:latin typeface="Hind Vadodara" panose="02000000000000000000" pitchFamily="2" charset="0"/>
              </a:rPr>
              <a:t>CVPR 2026 Oral</a:t>
            </a:r>
          </a:p>
        </p:txBody>
      </p:sp>
      <p:pic>
        <p:nvPicPr>
          <p:cNvPr id="8" name="teaser">
            <a:hlinkClick r:id="" action="ppaction://media"/>
            <a:extLst>
              <a:ext uri="{FF2B5EF4-FFF2-40B4-BE49-F238E27FC236}">
                <a16:creationId xmlns:a16="http://schemas.microsoft.com/office/drawing/2014/main" id="{FE05B54A-3C14-68D5-4D31-9D65D8504B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059" y="2449075"/>
            <a:ext cx="7733335" cy="43500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74CB3C9-C7B8-7E88-3D3A-B08360202078}"/>
              </a:ext>
            </a:extLst>
          </p:cNvPr>
          <p:cNvSpPr txBox="1"/>
          <p:nvPr/>
        </p:nvSpPr>
        <p:spPr>
          <a:xfrm>
            <a:off x="8124669" y="5516380"/>
            <a:ext cx="40042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en-CA" b="1" i="0" dirty="0">
                <a:solidFill>
                  <a:srgbClr val="CE5AA7"/>
                </a:solidFill>
                <a:effectLst/>
                <a:latin typeface="Hind Vadodara" panose="02000000000000000000" pitchFamily="2" charset="0"/>
              </a:rPr>
              <a:t>4D Primitive-Mâché</a:t>
            </a:r>
            <a:r>
              <a:rPr lang="en-CA" b="0" i="0" dirty="0">
                <a:solidFill>
                  <a:srgbClr val="CE5AA7"/>
                </a:solidFill>
                <a:effectLst/>
                <a:latin typeface="Hind Vadodara" panose="02000000000000000000" pitchFamily="2" charset="0"/>
              </a:rPr>
              <a:t> builds persistent and </a:t>
            </a:r>
            <a:r>
              <a:rPr lang="en-CA" b="0" i="0" dirty="0" err="1">
                <a:solidFill>
                  <a:srgbClr val="CE5AA7"/>
                </a:solidFill>
                <a:effectLst/>
                <a:latin typeface="Hind Vadodara" panose="02000000000000000000" pitchFamily="2" charset="0"/>
              </a:rPr>
              <a:t>replayable</a:t>
            </a:r>
            <a:r>
              <a:rPr lang="en-CA" b="0" i="0" dirty="0">
                <a:solidFill>
                  <a:srgbClr val="CE5AA7"/>
                </a:solidFill>
                <a:effectLst/>
                <a:latin typeface="Hind Vadodara" panose="02000000000000000000" pitchFamily="2" charset="0"/>
              </a:rPr>
              <a:t> 4D reconstructions of dynamic scenes by glueing 3D primitives together.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F472FC4-AFBF-A0E7-2745-B4542729E1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4669" y="2449075"/>
            <a:ext cx="3996883" cy="296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F0470-8C9A-C12C-D603-5B8666D3A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5CFDFA-D7C3-C8C5-36D7-8C27A124319E}"/>
              </a:ext>
            </a:extLst>
          </p:cNvPr>
          <p:cNvSpPr txBox="1"/>
          <p:nvPr/>
        </p:nvSpPr>
        <p:spPr>
          <a:xfrm>
            <a:off x="269507" y="240632"/>
            <a:ext cx="2835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Experiments</a:t>
            </a:r>
            <a:endParaRPr lang="en-CA" sz="3600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2A9F2AB-55FE-A08F-77A8-26380C66A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245587"/>
            <a:ext cx="10061852" cy="290061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8761D6A-7FC8-1A19-F488-2728DCE45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4162104"/>
            <a:ext cx="10061850" cy="269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91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D6D09-20FB-C223-C92E-3D6A7FCB9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DDD80B-5D1D-204F-0C49-4F5A5D347F95}"/>
              </a:ext>
            </a:extLst>
          </p:cNvPr>
          <p:cNvSpPr txBox="1"/>
          <p:nvPr/>
        </p:nvSpPr>
        <p:spPr>
          <a:xfrm>
            <a:off x="269507" y="240632"/>
            <a:ext cx="2835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Experiments</a:t>
            </a:r>
            <a:endParaRPr lang="en-CA" sz="3600" b="1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801AF81-4E39-FB00-A1DD-A6F4D2D41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800" y="304800"/>
            <a:ext cx="72644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49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4009118-7CD8-9C17-0DF7-98144E69CD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179"/>
          <a:stretch>
            <a:fillRect/>
          </a:stretch>
        </p:blipFill>
        <p:spPr>
          <a:xfrm>
            <a:off x="1930099" y="3743387"/>
            <a:ext cx="8266845" cy="30127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035B038-D126-3B38-9E12-B189202EF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009" y="707521"/>
            <a:ext cx="5067300" cy="965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DC5712-C167-F223-C527-A1F3FB04293E}"/>
              </a:ext>
            </a:extLst>
          </p:cNvPr>
          <p:cNvSpPr txBox="1"/>
          <p:nvPr/>
        </p:nvSpPr>
        <p:spPr>
          <a:xfrm>
            <a:off x="269507" y="61190"/>
            <a:ext cx="2835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Experiments</a:t>
            </a:r>
            <a:endParaRPr lang="en-CA" sz="3600" b="1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800DA7D-008B-A82A-BB3A-F9DAA51E2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85" y="1651939"/>
            <a:ext cx="5029200" cy="10541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8BBDDC4-9FC7-7A8B-6DC8-8FE882DE1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185" y="2688722"/>
            <a:ext cx="5080000" cy="10033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E90EE33-C392-A2FB-55B5-F183BCEA64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3900" y="102755"/>
            <a:ext cx="5118100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872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AA64CDD-C4C8-F63F-3B7B-C7442F77C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540" y="0"/>
            <a:ext cx="728739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24B4A1-67AE-19F6-03E5-3D838A018F84}"/>
              </a:ext>
            </a:extLst>
          </p:cNvPr>
          <p:cNvSpPr txBox="1"/>
          <p:nvPr/>
        </p:nvSpPr>
        <p:spPr>
          <a:xfrm>
            <a:off x="269507" y="61190"/>
            <a:ext cx="2835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Experiments</a:t>
            </a:r>
            <a:endParaRPr lang="en-CA" sz="3600" b="1" dirty="0"/>
          </a:p>
        </p:txBody>
      </p:sp>
    </p:spTree>
    <p:extLst>
      <p:ext uri="{BB962C8B-B14F-4D97-AF65-F5344CB8AC3E}">
        <p14:creationId xmlns:p14="http://schemas.microsoft.com/office/powerpoint/2010/main" val="1361482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B4B5CCB-BD2A-BB9E-DFB6-37256C7A3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995" y="213591"/>
            <a:ext cx="5143500" cy="14986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8DF2A27-0C1E-EBFF-13FC-32081085E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745" y="1712191"/>
            <a:ext cx="5080000" cy="7874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ACA28AE-D588-E1AC-B2E4-55A3477F8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1709" y="0"/>
            <a:ext cx="46266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88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DED72-7D1C-1E75-717A-6AE37A321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85BC2AD-4E5D-5F8E-D6D6-8A9FCABC6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32" y="0"/>
            <a:ext cx="5143500" cy="149860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DB7AE66-4066-7A15-526B-0CBD286BA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832" y="1832032"/>
            <a:ext cx="7772400" cy="502596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E688916-B87F-0409-7F8E-9BB7D4B7A2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5464" y="1414368"/>
            <a:ext cx="3553325" cy="526698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2B96E6F-DC29-091D-30AB-D828D05384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614" y="342900"/>
            <a:ext cx="49657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9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485BD9-9065-3FD8-CCE2-4829BCD46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784" y="326633"/>
            <a:ext cx="9068456" cy="6204733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3BA956DE-788A-B5C8-3917-800BAB25B708}"/>
              </a:ext>
            </a:extLst>
          </p:cNvPr>
          <p:cNvSpPr txBox="1"/>
          <p:nvPr/>
        </p:nvSpPr>
        <p:spPr>
          <a:xfrm>
            <a:off x="269507" y="240632"/>
            <a:ext cx="1898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b="1" dirty="0"/>
              <a:t>Pipeline</a:t>
            </a:r>
          </a:p>
        </p:txBody>
      </p:sp>
    </p:spTree>
    <p:extLst>
      <p:ext uri="{BB962C8B-B14F-4D97-AF65-F5344CB8AC3E}">
        <p14:creationId xmlns:p14="http://schemas.microsoft.com/office/powerpoint/2010/main" val="857458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B452B11-7756-C03A-56F5-F5773A25C8F9}"/>
              </a:ext>
            </a:extLst>
          </p:cNvPr>
          <p:cNvSpPr txBox="1"/>
          <p:nvPr/>
        </p:nvSpPr>
        <p:spPr>
          <a:xfrm>
            <a:off x="269507" y="240632"/>
            <a:ext cx="2749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b="1" dirty="0"/>
              <a:t>Formulation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B891ED-A81F-9C34-0263-228112757B0D}"/>
                  </a:ext>
                </a:extLst>
              </p:cNvPr>
              <p:cNvSpPr txBox="1"/>
              <p:nvPr/>
            </p:nvSpPr>
            <p:spPr>
              <a:xfrm>
                <a:off x="620395" y="993696"/>
                <a:ext cx="2932274" cy="3466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point maps 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CA" sz="16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CA" sz="1600" b="1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en-CA" sz="1600" b="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CA" sz="1600" b="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  <m:r>
                      <a:rPr lang="en-CA" sz="1600" b="0" i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CA" sz="1600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b="0" i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CA" sz="1600" b="0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CA" sz="1600" b="0" i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CA" sz="1600" b="0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CA" sz="1600" b="0" i="0">
                            <a:latin typeface="Cambria Math" panose="02040503050406030204" pitchFamily="18" charset="0"/>
                          </a:rPr>
                          <m:t>×3</m:t>
                        </m:r>
                      </m:sup>
                    </m:sSup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,</a:t>
                </a:r>
                <a:endParaRPr lang="en-CA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B891ED-A81F-9C34-0263-228112757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95" y="993696"/>
                <a:ext cx="2932274" cy="346633"/>
              </a:xfrm>
              <a:prstGeom prst="rect">
                <a:avLst/>
              </a:prstGeom>
              <a:blipFill>
                <a:blip r:embed="rId2"/>
                <a:stretch>
                  <a:fillRect l="-1247" t="-3509" b="-2105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64B25C8-5780-C9F4-24C4-6C67CCB7A0AC}"/>
                  </a:ext>
                </a:extLst>
              </p:cNvPr>
              <p:cNvSpPr txBox="1"/>
              <p:nvPr/>
            </p:nvSpPr>
            <p:spPr>
              <a:xfrm>
                <a:off x="3625745" y="993696"/>
                <a:ext cx="720464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3D geometry captured from camera </a:t>
                </a:r>
                <a14:m>
                  <m:oMath xmlns:m="http://schemas.openxmlformats.org/officeDocument/2006/math">
                    <m:r>
                      <a:rPr lang="en-CA" sz="16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 and warped to time </a:t>
                </a:r>
                <a14:m>
                  <m:oMath xmlns:m="http://schemas.openxmlformats.org/officeDocument/2006/math">
                    <m:r>
                      <a:rPr lang="en-CA" sz="1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 in world coordinates.</a:t>
                </a:r>
                <a:endParaRPr lang="en-CA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64B25C8-5780-C9F4-24C4-6C67CCB7A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5745" y="993696"/>
                <a:ext cx="7204647" cy="338554"/>
              </a:xfrm>
              <a:prstGeom prst="rect">
                <a:avLst/>
              </a:prstGeom>
              <a:blipFill>
                <a:blip r:embed="rId3"/>
                <a:stretch>
                  <a:fillRect l="-508" t="-5357" b="-2142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76F1445-6134-468F-7085-E0A7F2BA22E6}"/>
                  </a:ext>
                </a:extLst>
              </p:cNvPr>
              <p:cNvSpPr txBox="1"/>
              <p:nvPr/>
            </p:nvSpPr>
            <p:spPr>
              <a:xfrm>
                <a:off x="577121" y="1474851"/>
                <a:ext cx="6097248" cy="3686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 video sequence  </a:t>
                </a:r>
                <a14:m>
                  <m:oMath xmlns:m="http://schemas.openxmlformats.org/officeDocument/2006/math">
                    <m:r>
                      <a:rPr lang="en-CA">
                        <a:latin typeface="Cambria Math" panose="02040503050406030204" pitchFamily="18" charset="0"/>
                      </a:rPr>
                      <m:t>ℐ</m:t>
                    </m:r>
                    <m:r>
                      <a:rPr lang="en-CA" i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CA" i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CA" i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CA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C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CA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CA" i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CA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i="0">
                                <a:latin typeface="Cambria Math" panose="02040503050406030204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CA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CA" i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CA" i="0">
                                <a:latin typeface="Cambria Math" panose="02040503050406030204" pitchFamily="18" charset="0"/>
                              </a:rPr>
                              <m:t>×3</m:t>
                            </m:r>
                          </m:sup>
                        </m:sSup>
                      </m:e>
                    </m:d>
                  </m:oMath>
                </a14:m>
                <a:r>
                  <a:rPr lang="en-CA" sz="12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, </a:t>
                </a:r>
                <a:endParaRPr lang="en-CA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76F1445-6134-468F-7085-E0A7F2BA22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21" y="1474851"/>
                <a:ext cx="6097248" cy="368627"/>
              </a:xfrm>
              <a:prstGeom prst="rect">
                <a:avLst/>
              </a:prstGeom>
              <a:blipFill>
                <a:blip r:embed="rId4"/>
                <a:stretch>
                  <a:fillRect b="-21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FB1DB18-198D-EA6D-0D77-D4884E3F808B}"/>
                  </a:ext>
                </a:extLst>
              </p:cNvPr>
              <p:cNvSpPr txBox="1"/>
              <p:nvPr/>
            </p:nvSpPr>
            <p:spPr>
              <a:xfrm>
                <a:off x="2083295" y="3033052"/>
                <a:ext cx="7369539" cy="3417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the scene reconstruction at time </a:t>
                </a:r>
                <a14:m>
                  <m:oMath xmlns:m="http://schemas.openxmlformats.org/officeDocument/2006/math">
                    <m:r>
                      <a:rPr lang="en-CA" sz="1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 is the collection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>
                            <a:latin typeface="Cambria Math" panose="02040503050406030204" pitchFamily="18" charset="0"/>
                          </a:rPr>
                          <m:t>𝒳</m:t>
                        </m:r>
                      </m:e>
                      <m:sup>
                        <m:r>
                          <a:rPr lang="en-CA" sz="16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CA" sz="1600" i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sepChr m:val=","/>
                        <m:ctrlPr>
                          <a:rPr lang="en-CA" sz="1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CA" sz="16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CA" sz="1600" b="1" i="0"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en-CA" sz="1600" b="0" i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CA" sz="1600" b="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bSup>
                      </m:e>
                      <m:e>
                        <m:r>
                          <a:rPr lang="en-CA" sz="1600" b="0" i="0">
                            <a:latin typeface="Cambria Math" panose="02040503050406030204" pitchFamily="18" charset="0"/>
                          </a:rPr>
                          <m:t>…</m:t>
                        </m:r>
                      </m:e>
                      <m:e>
                        <m:sSubSup>
                          <m:sSubSupPr>
                            <m:ctrlPr>
                              <a:rPr lang="en-CA" sz="16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CA" sz="1600" b="1" i="0"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en-CA" sz="16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CA" sz="1600" b="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.</a:t>
                </a:r>
                <a:endParaRPr lang="en-CA" sz="1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FB1DB18-198D-EA6D-0D77-D4884E3F80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295" y="3033052"/>
                <a:ext cx="7369539" cy="341760"/>
              </a:xfrm>
              <a:prstGeom prst="rect">
                <a:avLst/>
              </a:prstGeom>
              <a:blipFill>
                <a:blip r:embed="rId5"/>
                <a:stretch>
                  <a:fillRect l="-496" t="-3571" b="-2321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5AA60E14-D242-5CB6-250C-534AF8D625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7629" y="3469690"/>
            <a:ext cx="4709578" cy="4406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C6E728C-7E9D-DDEF-EADB-B47E9D4513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2036" y="3481781"/>
            <a:ext cx="4057143" cy="42857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7950AC3-60EE-DF54-6F31-6E0819783305}"/>
              </a:ext>
            </a:extLst>
          </p:cNvPr>
          <p:cNvSpPr txBox="1"/>
          <p:nvPr/>
        </p:nvSpPr>
        <p:spPr>
          <a:xfrm>
            <a:off x="774152" y="2610812"/>
            <a:ext cx="13325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 dirty="0"/>
              <a:t>Prior works: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9871181-99CA-D4D8-A97E-EC88FACFA7B9}"/>
                  </a:ext>
                </a:extLst>
              </p:cNvPr>
              <p:cNvSpPr txBox="1"/>
              <p:nvPr/>
            </p:nvSpPr>
            <p:spPr>
              <a:xfrm>
                <a:off x="2187630" y="2604400"/>
                <a:ext cx="8957558" cy="344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reconstructs image-aligned point maps only at their respective observation times, yielding 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sepChr m:val=","/>
                        <m:ctrlPr>
                          <a:rPr lang="en-CA" sz="1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CA" sz="16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CA" sz="1600" b="1" i="0"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en-CA" sz="1600" b="0" i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CA" sz="1600" b="0" i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e>
                      <m:e>
                        <m:sSubSup>
                          <m:sSubSupPr>
                            <m:ctrlPr>
                              <a:rPr lang="en-CA" sz="16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CA" sz="1600" b="1" i="0"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en-CA" sz="1600" b="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CA" sz="1600" b="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e>
                      <m:e>
                        <m:r>
                          <a:rPr lang="en-CA" sz="1600" b="0" i="0">
                            <a:latin typeface="Cambria Math" panose="02040503050406030204" pitchFamily="18" charset="0"/>
                          </a:rPr>
                          <m:t>…</m:t>
                        </m:r>
                      </m:e>
                      <m:e>
                        <m:sSubSup>
                          <m:sSubSupPr>
                            <m:ctrlPr>
                              <a:rPr lang="en-CA" sz="16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CA" sz="1600" b="1" i="0"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en-CA" sz="16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CA" sz="16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.</a:t>
                </a:r>
                <a:endParaRPr lang="en-CA" sz="1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9871181-99CA-D4D8-A97E-EC88FACFA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630" y="2604400"/>
                <a:ext cx="8957558" cy="344966"/>
              </a:xfrm>
              <a:prstGeom prst="rect">
                <a:avLst/>
              </a:prstGeom>
              <a:blipFill>
                <a:blip r:embed="rId8"/>
                <a:stretch>
                  <a:fillRect l="-408" t="-3509" r="-272" b="-2105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D1BB4D87-65DB-F3FF-2848-CF71BD2AF22E}"/>
              </a:ext>
            </a:extLst>
          </p:cNvPr>
          <p:cNvSpPr txBox="1"/>
          <p:nvPr/>
        </p:nvSpPr>
        <p:spPr>
          <a:xfrm>
            <a:off x="403038" y="2145574"/>
            <a:ext cx="1784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Key Difference:</a:t>
            </a:r>
            <a:endParaRPr lang="en-CA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7F830D5-98BD-D4FE-05E7-0E8F4BC033E3}"/>
                  </a:ext>
                </a:extLst>
              </p:cNvPr>
              <p:cNvSpPr txBox="1"/>
              <p:nvPr/>
            </p:nvSpPr>
            <p:spPr>
              <a:xfrm>
                <a:off x="2111426" y="3995034"/>
                <a:ext cx="9125885" cy="621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We achieve this by taking observation-time point maps from a feed-forward model </a:t>
                </a:r>
                <a:r>
                  <a:rPr lang="en-CA" sz="1600" dirty="0">
                    <a:solidFill>
                      <a:srgbClr val="000000"/>
                    </a:solidFill>
                    <a:latin typeface="rival-sans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CA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CA" sz="1600" dirty="0">
                    <a:solidFill>
                      <a:srgbClr val="000000"/>
                    </a:solidFill>
                    <a:latin typeface="rival-sans"/>
                  </a:rPr>
                  <a:t>)</a:t>
                </a:r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 as input to our 3D primitive glueing method.</a:t>
                </a:r>
                <a:endParaRPr lang="en-CA" sz="16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7F830D5-98BD-D4FE-05E7-0E8F4BC03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426" y="3995034"/>
                <a:ext cx="9125885" cy="621773"/>
              </a:xfrm>
              <a:prstGeom prst="rect">
                <a:avLst/>
              </a:prstGeom>
              <a:blipFill>
                <a:blip r:embed="rId9"/>
                <a:stretch>
                  <a:fillRect l="-334" b="-1176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D50DA2A3-9DE1-58DA-1F76-EA6617521A51}"/>
              </a:ext>
            </a:extLst>
          </p:cNvPr>
          <p:cNvSpPr txBox="1"/>
          <p:nvPr/>
        </p:nvSpPr>
        <p:spPr>
          <a:xfrm>
            <a:off x="774152" y="3044520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 dirty="0"/>
              <a:t>4</a:t>
            </a:r>
            <a:r>
              <a:rPr lang="en-US" altLang="zh-CN" sz="1600" b="1" dirty="0"/>
              <a:t>DPM</a:t>
            </a:r>
            <a:r>
              <a:rPr lang="en-CA" sz="1600" b="1" dirty="0"/>
              <a:t>: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4FB6FE1-0C39-FD01-DE3F-4977CD0082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598" y="4761125"/>
            <a:ext cx="4571429" cy="174285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9270EF9-5BEC-D8E7-8F47-606FE18691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42101" y="4818267"/>
            <a:ext cx="4485714" cy="16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47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0C8C4-20D1-C2B3-CA31-8AB3CC00C516}"/>
              </a:ext>
            </a:extLst>
          </p:cNvPr>
          <p:cNvSpPr txBox="1"/>
          <p:nvPr/>
        </p:nvSpPr>
        <p:spPr>
          <a:xfrm>
            <a:off x="269507" y="240632"/>
            <a:ext cx="1830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Objects</a:t>
            </a:r>
            <a:endParaRPr lang="en-CA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60006C-4DEE-3C16-BF6C-982AD1DE0A22}"/>
                  </a:ext>
                </a:extLst>
              </p:cNvPr>
              <p:cNvSpPr txBox="1"/>
              <p:nvPr/>
            </p:nvSpPr>
            <p:spPr>
              <a:xfrm>
                <a:off x="308756" y="1058944"/>
                <a:ext cx="609724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The scene primitives are clustered into</a:t>
                </a:r>
                <a:r>
                  <a:rPr lang="en-CA" sz="1600" b="1" i="0" dirty="0">
                    <a:solidFill>
                      <a:srgbClr val="000000"/>
                    </a:solidFill>
                    <a:effectLst/>
                    <a:latin typeface="rival-sans"/>
                  </a:rPr>
                  <a:t> </a:t>
                </a:r>
                <a:r>
                  <a:rPr lang="en-CA" sz="1600" b="1" i="1" dirty="0">
                    <a:solidFill>
                      <a:srgbClr val="000000"/>
                    </a:solidFill>
                    <a:effectLst/>
                    <a:latin typeface="rival-sans"/>
                  </a:rPr>
                  <a:t>object</a:t>
                </a:r>
                <a:r>
                  <a:rPr lang="en-CA" sz="1600" b="1" i="0" dirty="0">
                    <a:solidFill>
                      <a:srgbClr val="000000"/>
                    </a:solidFill>
                    <a:effectLst/>
                    <a:latin typeface="rival-sans"/>
                  </a:rPr>
                  <a:t> groups </a:t>
                </a:r>
                <a14:m>
                  <m:oMath xmlns:m="http://schemas.openxmlformats.org/officeDocument/2006/math">
                    <m:r>
                      <a:rPr lang="en-CA" sz="1600" b="1" i="1">
                        <a:latin typeface="Cambria Math" panose="02040503050406030204" pitchFamily="18" charset="0"/>
                      </a:rPr>
                      <m:t>𝓞</m:t>
                    </m:r>
                  </m:oMath>
                </a14:m>
                <a:r>
                  <a:rPr lang="en-CA" sz="1600" b="1" i="0" dirty="0">
                    <a:solidFill>
                      <a:srgbClr val="000000"/>
                    </a:solidFill>
                    <a:effectLst/>
                    <a:latin typeface="rival-sans"/>
                  </a:rPr>
                  <a:t>. </a:t>
                </a:r>
                <a:endParaRPr lang="en-CA" sz="16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60006C-4DEE-3C16-BF6C-982AD1DE0A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56" y="1058944"/>
                <a:ext cx="6097248" cy="338554"/>
              </a:xfrm>
              <a:prstGeom prst="rect">
                <a:avLst/>
              </a:prstGeom>
              <a:blipFill>
                <a:blip r:embed="rId2"/>
                <a:stretch>
                  <a:fillRect l="-600" t="-5455" b="-23636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FF4D9AE-AC35-11FA-AF47-202B6BF6C47B}"/>
                  </a:ext>
                </a:extLst>
              </p:cNvPr>
              <p:cNvSpPr txBox="1"/>
              <p:nvPr/>
            </p:nvSpPr>
            <p:spPr>
              <a:xfrm>
                <a:off x="241300" y="1397498"/>
                <a:ext cx="6582556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 Each object </a:t>
                </a:r>
                <a14:m>
                  <m:oMath xmlns:m="http://schemas.openxmlformats.org/officeDocument/2006/math">
                    <m:r>
                      <a:rPr lang="en-CA" sz="1600">
                        <a:latin typeface="Cambria Math" panose="02040503050406030204" pitchFamily="18" charset="0"/>
                      </a:rPr>
                      <m:t>𝒪</m:t>
                    </m:r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 is a set of primitives, grouped by time </a:t>
                </a:r>
                <a14:m>
                  <m:oMath xmlns:m="http://schemas.openxmlformats.org/officeDocument/2006/math">
                    <m:r>
                      <a:rPr lang="en-CA" sz="1600"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CA" sz="1600" i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sepChr m:val=","/>
                        <m:ctrlPr>
                          <a:rPr lang="en-CA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CA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16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CA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CA" sz="1600" i="0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CA" sz="1600" i="0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1600" i="0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CA" sz="1600" i="0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p>
                        </m:sSup>
                      </m:e>
                      <m:e>
                        <m:r>
                          <a:rPr lang="en-CA" sz="1600" i="0">
                            <a:latin typeface="Cambria Math" panose="02040503050406030204" pitchFamily="18" charset="0"/>
                          </a:rPr>
                          <m:t>…</m:t>
                        </m:r>
                      </m:e>
                      <m:e>
                        <m:sSup>
                          <m:sSupPr>
                            <m:ctrlPr>
                              <a:rPr lang="en-CA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16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CA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CA" sz="1600" i="0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CA" sz="1600" i="0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</m:sup>
                        </m:sSup>
                      </m:e>
                    </m:d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.</a:t>
                </a:r>
                <a:endParaRPr lang="en-CA" sz="1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FF4D9AE-AC35-11FA-AF47-202B6BF6C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00" y="1397498"/>
                <a:ext cx="6582556" cy="338554"/>
              </a:xfrm>
              <a:prstGeom prst="rect">
                <a:avLst/>
              </a:prstGeom>
              <a:blipFill>
                <a:blip r:embed="rId3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6683189-0ED3-A380-740D-69387F47573E}"/>
              </a:ext>
            </a:extLst>
          </p:cNvPr>
          <p:cNvSpPr txBox="1"/>
          <p:nvPr/>
        </p:nvSpPr>
        <p:spPr>
          <a:xfrm>
            <a:off x="387870" y="2370414"/>
            <a:ext cx="81865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b="1" i="0" dirty="0">
                <a:solidFill>
                  <a:srgbClr val="000000"/>
                </a:solidFill>
                <a:effectLst/>
                <a:latin typeface="rival-sans"/>
              </a:rPr>
              <a:t>Why form object-like structures?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CEF7B3C-5D93-B6DF-0F5B-C044331F0D5C}"/>
                  </a:ext>
                </a:extLst>
              </p:cNvPr>
              <p:cNvSpPr txBox="1"/>
              <p:nvPr/>
            </p:nvSpPr>
            <p:spPr>
              <a:xfrm>
                <a:off x="621677" y="2813517"/>
                <a:ext cx="633709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This enables filtering of spurious correspondences, which frequently arise at object boundaries. 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This matching facilitates a compact motion representation: each 3D primitive requires only a single </a:t>
                </a:r>
                <a14:m>
                  <m:oMath xmlns:m="http://schemas.openxmlformats.org/officeDocument/2006/math">
                    <m:r>
                      <a:rPr lang="en-CA" sz="1600">
                        <a:latin typeface="Cambria Math" panose="02040503050406030204" pitchFamily="18" charset="0"/>
                      </a:rPr>
                      <m:t>𝕊</m:t>
                    </m:r>
                    <m:r>
                      <a:rPr lang="en-CA" sz="1600" i="0">
                        <a:latin typeface="Cambria Math" panose="02040503050406030204" pitchFamily="18" charset="0"/>
                      </a:rPr>
                      <m:t>​</m:t>
                    </m:r>
                    <m:box>
                      <m:boxPr>
                        <m:ctrlPr>
                          <a:rPr lang="en-CA" sz="16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CA" sz="1600" i="0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</m:box>
                    <m:r>
                      <a:rPr lang="en-CA" sz="1600" i="0">
                        <a:latin typeface="Cambria Math" panose="02040503050406030204" pitchFamily="18" charset="0"/>
                      </a:rPr>
                      <m:t>​</m:t>
                    </m:r>
                    <m:d>
                      <m:dPr>
                        <m:ctrlPr>
                          <a:rPr lang="en-CA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A" sz="1600" i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 to represent its motion at all visible timestamps</a:t>
                </a:r>
                <a:endParaRPr lang="en-CA" sz="1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CEF7B3C-5D93-B6DF-0F5B-C044331F0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77" y="2813517"/>
                <a:ext cx="6337092" cy="1323439"/>
              </a:xfrm>
              <a:prstGeom prst="rect">
                <a:avLst/>
              </a:prstGeom>
              <a:blipFill>
                <a:blip r:embed="rId4"/>
                <a:stretch>
                  <a:fillRect l="-577" t="-1382" b="-506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65CF0318-B15A-28C8-B7D4-4D755771FC2F}"/>
              </a:ext>
            </a:extLst>
          </p:cNvPr>
          <p:cNvSpPr txBox="1"/>
          <p:nvPr/>
        </p:nvSpPr>
        <p:spPr>
          <a:xfrm>
            <a:off x="308756" y="1840601"/>
            <a:ext cx="60972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b="1" i="0" dirty="0">
                <a:solidFill>
                  <a:srgbClr val="000000"/>
                </a:solidFill>
                <a:effectLst/>
                <a:latin typeface="rival-sans"/>
              </a:rPr>
              <a:t>Assumption</a:t>
            </a:r>
            <a:r>
              <a:rPr lang="en-CA" sz="1600" b="0" i="0" dirty="0">
                <a:solidFill>
                  <a:srgbClr val="000000"/>
                </a:solidFill>
                <a:effectLst/>
                <a:latin typeface="rival-sans"/>
              </a:rPr>
              <a:t>: each object-like entity is rigidly moving in the scene.</a:t>
            </a:r>
            <a:endParaRPr lang="en-CA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95FB35-15F7-0C54-6495-01CBC277A979}"/>
                  </a:ext>
                </a:extLst>
              </p:cNvPr>
              <p:cNvSpPr txBox="1"/>
              <p:nvPr/>
            </p:nvSpPr>
            <p:spPr>
              <a:xfrm>
                <a:off x="308756" y="4483837"/>
                <a:ext cx="1793199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600" b="1" i="0" dirty="0">
                    <a:solidFill>
                      <a:srgbClr val="000000"/>
                    </a:solidFill>
                    <a:effectLst/>
                    <a:latin typeface="rival-sans"/>
                  </a:rPr>
                  <a:t>object </a:t>
                </a:r>
                <a14:m>
                  <m:oMath xmlns:m="http://schemas.openxmlformats.org/officeDocument/2006/math">
                    <m:r>
                      <a:rPr lang="en-CA" sz="1600" b="1" i="1">
                        <a:latin typeface="Cambria Math" panose="02040503050406030204" pitchFamily="18" charset="0"/>
                      </a:rPr>
                      <m:t>𝓞</m:t>
                    </m:r>
                  </m:oMath>
                </a14:m>
                <a:r>
                  <a:rPr lang="en-CA" sz="1600" b="1" i="0" dirty="0">
                    <a:solidFill>
                      <a:srgbClr val="000000"/>
                    </a:solidFill>
                    <a:effectLst/>
                    <a:latin typeface="rival-sans"/>
                  </a:rPr>
                  <a:t>’s motion:</a:t>
                </a:r>
                <a:endParaRPr lang="en-CA" sz="1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95FB35-15F7-0C54-6495-01CBC277A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56" y="4483837"/>
                <a:ext cx="1793199" cy="338554"/>
              </a:xfrm>
              <a:prstGeom prst="rect">
                <a:avLst/>
              </a:prstGeom>
              <a:blipFill>
                <a:blip r:embed="rId5"/>
                <a:stretch>
                  <a:fillRect l="-2041" t="-5455" b="-23636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02DB37-2081-80B9-DED7-C9F5EA3432D9}"/>
                  </a:ext>
                </a:extLst>
              </p:cNvPr>
              <p:cNvSpPr txBox="1"/>
              <p:nvPr/>
            </p:nvSpPr>
            <p:spPr>
              <a:xfrm>
                <a:off x="630717" y="5013650"/>
                <a:ext cx="647462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an </a:t>
                </a:r>
                <a14:m>
                  <m:oMath xmlns:m="http://schemas.openxmlformats.org/officeDocument/2006/math">
                    <m:r>
                      <a:rPr lang="en-CA" sz="1600">
                        <a:latin typeface="Cambria Math" panose="02040503050406030204" pitchFamily="18" charset="0"/>
                      </a:rPr>
                      <m:t>𝕊</m:t>
                    </m:r>
                    <m:r>
                      <a:rPr lang="en-CA" sz="1600" i="0">
                        <a:latin typeface="Cambria Math" panose="02040503050406030204" pitchFamily="18" charset="0"/>
                      </a:rPr>
                      <m:t>​</m:t>
                    </m:r>
                    <m:box>
                      <m:boxPr>
                        <m:ctrlPr>
                          <a:rPr lang="en-CA" sz="16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CA" sz="1600" i="0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</m:box>
                    <m:r>
                      <a:rPr lang="en-CA" sz="1600" i="0">
                        <a:latin typeface="Cambria Math" panose="02040503050406030204" pitchFamily="18" charset="0"/>
                      </a:rPr>
                      <m:t>​</m:t>
                    </m:r>
                    <m:d>
                      <m:dPr>
                        <m:ctrlPr>
                          <a:rPr lang="en-CA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A" sz="1600" i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 pose </a:t>
                </a:r>
                <a14:m>
                  <m:oMath xmlns:m="http://schemas.openxmlformats.org/officeDocument/2006/math">
                    <m:r>
                      <a:rPr lang="en-CA" sz="16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CA" sz="1600" i="0">
                        <a:latin typeface="Cambria Math" panose="02040503050406030204" pitchFamily="18" charset="0"/>
                      </a:rPr>
                      <m:t>​</m:t>
                    </m:r>
                    <m:d>
                      <m:dPr>
                        <m:ctrlPr>
                          <a:rPr lang="en-CA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A" sz="16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, which maps it in the coordinate frame of the last observed segment,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sSub>
                          <m:sSubPr>
                            <m:ctrlPr>
                              <a:rPr lang="en-C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sz="1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CA" sz="1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CA" sz="1600" i="0">
                                <a:latin typeface="Cambria Math" panose="02040503050406030204" pitchFamily="18" charset="0"/>
                              </a:rPr>
                              <m:t>​</m:t>
                            </m:r>
                            <m:r>
                              <a:rPr lang="en-CA" sz="16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CA" sz="1600" i="0">
                                <a:latin typeface="Cambria Math" panose="02040503050406030204" pitchFamily="18" charset="0"/>
                              </a:rPr>
                              <m:t>​</m:t>
                            </m:r>
                            <m:r>
                              <a:rPr lang="en-CA" sz="16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. </a:t>
                </a:r>
                <a:endParaRPr lang="en-CA" sz="1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02DB37-2081-80B9-DED7-C9F5EA3432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17" y="5013650"/>
                <a:ext cx="6474622" cy="584775"/>
              </a:xfrm>
              <a:prstGeom prst="rect">
                <a:avLst/>
              </a:prstGeom>
              <a:blipFill>
                <a:blip r:embed="rId6"/>
                <a:stretch>
                  <a:fillRect l="-470" t="-3125" b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4AB12C6-8FC3-438C-5435-DEF46AFAA812}"/>
                  </a:ext>
                </a:extLst>
              </p:cNvPr>
              <p:cNvSpPr txBox="1"/>
              <p:nvPr/>
            </p:nvSpPr>
            <p:spPr>
              <a:xfrm>
                <a:off x="630717" y="5699085"/>
                <a:ext cx="530726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The pose </a:t>
                </a:r>
                <a14:m>
                  <m:oMath xmlns:m="http://schemas.openxmlformats.org/officeDocument/2006/math">
                    <m:r>
                      <a:rPr lang="en-CA" sz="16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CA" sz="1600" i="0">
                        <a:latin typeface="Cambria Math" panose="02040503050406030204" pitchFamily="18" charset="0"/>
                      </a:rPr>
                      <m:t>​</m:t>
                    </m:r>
                    <m:d>
                      <m:dPr>
                        <m:ctrlPr>
                          <a:rPr lang="en-CA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CA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16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CA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CA" sz="1600" i="0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CA" sz="1600" i="0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  <m:r>
                                  <a:rPr lang="en-CA" sz="16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</m:sup>
                        </m:sSup>
                      </m:e>
                    </m:d>
                  </m:oMath>
                </a14:m>
                <a:r>
                  <a:rPr lang="en-CA" sz="1600" b="0" i="0" dirty="0">
                    <a:solidFill>
                      <a:srgbClr val="000000"/>
                    </a:solidFill>
                    <a:effectLst/>
                    <a:latin typeface="rival-sans"/>
                  </a:rPr>
                  <a:t> corresponding to the last observed segment is set to identity.</a:t>
                </a:r>
                <a:endParaRPr lang="en-CA" sz="1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4AB12C6-8FC3-438C-5435-DEF46AFAA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17" y="5699085"/>
                <a:ext cx="5307268" cy="584775"/>
              </a:xfrm>
              <a:prstGeom prst="rect">
                <a:avLst/>
              </a:prstGeom>
              <a:blipFill>
                <a:blip r:embed="rId7"/>
                <a:stretch>
                  <a:fillRect l="-574" t="-3125" b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>
            <a:extLst>
              <a:ext uri="{FF2B5EF4-FFF2-40B4-BE49-F238E27FC236}">
                <a16:creationId xmlns:a16="http://schemas.microsoft.com/office/drawing/2014/main" id="{FA32F72A-12F6-69AD-B9F2-AFDD5BA393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6725" y="43897"/>
            <a:ext cx="4619048" cy="211428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8ABAD2D-4E70-ABD5-8F47-6E1AB60407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2675" y="2411927"/>
            <a:ext cx="4347149" cy="440217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7F78BFD-2D4D-3E9D-DAE5-29CB8DBAECFC}"/>
              </a:ext>
            </a:extLst>
          </p:cNvPr>
          <p:cNvSpPr txBox="1"/>
          <p:nvPr/>
        </p:nvSpPr>
        <p:spPr>
          <a:xfrm>
            <a:off x="5062344" y="204808"/>
            <a:ext cx="2042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Is this a limitation?</a:t>
            </a:r>
          </a:p>
        </p:txBody>
      </p: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BA59BDA1-73AA-5EE9-4048-9013F416EC06}"/>
              </a:ext>
            </a:extLst>
          </p:cNvPr>
          <p:cNvCxnSpPr/>
          <p:nvPr/>
        </p:nvCxnSpPr>
        <p:spPr>
          <a:xfrm>
            <a:off x="6599583" y="563797"/>
            <a:ext cx="2186608" cy="744665"/>
          </a:xfrm>
          <a:prstGeom prst="curvedConnector3">
            <a:avLst>
              <a:gd name="adj1" fmla="val -871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79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A1F3317-D29B-48BA-F0E8-3E54C829E03D}"/>
              </a:ext>
            </a:extLst>
          </p:cNvPr>
          <p:cNvSpPr txBox="1"/>
          <p:nvPr/>
        </p:nvSpPr>
        <p:spPr>
          <a:xfrm>
            <a:off x="269507" y="240632"/>
            <a:ext cx="20834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Frontend</a:t>
            </a:r>
            <a:endParaRPr lang="en-CA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2D4462-8DC4-DDBC-A195-C81F68D6F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28" y="1014485"/>
            <a:ext cx="4866475" cy="12790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1844E8-36EE-BDA4-4F95-2B89C1095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28" y="2421017"/>
            <a:ext cx="4739002" cy="19303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10F632-078D-7A37-E47C-4E1290109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75" y="4351343"/>
            <a:ext cx="4718575" cy="7353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76EDEF-2F3B-0C2A-6F29-929CCEF82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028" y="5272086"/>
            <a:ext cx="4457143" cy="1142857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84E3215C-ADE8-A9D8-5044-7742D4BAF1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8498" y="563796"/>
            <a:ext cx="4064919" cy="567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00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7A83FA3-0860-92E0-6A34-C06D94EBA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43" y="1264457"/>
            <a:ext cx="4457143" cy="38285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81AB04-06B1-3891-8B8B-2745BAC14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633" y="715931"/>
            <a:ext cx="4457143" cy="56571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8D6A609-3C1D-1CFB-32C9-C12CF78D03F2}"/>
              </a:ext>
            </a:extLst>
          </p:cNvPr>
          <p:cNvSpPr txBox="1"/>
          <p:nvPr/>
        </p:nvSpPr>
        <p:spPr>
          <a:xfrm>
            <a:off x="269507" y="240632"/>
            <a:ext cx="2010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Backend</a:t>
            </a:r>
            <a:endParaRPr lang="en-CA" sz="3600" b="1" dirty="0"/>
          </a:p>
        </p:txBody>
      </p:sp>
    </p:spTree>
    <p:extLst>
      <p:ext uri="{BB962C8B-B14F-4D97-AF65-F5344CB8AC3E}">
        <p14:creationId xmlns:p14="http://schemas.microsoft.com/office/powerpoint/2010/main" val="1857598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72A5467-3689-3F3D-EC29-DDDAC9139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413" y="1027223"/>
            <a:ext cx="4428571" cy="260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C5DE8F-1BED-77F6-6FA3-2C55BF856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475" y="0"/>
            <a:ext cx="4236603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2A422E-AFFB-6B28-CBA7-82BD3302A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413" y="575036"/>
            <a:ext cx="1914286" cy="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94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3093C97-E3F9-7CE9-119C-1BCEC66DC82A}"/>
              </a:ext>
            </a:extLst>
          </p:cNvPr>
          <p:cNvSpPr txBox="1"/>
          <p:nvPr/>
        </p:nvSpPr>
        <p:spPr>
          <a:xfrm>
            <a:off x="269507" y="240632"/>
            <a:ext cx="2835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Experiments</a:t>
            </a:r>
            <a:endParaRPr lang="en-CA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01F495-9CBA-D289-42E9-8C5EA5F54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37" y="1513708"/>
            <a:ext cx="4428571" cy="5142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9F3B3C-7AC5-1B94-920F-5A055B6C9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00" y="1953043"/>
            <a:ext cx="4428571" cy="140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C928A8-B3FF-F81B-27C7-0FD2D4827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00" y="3479523"/>
            <a:ext cx="4485714" cy="26571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F9CA9-0DFD-BBA7-F745-6C4A7AD8FE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1922" y="37760"/>
            <a:ext cx="3996846" cy="18167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391B1E-AE5B-264B-738B-3D331A5567E9}"/>
              </a:ext>
            </a:extLst>
          </p:cNvPr>
          <p:cNvSpPr txBox="1"/>
          <p:nvPr/>
        </p:nvSpPr>
        <p:spPr>
          <a:xfrm>
            <a:off x="355682" y="1042613"/>
            <a:ext cx="3079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How to evaluation this task:</a:t>
            </a:r>
            <a:endParaRPr lang="en-CA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DC9C787-92DA-B261-62C2-A765C28F39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4062" y="2027994"/>
            <a:ext cx="4074706" cy="464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52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B0CAC-47B9-E1E5-8C4F-00B41ABEF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E61D0E1-AA81-DC79-22A2-160B3BB828C1}"/>
              </a:ext>
            </a:extLst>
          </p:cNvPr>
          <p:cNvSpPr txBox="1"/>
          <p:nvPr/>
        </p:nvSpPr>
        <p:spPr>
          <a:xfrm>
            <a:off x="269507" y="240632"/>
            <a:ext cx="2835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Experiments</a:t>
            </a:r>
            <a:endParaRPr lang="en-CA" sz="3600" b="1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B7DCF0D-66DC-0AFE-7F63-2A9540A68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55" y="886963"/>
            <a:ext cx="5816600" cy="27178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D2E88C8-16E9-9271-451C-46AF8B4CB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455" y="3604763"/>
            <a:ext cx="5803900" cy="20066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58D411F-EE3A-BFEB-2BE8-1DBFC1359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5326" y="240632"/>
            <a:ext cx="4662111" cy="243329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F018D93-211F-B99C-69E7-3FA1D155F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5326" y="2898991"/>
            <a:ext cx="4560274" cy="371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26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293</Words>
  <Application>Microsoft Macintosh PowerPoint</Application>
  <PresentationFormat>宽屏</PresentationFormat>
  <Paragraphs>37</Paragraphs>
  <Slides>15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rival-sans</vt:lpstr>
      <vt:lpstr>Aptos</vt:lpstr>
      <vt:lpstr>Aptos Display</vt:lpstr>
      <vt:lpstr>Arial</vt:lpstr>
      <vt:lpstr>Cambria Math</vt:lpstr>
      <vt:lpstr>Hind Vadodara</vt:lpstr>
      <vt:lpstr>Office Theme</vt:lpstr>
      <vt:lpstr>4D Primitive-Mâché Glueing Primitives for Persistent 4D Scene Reconstruction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Siyuan li</dc:creator>
  <cp:lastModifiedBy>Siyuan Li</cp:lastModifiedBy>
  <cp:revision>10</cp:revision>
  <dcterms:created xsi:type="dcterms:W3CDTF">2026-08-10T14:18:52Z</dcterms:created>
  <dcterms:modified xsi:type="dcterms:W3CDTF">2026-08-10T18:13:37Z</dcterms:modified>
</cp:coreProperties>
</file>