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9554" autoAdjust="0"/>
  </p:normalViewPr>
  <p:slideViewPr>
    <p:cSldViewPr snapToGrid="0">
      <p:cViewPr varScale="1">
        <p:scale>
          <a:sx n="65" d="100"/>
          <a:sy n="65" d="100"/>
        </p:scale>
        <p:origin x="1358"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DDBBB6-B913-44FF-A391-972A3C15AA9D}" type="datetimeFigureOut">
              <a:rPr lang="en-US" smtClean="0"/>
              <a:t>7/13/2026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9E072F-EE37-4ABD-A520-40C32A52E15F}" type="slidenum">
              <a:rPr lang="en-US" smtClean="0"/>
              <a:t>‹#›</a:t>
            </a:fld>
            <a:endParaRPr lang="en-US"/>
          </a:p>
        </p:txBody>
      </p:sp>
    </p:spTree>
    <p:extLst>
      <p:ext uri="{BB962C8B-B14F-4D97-AF65-F5344CB8AC3E}">
        <p14:creationId xmlns:p14="http://schemas.microsoft.com/office/powerpoint/2010/main" val="163464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Contact data in practice often comes as a dense set of points on just </a:t>
            </a:r>
            <a:r>
              <a:rPr lang="en-US" i="1" dirty="0"/>
              <a:t>one</a:t>
            </a:r>
            <a:r>
              <a:rPr lang="en-US" dirty="0"/>
              <a:t> surface — e.g. the GRAB dataset gives you contact points on the object, but not automatically paired with a corresponding point on the hand. Before you can transfer anything, you need a </a:t>
            </a:r>
            <a:r>
              <a:rPr lang="en-US" b="1" dirty="0"/>
              <a:t>one-to-one correspondence</a:t>
            </a:r>
            <a:r>
              <a:rPr lang="en-US" dirty="0"/>
              <a:t>: for every contact point on the object, which point on the hand is touching it right there?</a:t>
            </a:r>
          </a:p>
        </p:txBody>
      </p:sp>
      <p:sp>
        <p:nvSpPr>
          <p:cNvPr id="4" name="Slide Number Placeholder 3"/>
          <p:cNvSpPr>
            <a:spLocks noGrp="1"/>
          </p:cNvSpPr>
          <p:nvPr>
            <p:ph type="sldNum" sz="quarter" idx="5"/>
          </p:nvPr>
        </p:nvSpPr>
        <p:spPr/>
        <p:txBody>
          <a:bodyPr/>
          <a:lstStyle/>
          <a:p>
            <a:fld id="{C79E072F-EE37-4ABD-A520-40C32A52E15F}" type="slidenum">
              <a:rPr lang="en-US" smtClean="0"/>
              <a:t>5</a:t>
            </a:fld>
            <a:endParaRPr lang="en-US"/>
          </a:p>
        </p:txBody>
      </p:sp>
    </p:spTree>
    <p:extLst>
      <p:ext uri="{BB962C8B-B14F-4D97-AF65-F5344CB8AC3E}">
        <p14:creationId xmlns:p14="http://schemas.microsoft.com/office/powerpoint/2010/main" val="4063200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1CD19-9CC0-7A33-89F5-46B56CEDAA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F794BF-CBFC-1080-DD68-2A42C9909D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5DEF01-BE96-8414-03A6-AB021E08FE77}"/>
              </a:ext>
            </a:extLst>
          </p:cNvPr>
          <p:cNvSpPr>
            <a:spLocks noGrp="1"/>
          </p:cNvSpPr>
          <p:nvPr>
            <p:ph type="body" idx="1"/>
          </p:nvPr>
        </p:nvSpPr>
        <p:spPr/>
        <p:txBody>
          <a:bodyPr/>
          <a:lstStyle/>
          <a:p>
            <a:r>
              <a:rPr lang="en-US"/>
              <a:t>Contact data in practice often comes as a dense set of points on just </a:t>
            </a:r>
            <a:r>
              <a:rPr lang="en-US" i="1"/>
              <a:t>one</a:t>
            </a:r>
            <a:r>
              <a:rPr lang="en-US"/>
              <a:t> surface — e.g. the GRAB dataset gives you contact points on the object, but not automatically paired with a corresponding point on the hand. Before you can transfer anything, you need a </a:t>
            </a:r>
            <a:r>
              <a:rPr lang="en-US" b="1"/>
              <a:t>one-to-one correspondence</a:t>
            </a:r>
            <a:r>
              <a:rPr lang="en-US"/>
              <a:t>: for every contact point on the object, which point on the hand is touching it right there?</a:t>
            </a:r>
          </a:p>
          <a:p>
            <a:endParaRPr lang="en-US"/>
          </a:p>
          <a:p>
            <a:endParaRPr lang="en-US" dirty="0"/>
          </a:p>
        </p:txBody>
      </p:sp>
      <p:sp>
        <p:nvSpPr>
          <p:cNvPr id="4" name="Slide Number Placeholder 3">
            <a:extLst>
              <a:ext uri="{FF2B5EF4-FFF2-40B4-BE49-F238E27FC236}">
                <a16:creationId xmlns:a16="http://schemas.microsoft.com/office/drawing/2014/main" id="{577E9370-0476-7D9A-4BF9-301437890626}"/>
              </a:ext>
            </a:extLst>
          </p:cNvPr>
          <p:cNvSpPr>
            <a:spLocks noGrp="1"/>
          </p:cNvSpPr>
          <p:nvPr>
            <p:ph type="sldNum" sz="quarter" idx="5"/>
          </p:nvPr>
        </p:nvSpPr>
        <p:spPr/>
        <p:txBody>
          <a:bodyPr/>
          <a:lstStyle/>
          <a:p>
            <a:fld id="{C79E072F-EE37-4ABD-A520-40C32A52E15F}" type="slidenum">
              <a:rPr lang="en-US" smtClean="0"/>
              <a:t>6</a:t>
            </a:fld>
            <a:endParaRPr lang="en-US"/>
          </a:p>
        </p:txBody>
      </p:sp>
    </p:spTree>
    <p:extLst>
      <p:ext uri="{BB962C8B-B14F-4D97-AF65-F5344CB8AC3E}">
        <p14:creationId xmlns:p14="http://schemas.microsoft.com/office/powerpoint/2010/main" val="2026605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problem this solves.</a:t>
            </a:r>
            <a:r>
              <a:rPr lang="en-US" dirty="0"/>
              <a:t> Contact data doesn't exist for the whole motion — during </a:t>
            </a:r>
            <a:r>
              <a:rPr lang="en-US" dirty="0" err="1"/>
              <a:t>pregrasp</a:t>
            </a:r>
            <a:r>
              <a:rPr lang="en-US" dirty="0"/>
              <a:t> (hand approaching, not touching yet) or after release, there's nothing for the contact term to grab onto. Virtual markers exist to give the pose solver </a:t>
            </a:r>
            <a:r>
              <a:rPr lang="en-US" i="1" dirty="0"/>
              <a:t>something stable to aim at </a:t>
            </a:r>
            <a:r>
              <a:rPr lang="en-US" i="1" dirty="0" err="1"/>
              <a:t>at</a:t>
            </a:r>
            <a:r>
              <a:rPr lang="en-US" i="1" dirty="0"/>
              <a:t> all times</a:t>
            </a:r>
            <a:r>
              <a:rPr lang="en-US" dirty="0"/>
              <a:t>, contact or no contact.</a:t>
            </a:r>
          </a:p>
        </p:txBody>
      </p:sp>
      <p:sp>
        <p:nvSpPr>
          <p:cNvPr id="4" name="Slide Number Placeholder 3"/>
          <p:cNvSpPr>
            <a:spLocks noGrp="1"/>
          </p:cNvSpPr>
          <p:nvPr>
            <p:ph type="sldNum" sz="quarter" idx="5"/>
          </p:nvPr>
        </p:nvSpPr>
        <p:spPr/>
        <p:txBody>
          <a:bodyPr/>
          <a:lstStyle/>
          <a:p>
            <a:fld id="{C79E072F-EE37-4ABD-A520-40C32A52E15F}" type="slidenum">
              <a:rPr lang="en-US" smtClean="0"/>
              <a:t>7</a:t>
            </a:fld>
            <a:endParaRPr lang="en-US"/>
          </a:p>
        </p:txBody>
      </p:sp>
    </p:spTree>
    <p:extLst>
      <p:ext uri="{BB962C8B-B14F-4D97-AF65-F5344CB8AC3E}">
        <p14:creationId xmlns:p14="http://schemas.microsoft.com/office/powerpoint/2010/main" val="4243443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"Every frame, we're solving one small optimization problem: find the joint angles for the target hand that best satisfy four things at once. First, get the virtual markers close to where they should be — that's the stable, always-available anchor. Second, get the transferred contact points touching correctly — not just close, but with the surface facing the right way too. Third, don't let the hand poke through the table. And fourth, don't do anything wilder than necessary — stay close to a natural rest pose. These four goals are combined into one weighted score, and a numerical solver called </a:t>
                </a:r>
                <a:r>
                  <a:rPr lang="en-US" dirty="0" err="1"/>
                  <a:t>NLopt</a:t>
                </a:r>
                <a:r>
                  <a:rPr lang="en-US" dirty="0"/>
                  <a:t>, using a method called MMA, searches for the joint angles that make that score as low as possible, while respecting each joint's physical range of motion.“</a:t>
                </a:r>
              </a:p>
              <a:p>
                <a:endParaRPr lang="en-US" dirty="0"/>
              </a:p>
              <a:p>
                <a:r>
                  <a:rPr lang="fa-IR" dirty="0"/>
                  <a:t>**</a:t>
                </a:r>
                <a14:m>
                  <m:oMath xmlns:m="http://schemas.openxmlformats.org/officeDocument/2006/math">
                    <m:sSub>
                      <m:sSubPr>
                        <m:ctrlPr>
                          <a:rPr lang="fa-IR" sz="1200" i="1" kern="1200">
                            <a:solidFill>
                              <a:schemeClr val="tx1"/>
                            </a:solidFill>
                            <a:latin typeface="Cambria Math" panose="02040503050406030204" pitchFamily="18" charset="0"/>
                            <a:ea typeface="+mn-ea"/>
                            <a:cs typeface="+mn-cs"/>
                          </a:rPr>
                        </m:ctrlPr>
                      </m:sSubPr>
                      <m:e>
                        <m:r>
                          <m:rPr>
                            <m:sty m:val="p"/>
                          </m:rPr>
                          <a:rPr lang="el-GR" sz="1200" kern="1200">
                            <a:solidFill>
                              <a:schemeClr val="tx1"/>
                            </a:solidFill>
                            <a:latin typeface="Cambria Math" panose="02040503050406030204" pitchFamily="18" charset="0"/>
                            <a:ea typeface="+mn-ea"/>
                            <a:cs typeface="+mn-cs"/>
                          </a:rPr>
                          <m:t>Γ</m:t>
                        </m:r>
                      </m:e>
                      <m:sub>
                        <m:r>
                          <a:rPr lang="fa-IR" sz="1200" i="1" kern="1200">
                            <a:solidFill>
                              <a:schemeClr val="tx1"/>
                            </a:solidFill>
                            <a:latin typeface="Cambria Math" panose="02040503050406030204" pitchFamily="18" charset="0"/>
                            <a:ea typeface="+mn-ea"/>
                            <a:cs typeface="+mn-cs"/>
                          </a:rPr>
                          <m:t>𝑀</m:t>
                        </m:r>
                      </m:sub>
                    </m:sSub>
                  </m:oMath>
                </a14:m>
                <a:r>
                  <a:rPr lang="fa-IR" dirty="0"/>
                  <a:t> — </a:t>
                </a:r>
                <a:r>
                  <a:rPr lang="en-US" dirty="0"/>
                  <a:t>marker penalty (Eq. 4):** sums the L2 (straight-line) distance between each virtual marker's current position and its transferred target, across all </a:t>
                </a:r>
                <a14:m>
                  <m:oMath xmlns:m="http://schemas.openxmlformats.org/officeDocument/2006/math">
                    <m:r>
                      <a:rPr lang="en-US" sz="1200" i="1" kern="1200">
                        <a:solidFill>
                          <a:schemeClr val="tx1"/>
                        </a:solidFill>
                        <a:latin typeface="Cambria Math" panose="02040503050406030204" pitchFamily="18" charset="0"/>
                        <a:ea typeface="+mn-ea"/>
                        <a:cs typeface="+mn-cs"/>
                      </a:rPr>
                      <m:t>𝑀</m:t>
                    </m:r>
                  </m:oMath>
                </a14:m>
                <a:r>
                  <a:rPr lang="en-US" dirty="0"/>
                  <a:t>markers. </a:t>
                </a:r>
                <a:r>
                  <a:rPr lang="en-US" i="1" dirty="0"/>
                  <a:t>"Are the fixed reference points where they should be?"</a:t>
                </a:r>
                <a:r>
                  <a:rPr lang="en-US" dirty="0"/>
                  <a:t> </a:t>
                </a:r>
              </a:p>
              <a:p>
                <a:endParaRPr lang="en-US" dirty="0"/>
              </a:p>
              <a:p>
                <a:r>
                  <a:rPr lang="en-US" dirty="0"/>
                  <a:t>**</a:t>
                </a:r>
                <a14:m>
                  <m:oMath xmlns:m="http://schemas.openxmlformats.org/officeDocument/2006/math">
                    <m:sSub>
                      <m:sSubPr>
                        <m:ctrlPr>
                          <a:rPr lang="fa-IR" sz="1200" i="1" kern="1200">
                            <a:solidFill>
                              <a:schemeClr val="tx1"/>
                            </a:solidFill>
                            <a:latin typeface="Cambria Math" panose="02040503050406030204" pitchFamily="18" charset="0"/>
                            <a:ea typeface="+mn-ea"/>
                            <a:cs typeface="+mn-cs"/>
                          </a:rPr>
                        </m:ctrlPr>
                      </m:sSubPr>
                      <m:e>
                        <m:r>
                          <m:rPr>
                            <m:sty m:val="p"/>
                          </m:rPr>
                          <a:rPr lang="el-GR" sz="1200" kern="1200">
                            <a:solidFill>
                              <a:schemeClr val="tx1"/>
                            </a:solidFill>
                            <a:latin typeface="Cambria Math" panose="02040503050406030204" pitchFamily="18" charset="0"/>
                            <a:ea typeface="+mn-ea"/>
                            <a:cs typeface="+mn-cs"/>
                          </a:rPr>
                          <m:t>Γ</m:t>
                        </m:r>
                      </m:e>
                      <m:sub>
                        <m:r>
                          <a:rPr lang="fa-IR" sz="1200" i="1" kern="1200">
                            <a:solidFill>
                              <a:schemeClr val="tx1"/>
                            </a:solidFill>
                            <a:latin typeface="Cambria Math" panose="02040503050406030204" pitchFamily="18" charset="0"/>
                            <a:ea typeface="+mn-ea"/>
                            <a:cs typeface="+mn-cs"/>
                          </a:rPr>
                          <m:t>𝐶</m:t>
                        </m:r>
                      </m:sub>
                    </m:sSub>
                  </m:oMath>
                </a14:m>
                <a:r>
                  <a:rPr lang="fa-IR" dirty="0"/>
                  <a:t> — </a:t>
                </a:r>
                <a:r>
                  <a:rPr lang="en-US" dirty="0"/>
                  <a:t>contact penalty (Eq. 5):** sums, over all </a:t>
                </a:r>
                <a14:m>
                  <m:oMath xmlns:m="http://schemas.openxmlformats.org/officeDocument/2006/math">
                    <m:r>
                      <a:rPr lang="en-US" sz="1200" i="1" kern="1200">
                        <a:solidFill>
                          <a:schemeClr val="tx1"/>
                        </a:solidFill>
                        <a:latin typeface="Cambria Math" panose="02040503050406030204" pitchFamily="18" charset="0"/>
                        <a:ea typeface="+mn-ea"/>
                        <a:cs typeface="+mn-cs"/>
                      </a:rPr>
                      <m:t>𝐶</m:t>
                    </m:r>
                  </m:oMath>
                </a14:m>
                <a:r>
                  <a:rPr lang="en-US" dirty="0"/>
                  <a:t>contacts, a distance term </a:t>
                </a:r>
                <a14:m>
                  <m:oMath xmlns:m="http://schemas.openxmlformats.org/officeDocument/2006/math">
                    <m:sSub>
                      <m:sSubPr>
                        <m:ctrlPr>
                          <a:rPr lang="fa-IR" sz="1200" i="1" kern="1200">
                            <a:solidFill>
                              <a:schemeClr val="tx1"/>
                            </a:solidFill>
                            <a:latin typeface="Cambria Math" panose="02040503050406030204" pitchFamily="18" charset="0"/>
                            <a:ea typeface="+mn-ea"/>
                            <a:cs typeface="+mn-cs"/>
                          </a:rPr>
                        </m:ctrlPr>
                      </m:sSubPr>
                      <m:e>
                        <m:r>
                          <m:rPr>
                            <m:sty m:val="p"/>
                          </m:rPr>
                          <a:rPr lang="el-GR" sz="1200" kern="1200">
                            <a:solidFill>
                              <a:schemeClr val="tx1"/>
                            </a:solidFill>
                            <a:latin typeface="Cambria Math" panose="02040503050406030204" pitchFamily="18" charset="0"/>
                            <a:ea typeface="+mn-ea"/>
                            <a:cs typeface="+mn-cs"/>
                          </a:rPr>
                          <m:t>Γ</m:t>
                        </m:r>
                      </m:e>
                      <m:sub>
                        <m:r>
                          <a:rPr lang="fa-IR" sz="1200" i="1" kern="1200">
                            <a:solidFill>
                              <a:schemeClr val="tx1"/>
                            </a:solidFill>
                            <a:latin typeface="Cambria Math" panose="02040503050406030204" pitchFamily="18" charset="0"/>
                            <a:ea typeface="+mn-ea"/>
                            <a:cs typeface="+mn-cs"/>
                          </a:rPr>
                          <m:t>𝐶𝐷</m:t>
                        </m:r>
                        <m:r>
                          <a:rPr lang="fa-IR" sz="1200" i="0" kern="1200">
                            <a:solidFill>
                              <a:schemeClr val="tx1"/>
                            </a:solidFill>
                            <a:latin typeface="Cambria Math" panose="02040503050406030204" pitchFamily="18" charset="0"/>
                            <a:ea typeface="+mn-ea"/>
                            <a:cs typeface="+mn-cs"/>
                          </a:rPr>
                          <m:t>,</m:t>
                        </m:r>
                        <m:r>
                          <a:rPr lang="fa-IR" sz="1200" i="1" kern="1200">
                            <a:solidFill>
                              <a:schemeClr val="tx1"/>
                            </a:solidFill>
                            <a:latin typeface="Cambria Math" panose="02040503050406030204" pitchFamily="18" charset="0"/>
                            <a:ea typeface="+mn-ea"/>
                            <a:cs typeface="+mn-cs"/>
                          </a:rPr>
                          <m:t>𝑐</m:t>
                        </m:r>
                      </m:sub>
                    </m:sSub>
                  </m:oMath>
                </a14:m>
                <a:r>
                  <a:rPr lang="fa-IR" dirty="0"/>
                  <a:t>(</a:t>
                </a:r>
                <a:r>
                  <a:rPr lang="en-US" dirty="0"/>
                  <a:t>is the contact point close to its transferred target?) plus a normal-alignment term </a:t>
                </a:r>
                <a14:m>
                  <m:oMath xmlns:m="http://schemas.openxmlformats.org/officeDocument/2006/math">
                    <m:sSub>
                      <m:sSubPr>
                        <m:ctrlPr>
                          <a:rPr lang="fa-IR" sz="1200" i="1" kern="1200">
                            <a:solidFill>
                              <a:schemeClr val="tx1"/>
                            </a:solidFill>
                            <a:latin typeface="Cambria Math" panose="02040503050406030204" pitchFamily="18" charset="0"/>
                            <a:ea typeface="+mn-ea"/>
                            <a:cs typeface="+mn-cs"/>
                          </a:rPr>
                        </m:ctrlPr>
                      </m:sSubPr>
                      <m:e>
                        <m:r>
                          <m:rPr>
                            <m:sty m:val="p"/>
                          </m:rPr>
                          <a:rPr lang="el-GR" sz="1200" kern="1200">
                            <a:solidFill>
                              <a:schemeClr val="tx1"/>
                            </a:solidFill>
                            <a:latin typeface="Cambria Math" panose="02040503050406030204" pitchFamily="18" charset="0"/>
                            <a:ea typeface="+mn-ea"/>
                            <a:cs typeface="+mn-cs"/>
                          </a:rPr>
                          <m:t>Γ</m:t>
                        </m:r>
                      </m:e>
                      <m:sub>
                        <m:r>
                          <a:rPr lang="fa-IR" sz="1200" i="1" kern="1200">
                            <a:solidFill>
                              <a:schemeClr val="tx1"/>
                            </a:solidFill>
                            <a:latin typeface="Cambria Math" panose="02040503050406030204" pitchFamily="18" charset="0"/>
                            <a:ea typeface="+mn-ea"/>
                            <a:cs typeface="+mn-cs"/>
                          </a:rPr>
                          <m:t>𝐶𝑁</m:t>
                        </m:r>
                        <m:r>
                          <a:rPr lang="fa-IR" sz="1200" i="0" kern="1200">
                            <a:solidFill>
                              <a:schemeClr val="tx1"/>
                            </a:solidFill>
                            <a:latin typeface="Cambria Math" panose="02040503050406030204" pitchFamily="18" charset="0"/>
                            <a:ea typeface="+mn-ea"/>
                            <a:cs typeface="+mn-cs"/>
                          </a:rPr>
                          <m:t>,</m:t>
                        </m:r>
                        <m:r>
                          <a:rPr lang="fa-IR" sz="1200" i="1" kern="1200">
                            <a:solidFill>
                              <a:schemeClr val="tx1"/>
                            </a:solidFill>
                            <a:latin typeface="Cambria Math" panose="02040503050406030204" pitchFamily="18" charset="0"/>
                            <a:ea typeface="+mn-ea"/>
                            <a:cs typeface="+mn-cs"/>
                          </a:rPr>
                          <m:t>𝑐</m:t>
                        </m:r>
                      </m:sub>
                    </m:sSub>
                  </m:oMath>
                </a14:m>
                <a:r>
                  <a:rPr lang="fa-IR" dirty="0"/>
                  <a:t>(</a:t>
                </a:r>
                <a:r>
                  <a:rPr lang="en-US" dirty="0"/>
                  <a:t>is the hand surface facing the </a:t>
                </a:r>
                <a:r>
                  <a:rPr lang="en-US" i="1" dirty="0"/>
                  <a:t>right way</a:t>
                </a:r>
                <a:r>
                  <a:rPr lang="en-US" dirty="0"/>
                  <a:t> at that contact, not just nearby?). </a:t>
                </a:r>
                <a:r>
                  <a:rPr lang="en-US" i="1" dirty="0"/>
                  <a:t>"Is the hand actually gripping correctly, not just approximately touching?“</a:t>
                </a:r>
              </a:p>
              <a:p>
                <a:endParaRPr lang="en-US" i="1" dirty="0"/>
              </a:p>
              <a:p>
                <a:r>
                  <a:rPr lang="en-US" dirty="0"/>
                  <a:t> **</a:t>
                </a:r>
                <a14:m>
                  <m:oMath xmlns:m="http://schemas.openxmlformats.org/officeDocument/2006/math">
                    <m:sSub>
                      <m:sSubPr>
                        <m:ctrlPr>
                          <a:rPr lang="fa-IR" sz="1200" i="1" kern="1200">
                            <a:solidFill>
                              <a:schemeClr val="tx1"/>
                            </a:solidFill>
                            <a:latin typeface="Cambria Math" panose="02040503050406030204" pitchFamily="18" charset="0"/>
                            <a:ea typeface="+mn-ea"/>
                            <a:cs typeface="+mn-cs"/>
                          </a:rPr>
                        </m:ctrlPr>
                      </m:sSubPr>
                      <m:e>
                        <m:r>
                          <m:rPr>
                            <m:sty m:val="p"/>
                          </m:rPr>
                          <a:rPr lang="el-GR" sz="1200" kern="1200">
                            <a:solidFill>
                              <a:schemeClr val="tx1"/>
                            </a:solidFill>
                            <a:latin typeface="Cambria Math" panose="02040503050406030204" pitchFamily="18" charset="0"/>
                            <a:ea typeface="+mn-ea"/>
                            <a:cs typeface="+mn-cs"/>
                          </a:rPr>
                          <m:t>Γ</m:t>
                        </m:r>
                      </m:e>
                      <m:sub>
                        <m:r>
                          <a:rPr lang="fa-IR" sz="1200" i="1" kern="1200">
                            <a:solidFill>
                              <a:schemeClr val="tx1"/>
                            </a:solidFill>
                            <a:latin typeface="Cambria Math" panose="02040503050406030204" pitchFamily="18" charset="0"/>
                            <a:ea typeface="+mn-ea"/>
                            <a:cs typeface="+mn-cs"/>
                          </a:rPr>
                          <m:t>𝑇</m:t>
                        </m:r>
                      </m:sub>
                    </m:sSub>
                  </m:oMath>
                </a14:m>
                <a:r>
                  <a:rPr lang="fa-IR" dirty="0"/>
                  <a:t> — </a:t>
                </a:r>
                <a:r>
                  <a:rPr lang="en-US" dirty="0"/>
                  <a:t>table penalty (Eq. 6):** summed over sample points </a:t>
                </a:r>
                <a14:m>
                  <m:oMath xmlns:m="http://schemas.openxmlformats.org/officeDocument/2006/math">
                    <m:r>
                      <a:rPr lang="en-US" sz="1200" i="1" kern="1200">
                        <a:solidFill>
                          <a:schemeClr val="tx1"/>
                        </a:solidFill>
                        <a:latin typeface="Cambria Math" panose="02040503050406030204" pitchFamily="18" charset="0"/>
                        <a:ea typeface="+mn-ea"/>
                        <a:cs typeface="+mn-cs"/>
                      </a:rPr>
                      <m:t>𝑠</m:t>
                    </m:r>
                  </m:oMath>
                </a14:m>
                <a:r>
                  <a:rPr lang="en-US" dirty="0"/>
                  <a:t>on the hand, where </a:t>
                </a:r>
                <a14:m>
                  <m:oMath xmlns:m="http://schemas.openxmlformats.org/officeDocument/2006/math">
                    <m:sSub>
                      <m:sSubPr>
                        <m:ctrlPr>
                          <a:rPr lang="fa-IR" sz="1200" i="1" kern="1200">
                            <a:solidFill>
                              <a:schemeClr val="tx1"/>
                            </a:solidFill>
                            <a:latin typeface="Cambria Math" panose="02040503050406030204" pitchFamily="18" charset="0"/>
                            <a:ea typeface="+mn-ea"/>
                            <a:cs typeface="+mn-cs"/>
                          </a:rPr>
                        </m:ctrlPr>
                      </m:sSubPr>
                      <m:e>
                        <m:r>
                          <m:rPr>
                            <m:sty m:val="p"/>
                          </m:rPr>
                          <a:rPr lang="el-GR" sz="1200" kern="1200">
                            <a:solidFill>
                              <a:schemeClr val="tx1"/>
                            </a:solidFill>
                            <a:latin typeface="Cambria Math" panose="02040503050406030204" pitchFamily="18" charset="0"/>
                            <a:ea typeface="+mn-ea"/>
                            <a:cs typeface="+mn-cs"/>
                          </a:rPr>
                          <m:t>Γ</m:t>
                        </m:r>
                      </m:e>
                      <m:sub>
                        <m:r>
                          <a:rPr lang="fa-IR" sz="1200" i="1" kern="1200">
                            <a:solidFill>
                              <a:schemeClr val="tx1"/>
                            </a:solidFill>
                            <a:latin typeface="Cambria Math" panose="02040503050406030204" pitchFamily="18" charset="0"/>
                            <a:ea typeface="+mn-ea"/>
                            <a:cs typeface="+mn-cs"/>
                          </a:rPr>
                          <m:t>𝑆𝐷</m:t>
                        </m:r>
                      </m:sub>
                    </m:sSub>
                  </m:oMath>
                </a14:m>
                <a:r>
                  <a:rPr lang="en-US" dirty="0"/>
                  <a:t>is the table's signed distance function. Only activates (penalizes) when a point has gone </a:t>
                </a:r>
                <a:r>
                  <a:rPr lang="en-US" i="1" dirty="0"/>
                  <a:t>below</a:t>
                </a:r>
                <a:r>
                  <a:rPr lang="en-US" dirty="0"/>
                  <a:t> the table surface — i.e. it only fires on actual penetration, otherwise contributes zero.</a:t>
                </a:r>
              </a:p>
              <a:p>
                <a:endParaRPr lang="en-US" dirty="0"/>
              </a:p>
              <a:p>
                <a:r>
                  <a:rPr lang="en-US" dirty="0"/>
                  <a:t> </a:t>
                </a:r>
                <a14:m>
                  <m:oMath xmlns:m="http://schemas.openxmlformats.org/officeDocument/2006/math">
                    <m:sSub>
                      <m:sSubPr>
                        <m:ctrlPr>
                          <a:rPr lang="fa-IR" sz="1200" i="1" kern="1200">
                            <a:solidFill>
                              <a:schemeClr val="tx1"/>
                            </a:solidFill>
                            <a:latin typeface="Cambria Math" panose="02040503050406030204" pitchFamily="18" charset="0"/>
                            <a:ea typeface="+mn-ea"/>
                            <a:cs typeface="+mn-cs"/>
                          </a:rPr>
                        </m:ctrlPr>
                      </m:sSubPr>
                      <m:e>
                        <m:r>
                          <m:rPr>
                            <m:sty m:val="p"/>
                          </m:rPr>
                          <a:rPr lang="el-GR" sz="1200" kern="1200">
                            <a:solidFill>
                              <a:schemeClr val="tx1"/>
                            </a:solidFill>
                            <a:latin typeface="Cambria Math" panose="02040503050406030204" pitchFamily="18" charset="0"/>
                            <a:ea typeface="+mn-ea"/>
                            <a:cs typeface="+mn-cs"/>
                          </a:rPr>
                          <m:t>Γ</m:t>
                        </m:r>
                      </m:e>
                      <m:sub>
                        <m:r>
                          <a:rPr lang="fa-IR" sz="1200" i="1" kern="1200">
                            <a:solidFill>
                              <a:schemeClr val="tx1"/>
                            </a:solidFill>
                            <a:latin typeface="Cambria Math" panose="02040503050406030204" pitchFamily="18" charset="0"/>
                            <a:ea typeface="+mn-ea"/>
                            <a:cs typeface="+mn-cs"/>
                          </a:rPr>
                          <m:t>𝐽</m:t>
                        </m:r>
                      </m:sub>
                    </m:sSub>
                  </m:oMath>
                </a14:m>
                <a:r>
                  <a:rPr lang="fa-IR" b="1" dirty="0"/>
                  <a:t>— </a:t>
                </a:r>
                <a:r>
                  <a:rPr lang="en-US" b="1" dirty="0"/>
                  <a:t>prior/</a:t>
                </a:r>
                <a:r>
                  <a:rPr lang="en-US" b="1" dirty="0" err="1"/>
                  <a:t>regularizer</a:t>
                </a:r>
                <a:r>
                  <a:rPr lang="en-US" b="1" dirty="0"/>
                  <a:t> (Eq. 7):</a:t>
                </a:r>
                <a:r>
                  <a:rPr lang="en-US" dirty="0"/>
                  <a:t> penalizes each of the </a:t>
                </a:r>
                <a14:m>
                  <m:oMath xmlns:m="http://schemas.openxmlformats.org/officeDocument/2006/math">
                    <m:r>
                      <a:rPr lang="en-US" sz="1200" i="1" kern="1200">
                        <a:solidFill>
                          <a:schemeClr val="tx1"/>
                        </a:solidFill>
                        <a:latin typeface="Cambria Math" panose="02040503050406030204" pitchFamily="18" charset="0"/>
                        <a:ea typeface="+mn-ea"/>
                        <a:cs typeface="+mn-cs"/>
                      </a:rPr>
                      <m:t>𝐽</m:t>
                    </m:r>
                  </m:oMath>
                </a14:m>
                <a:r>
                  <a:rPr lang="en-US" dirty="0"/>
                  <a:t>DOFs for drifting far from either a rest pose or a previously-set value — keeps the solution from doing anything wild or unnecessary beyond what the other terms demand</a:t>
                </a:r>
              </a:p>
            </p:txBody>
          </p:sp>
        </mc:Choice>
        <mc:Fallback xmlns="">
          <p:sp>
            <p:nvSpPr>
              <p:cNvPr id="3" name="Notes Placeholder 2"/>
              <p:cNvSpPr>
                <a:spLocks noGrp="1"/>
              </p:cNvSpPr>
              <p:nvPr>
                <p:ph type="body" idx="1"/>
              </p:nvPr>
            </p:nvSpPr>
            <p:spPr/>
            <p:txBody>
              <a:bodyPr/>
              <a:lstStyle/>
              <a:p>
                <a:r>
                  <a:rPr lang="en-US" dirty="0"/>
                  <a:t>"Every frame, we're solving one small optimization problem: find the joint angles for the target hand that best satisfy four things at once. First, get the virtual markers close to where they should be — that's the stable, always-available anchor. Second, get the transferred contact points touching correctly — not just close, but with the surface facing the right way too. Third, don't let the hand poke through the table. And fourth, don't do anything wilder than necessary — stay close to a natural rest pose. These four goals are combined into one weighted score, and a numerical solver called </a:t>
                </a:r>
                <a:r>
                  <a:rPr lang="en-US" dirty="0" err="1"/>
                  <a:t>NLopt</a:t>
                </a:r>
                <a:r>
                  <a:rPr lang="en-US" dirty="0"/>
                  <a:t>, using a method called MMA, searches for the joint angles that make that score as low as possible, while respecting each joint's physical range of motion.“</a:t>
                </a:r>
              </a:p>
              <a:p>
                <a:endParaRPr lang="en-US" dirty="0"/>
              </a:p>
              <a:p>
                <a:r>
                  <a:rPr lang="fa-IR" dirty="0"/>
                  <a:t>**</a:t>
                </a:r>
                <a:r>
                  <a:rPr lang="el-GR" sz="1200" i="0" kern="1200">
                    <a:solidFill>
                      <a:schemeClr val="tx1"/>
                    </a:solidFill>
                    <a:latin typeface="+mn-lt"/>
                    <a:ea typeface="+mn-ea"/>
                    <a:cs typeface="+mn-cs"/>
                  </a:rPr>
                  <a:t>Γ</a:t>
                </a:r>
                <a:r>
                  <a:rPr lang="fa-IR" sz="1200" i="0" kern="1200">
                    <a:solidFill>
                      <a:schemeClr val="tx1"/>
                    </a:solidFill>
                    <a:latin typeface="+mn-lt"/>
                    <a:ea typeface="+mn-ea"/>
                    <a:cs typeface="+mn-cs"/>
                  </a:rPr>
                  <a:t>_𝑀</a:t>
                </a:r>
                <a:r>
                  <a:rPr lang="fa-IR" dirty="0"/>
                  <a:t> — </a:t>
                </a:r>
                <a:r>
                  <a:rPr lang="en-US" dirty="0"/>
                  <a:t>marker penalty (Eq. 4):** sums the L2 (straight-line) distance between each virtual marker's current position and its transferred target, across all </a:t>
                </a:r>
                <a:r>
                  <a:rPr lang="en-US" sz="1200" i="0" kern="1200">
                    <a:solidFill>
                      <a:schemeClr val="tx1"/>
                    </a:solidFill>
                    <a:latin typeface="+mn-lt"/>
                    <a:ea typeface="+mn-ea"/>
                    <a:cs typeface="+mn-cs"/>
                  </a:rPr>
                  <a:t>𝑀</a:t>
                </a:r>
                <a:r>
                  <a:rPr lang="en-US" dirty="0"/>
                  <a:t>markers. </a:t>
                </a:r>
                <a:r>
                  <a:rPr lang="en-US" i="1" dirty="0"/>
                  <a:t>"Are the fixed reference points where they should be?"</a:t>
                </a:r>
                <a:r>
                  <a:rPr lang="en-US" dirty="0"/>
                  <a:t> </a:t>
                </a:r>
              </a:p>
              <a:p>
                <a:endParaRPr lang="en-US" dirty="0"/>
              </a:p>
              <a:p>
                <a:r>
                  <a:rPr lang="en-US" dirty="0"/>
                  <a:t>**</a:t>
                </a:r>
                <a:r>
                  <a:rPr lang="el-GR" sz="1200" i="0" kern="1200">
                    <a:solidFill>
                      <a:schemeClr val="tx1"/>
                    </a:solidFill>
                    <a:latin typeface="+mn-lt"/>
                    <a:ea typeface="+mn-ea"/>
                    <a:cs typeface="+mn-cs"/>
                  </a:rPr>
                  <a:t>Γ</a:t>
                </a:r>
                <a:r>
                  <a:rPr lang="fa-IR" sz="1200" i="0" kern="1200">
                    <a:solidFill>
                      <a:schemeClr val="tx1"/>
                    </a:solidFill>
                    <a:latin typeface="+mn-lt"/>
                    <a:ea typeface="+mn-ea"/>
                    <a:cs typeface="+mn-cs"/>
                  </a:rPr>
                  <a:t>_𝐶</a:t>
                </a:r>
                <a:r>
                  <a:rPr lang="fa-IR" dirty="0"/>
                  <a:t> — </a:t>
                </a:r>
                <a:r>
                  <a:rPr lang="en-US" dirty="0"/>
                  <a:t>contact penalty (Eq. 5):** sums, over all </a:t>
                </a:r>
                <a:r>
                  <a:rPr lang="en-US" sz="1200" i="0" kern="1200">
                    <a:solidFill>
                      <a:schemeClr val="tx1"/>
                    </a:solidFill>
                    <a:latin typeface="+mn-lt"/>
                    <a:ea typeface="+mn-ea"/>
                    <a:cs typeface="+mn-cs"/>
                  </a:rPr>
                  <a:t>𝐶</a:t>
                </a:r>
                <a:r>
                  <a:rPr lang="en-US" dirty="0"/>
                  <a:t>contacts, a distance term </a:t>
                </a:r>
                <a:r>
                  <a:rPr lang="el-GR" sz="1200" i="0" kern="1200">
                    <a:solidFill>
                      <a:schemeClr val="tx1"/>
                    </a:solidFill>
                    <a:latin typeface="+mn-lt"/>
                    <a:ea typeface="+mn-ea"/>
                    <a:cs typeface="+mn-cs"/>
                  </a:rPr>
                  <a:t>Γ</a:t>
                </a:r>
                <a:r>
                  <a:rPr lang="fa-IR" sz="1200" i="0" kern="1200">
                    <a:solidFill>
                      <a:schemeClr val="tx1"/>
                    </a:solidFill>
                    <a:latin typeface="+mn-lt"/>
                    <a:ea typeface="+mn-ea"/>
                    <a:cs typeface="+mn-cs"/>
                  </a:rPr>
                  <a:t>_(𝐶𝐷,𝑐)</a:t>
                </a:r>
                <a:r>
                  <a:rPr lang="fa-IR" dirty="0"/>
                  <a:t>(</a:t>
                </a:r>
                <a:r>
                  <a:rPr lang="en-US" dirty="0"/>
                  <a:t>is the contact point close to its transferred target?) plus a normal-alignment term </a:t>
                </a:r>
                <a:r>
                  <a:rPr lang="el-GR" sz="1200" i="0" kern="1200">
                    <a:solidFill>
                      <a:schemeClr val="tx1"/>
                    </a:solidFill>
                    <a:latin typeface="+mn-lt"/>
                    <a:ea typeface="+mn-ea"/>
                    <a:cs typeface="+mn-cs"/>
                  </a:rPr>
                  <a:t>Γ</a:t>
                </a:r>
                <a:r>
                  <a:rPr lang="fa-IR" sz="1200" i="0" kern="1200">
                    <a:solidFill>
                      <a:schemeClr val="tx1"/>
                    </a:solidFill>
                    <a:latin typeface="+mn-lt"/>
                    <a:ea typeface="+mn-ea"/>
                    <a:cs typeface="+mn-cs"/>
                  </a:rPr>
                  <a:t>_(𝐶𝑁,𝑐)</a:t>
                </a:r>
                <a:r>
                  <a:rPr lang="fa-IR" dirty="0"/>
                  <a:t>(</a:t>
                </a:r>
                <a:r>
                  <a:rPr lang="en-US" dirty="0"/>
                  <a:t>is the hand surface facing the </a:t>
                </a:r>
                <a:r>
                  <a:rPr lang="en-US" i="1" dirty="0"/>
                  <a:t>right way</a:t>
                </a:r>
                <a:r>
                  <a:rPr lang="en-US" dirty="0"/>
                  <a:t> at that contact, not just nearby?). </a:t>
                </a:r>
                <a:r>
                  <a:rPr lang="en-US" i="1" dirty="0"/>
                  <a:t>"Is the hand actually gripping correctly, not just approximately touching?“</a:t>
                </a:r>
              </a:p>
              <a:p>
                <a:endParaRPr lang="en-US" i="1" dirty="0"/>
              </a:p>
              <a:p>
                <a:r>
                  <a:rPr lang="en-US" dirty="0"/>
                  <a:t> **</a:t>
                </a:r>
                <a:r>
                  <a:rPr lang="el-GR" sz="1200" i="0" kern="1200">
                    <a:solidFill>
                      <a:schemeClr val="tx1"/>
                    </a:solidFill>
                    <a:latin typeface="+mn-lt"/>
                    <a:ea typeface="+mn-ea"/>
                    <a:cs typeface="+mn-cs"/>
                  </a:rPr>
                  <a:t>Γ</a:t>
                </a:r>
                <a:r>
                  <a:rPr lang="fa-IR" sz="1200" i="0" kern="1200">
                    <a:solidFill>
                      <a:schemeClr val="tx1"/>
                    </a:solidFill>
                    <a:latin typeface="+mn-lt"/>
                    <a:ea typeface="+mn-ea"/>
                    <a:cs typeface="+mn-cs"/>
                  </a:rPr>
                  <a:t>_𝑇</a:t>
                </a:r>
                <a:r>
                  <a:rPr lang="fa-IR" dirty="0"/>
                  <a:t> — </a:t>
                </a:r>
                <a:r>
                  <a:rPr lang="en-US" dirty="0"/>
                  <a:t>table penalty (Eq. 6):** summed over sample points </a:t>
                </a:r>
                <a:r>
                  <a:rPr lang="en-US" sz="1200" i="0" kern="1200">
                    <a:solidFill>
                      <a:schemeClr val="tx1"/>
                    </a:solidFill>
                    <a:latin typeface="+mn-lt"/>
                    <a:ea typeface="+mn-ea"/>
                    <a:cs typeface="+mn-cs"/>
                  </a:rPr>
                  <a:t>𝑠</a:t>
                </a:r>
                <a:r>
                  <a:rPr lang="en-US" dirty="0"/>
                  <a:t>on the hand, where </a:t>
                </a:r>
                <a:r>
                  <a:rPr lang="el-GR" sz="1200" i="0" kern="1200">
                    <a:solidFill>
                      <a:schemeClr val="tx1"/>
                    </a:solidFill>
                    <a:latin typeface="+mn-lt"/>
                    <a:ea typeface="+mn-ea"/>
                    <a:cs typeface="+mn-cs"/>
                  </a:rPr>
                  <a:t>Γ</a:t>
                </a:r>
                <a:r>
                  <a:rPr lang="fa-IR" sz="1200" i="0" kern="1200">
                    <a:solidFill>
                      <a:schemeClr val="tx1"/>
                    </a:solidFill>
                    <a:latin typeface="+mn-lt"/>
                    <a:ea typeface="+mn-ea"/>
                    <a:cs typeface="+mn-cs"/>
                  </a:rPr>
                  <a:t>_𝑆𝐷</a:t>
                </a:r>
                <a:r>
                  <a:rPr lang="en-US" dirty="0"/>
                  <a:t>is the table's signed distance function. Only activates (penalizes) when a point has gone </a:t>
                </a:r>
                <a:r>
                  <a:rPr lang="en-US" i="1" dirty="0"/>
                  <a:t>below</a:t>
                </a:r>
                <a:r>
                  <a:rPr lang="en-US" dirty="0"/>
                  <a:t> the table surface — i.e. it only fires on actual penetration, otherwise contributes zero.</a:t>
                </a:r>
              </a:p>
              <a:p>
                <a:endParaRPr lang="en-US" dirty="0"/>
              </a:p>
              <a:p>
                <a:r>
                  <a:rPr lang="en-US" dirty="0"/>
                  <a:t> </a:t>
                </a:r>
                <a:r>
                  <a:rPr lang="el-GR" sz="1200" i="0" kern="1200">
                    <a:solidFill>
                      <a:schemeClr val="tx1"/>
                    </a:solidFill>
                    <a:latin typeface="+mn-lt"/>
                    <a:ea typeface="+mn-ea"/>
                    <a:cs typeface="+mn-cs"/>
                  </a:rPr>
                  <a:t>Γ</a:t>
                </a:r>
                <a:r>
                  <a:rPr lang="fa-IR" sz="1200" i="0" kern="1200">
                    <a:solidFill>
                      <a:schemeClr val="tx1"/>
                    </a:solidFill>
                    <a:latin typeface="+mn-lt"/>
                    <a:ea typeface="+mn-ea"/>
                    <a:cs typeface="+mn-cs"/>
                  </a:rPr>
                  <a:t>_𝐽</a:t>
                </a:r>
                <a:r>
                  <a:rPr lang="fa-IR" b="1" dirty="0"/>
                  <a:t>— </a:t>
                </a:r>
                <a:r>
                  <a:rPr lang="en-US" b="1" dirty="0"/>
                  <a:t>prior/</a:t>
                </a:r>
                <a:r>
                  <a:rPr lang="en-US" b="1" dirty="0" err="1"/>
                  <a:t>regularizer</a:t>
                </a:r>
                <a:r>
                  <a:rPr lang="en-US" b="1" dirty="0"/>
                  <a:t> (Eq. 7):</a:t>
                </a:r>
                <a:r>
                  <a:rPr lang="en-US" dirty="0"/>
                  <a:t> penalizes each of the </a:t>
                </a:r>
                <a:r>
                  <a:rPr lang="en-US" sz="1200" i="0" kern="1200">
                    <a:solidFill>
                      <a:schemeClr val="tx1"/>
                    </a:solidFill>
                    <a:latin typeface="+mn-lt"/>
                    <a:ea typeface="+mn-ea"/>
                    <a:cs typeface="+mn-cs"/>
                  </a:rPr>
                  <a:t>𝐽</a:t>
                </a:r>
                <a:r>
                  <a:rPr lang="en-US" dirty="0"/>
                  <a:t>DOFs for drifting far from either a rest pose or a previously-set value — keeps the solution from doing anything wild or unnecessary beyond what the other terms demand</a:t>
                </a:r>
              </a:p>
            </p:txBody>
          </p:sp>
        </mc:Fallback>
      </mc:AlternateContent>
      <p:sp>
        <p:nvSpPr>
          <p:cNvPr id="4" name="Slide Number Placeholder 3"/>
          <p:cNvSpPr>
            <a:spLocks noGrp="1"/>
          </p:cNvSpPr>
          <p:nvPr>
            <p:ph type="sldNum" sz="quarter" idx="5"/>
          </p:nvPr>
        </p:nvSpPr>
        <p:spPr/>
        <p:txBody>
          <a:bodyPr/>
          <a:lstStyle/>
          <a:p>
            <a:fld id="{C79E072F-EE37-4ABD-A520-40C32A52E15F}" type="slidenum">
              <a:rPr lang="en-US" smtClean="0"/>
              <a:t>9</a:t>
            </a:fld>
            <a:endParaRPr lang="en-US"/>
          </a:p>
        </p:txBody>
      </p:sp>
    </p:spTree>
    <p:extLst>
      <p:ext uri="{BB962C8B-B14F-4D97-AF65-F5344CB8AC3E}">
        <p14:creationId xmlns:p14="http://schemas.microsoft.com/office/powerpoint/2010/main" val="368814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each frame, they first solve just for the root — the wrist's overall position and orientation — then use that as a starting guess to solve the full hand pose, all the finger joints included. Solving root first matters, because a bad root guess biases the rest of the solve toward the wrong answer. Also, unlike a lot of prior work, they don't chain each frame off the previous one's result. That sounds counterintuitive — wouldn't the previous frame be a good starting guess? — but it turns out that lets small errors snowball over a long motion. Solving every frame fresh avoids that drift."</a:t>
            </a:r>
          </a:p>
        </p:txBody>
      </p:sp>
      <p:sp>
        <p:nvSpPr>
          <p:cNvPr id="4" name="Slide Number Placeholder 3"/>
          <p:cNvSpPr>
            <a:spLocks noGrp="1"/>
          </p:cNvSpPr>
          <p:nvPr>
            <p:ph type="sldNum" sz="quarter" idx="5"/>
          </p:nvPr>
        </p:nvSpPr>
        <p:spPr/>
        <p:txBody>
          <a:bodyPr/>
          <a:lstStyle/>
          <a:p>
            <a:fld id="{C79E072F-EE37-4ABD-A520-40C32A52E15F}" type="slidenum">
              <a:rPr lang="en-US" smtClean="0"/>
              <a:t>10</a:t>
            </a:fld>
            <a:endParaRPr lang="en-US"/>
          </a:p>
        </p:txBody>
      </p:sp>
    </p:spTree>
    <p:extLst>
      <p:ext uri="{BB962C8B-B14F-4D97-AF65-F5344CB8AC3E}">
        <p14:creationId xmlns:p14="http://schemas.microsoft.com/office/powerpoint/2010/main" val="2580831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they solved every frame independently, the result is accurate but jittery — there's nothing forcing frame 10 and frame 11 to move smoothly together. So they scan for any joint where the motion accelerates faster than a set threshold, replace that bad frame with a simple interpolation between its good neighbors, and re-solve it with a better starting guess. they repeat this, because fixing one jump can sometimes reveal another nearby, until things settle down or we hit a max number of tries. To keep this fast, we also apply some basic smoothing filters beforehand, which cuts down how many bad frames we need to fix in the first place."</a:t>
            </a:r>
          </a:p>
        </p:txBody>
      </p:sp>
      <p:sp>
        <p:nvSpPr>
          <p:cNvPr id="4" name="Slide Number Placeholder 3"/>
          <p:cNvSpPr>
            <a:spLocks noGrp="1"/>
          </p:cNvSpPr>
          <p:nvPr>
            <p:ph type="sldNum" sz="quarter" idx="5"/>
          </p:nvPr>
        </p:nvSpPr>
        <p:spPr/>
        <p:txBody>
          <a:bodyPr/>
          <a:lstStyle/>
          <a:p>
            <a:fld id="{C79E072F-EE37-4ABD-A520-40C32A52E15F}" type="slidenum">
              <a:rPr lang="en-US" smtClean="0"/>
              <a:t>11</a:t>
            </a:fld>
            <a:endParaRPr lang="en-US"/>
          </a:p>
        </p:txBody>
      </p:sp>
    </p:spTree>
    <p:extLst>
      <p:ext uri="{BB962C8B-B14F-4D97-AF65-F5344CB8AC3E}">
        <p14:creationId xmlns:p14="http://schemas.microsoft.com/office/powerpoint/2010/main" val="71110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step takes the refined, per-frame values for each joint and fits a smooth curve through them — a cubic B-spline — solved with least squares. This guarantees the final motion has no jitter at all, not just in position but in velocity and acceleration too. It also happens to double as a really convenient editing tool: an artist can just drag a control point to touch up the motion locally, without needing to redo any of the optimization."</a:t>
            </a:r>
          </a:p>
        </p:txBody>
      </p:sp>
      <p:sp>
        <p:nvSpPr>
          <p:cNvPr id="4" name="Slide Number Placeholder 3"/>
          <p:cNvSpPr>
            <a:spLocks noGrp="1"/>
          </p:cNvSpPr>
          <p:nvPr>
            <p:ph type="sldNum" sz="quarter" idx="5"/>
          </p:nvPr>
        </p:nvSpPr>
        <p:spPr/>
        <p:txBody>
          <a:bodyPr/>
          <a:lstStyle/>
          <a:p>
            <a:fld id="{C79E072F-EE37-4ABD-A520-40C32A52E15F}" type="slidenum">
              <a:rPr lang="en-US" smtClean="0"/>
              <a:t>12</a:t>
            </a:fld>
            <a:endParaRPr lang="en-US"/>
          </a:p>
        </p:txBody>
      </p:sp>
    </p:spTree>
    <p:extLst>
      <p:ext uri="{BB962C8B-B14F-4D97-AF65-F5344CB8AC3E}">
        <p14:creationId xmlns:p14="http://schemas.microsoft.com/office/powerpoint/2010/main" val="1477996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9E072F-EE37-4ABD-A520-40C32A52E15F}" type="slidenum">
              <a:rPr lang="en-US" smtClean="0"/>
              <a:t>16</a:t>
            </a:fld>
            <a:endParaRPr lang="en-US"/>
          </a:p>
        </p:txBody>
      </p:sp>
    </p:spTree>
    <p:extLst>
      <p:ext uri="{BB962C8B-B14F-4D97-AF65-F5344CB8AC3E}">
        <p14:creationId xmlns:p14="http://schemas.microsoft.com/office/powerpoint/2010/main" val="4090352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96442-14E0-53FE-C61D-B87D91F555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93ABC4-816E-1592-49A4-C36A72EA1C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E8C85C-BD18-F0F9-2749-B3F479ED1526}"/>
              </a:ext>
            </a:extLst>
          </p:cNvPr>
          <p:cNvSpPr>
            <a:spLocks noGrp="1"/>
          </p:cNvSpPr>
          <p:nvPr>
            <p:ph type="dt" sz="half" idx="10"/>
          </p:nvPr>
        </p:nvSpPr>
        <p:spPr/>
        <p:txBody>
          <a:bodyPr/>
          <a:lstStyle/>
          <a:p>
            <a:fld id="{C9EC462D-1357-45A3-B2EC-5CD9F97B3735}" type="datetime1">
              <a:rPr lang="en-US" smtClean="0"/>
              <a:t>7/13/2026</a:t>
            </a:fld>
            <a:endParaRPr lang="en-US"/>
          </a:p>
        </p:txBody>
      </p:sp>
      <p:sp>
        <p:nvSpPr>
          <p:cNvPr id="5" name="Footer Placeholder 4">
            <a:extLst>
              <a:ext uri="{FF2B5EF4-FFF2-40B4-BE49-F238E27FC236}">
                <a16:creationId xmlns:a16="http://schemas.microsoft.com/office/drawing/2014/main" id="{21C826E5-3893-1537-DE17-384433DC2697}"/>
              </a:ext>
            </a:extLst>
          </p:cNvPr>
          <p:cNvSpPr>
            <a:spLocks noGrp="1"/>
          </p:cNvSpPr>
          <p:nvPr>
            <p:ph type="ftr" sz="quarter" idx="11"/>
          </p:nvPr>
        </p:nvSpPr>
        <p:spPr/>
        <p:txBody>
          <a:bodyPr/>
          <a:lstStyle/>
          <a:p>
            <a:r>
              <a:rPr lang="en-US"/>
              <a:t>Kiarash Ghasemzadeh</a:t>
            </a:r>
          </a:p>
        </p:txBody>
      </p:sp>
      <p:sp>
        <p:nvSpPr>
          <p:cNvPr id="6" name="Slide Number Placeholder 5">
            <a:extLst>
              <a:ext uri="{FF2B5EF4-FFF2-40B4-BE49-F238E27FC236}">
                <a16:creationId xmlns:a16="http://schemas.microsoft.com/office/drawing/2014/main" id="{1CDCA277-930B-56A1-16FF-D20D4207C902}"/>
              </a:ext>
            </a:extLst>
          </p:cNvPr>
          <p:cNvSpPr>
            <a:spLocks noGrp="1"/>
          </p:cNvSpPr>
          <p:nvPr>
            <p:ph type="sldNum" sz="quarter" idx="12"/>
          </p:nvPr>
        </p:nvSpPr>
        <p:spPr/>
        <p:txBody>
          <a:bodyPr/>
          <a:lstStyle/>
          <a:p>
            <a:fld id="{C6D77E5A-FE44-4A97-909A-1177D68CA2B7}" type="slidenum">
              <a:rPr lang="en-US" smtClean="0"/>
              <a:t>‹#›</a:t>
            </a:fld>
            <a:endParaRPr lang="en-US"/>
          </a:p>
        </p:txBody>
      </p:sp>
    </p:spTree>
    <p:extLst>
      <p:ext uri="{BB962C8B-B14F-4D97-AF65-F5344CB8AC3E}">
        <p14:creationId xmlns:p14="http://schemas.microsoft.com/office/powerpoint/2010/main" val="4174153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D74E9-DCE4-77B7-2AEE-F10499938C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E991B7-81BA-53F0-981C-B255B239C4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4379C9-5246-40C9-4029-BB50A2678E09}"/>
              </a:ext>
            </a:extLst>
          </p:cNvPr>
          <p:cNvSpPr>
            <a:spLocks noGrp="1"/>
          </p:cNvSpPr>
          <p:nvPr>
            <p:ph type="dt" sz="half" idx="10"/>
          </p:nvPr>
        </p:nvSpPr>
        <p:spPr/>
        <p:txBody>
          <a:bodyPr/>
          <a:lstStyle/>
          <a:p>
            <a:fld id="{FE80E47E-C340-4F27-87E3-50BE6C2CB451}" type="datetime1">
              <a:rPr lang="en-US" smtClean="0"/>
              <a:t>7/13/2026</a:t>
            </a:fld>
            <a:endParaRPr lang="en-US"/>
          </a:p>
        </p:txBody>
      </p:sp>
      <p:sp>
        <p:nvSpPr>
          <p:cNvPr id="5" name="Footer Placeholder 4">
            <a:extLst>
              <a:ext uri="{FF2B5EF4-FFF2-40B4-BE49-F238E27FC236}">
                <a16:creationId xmlns:a16="http://schemas.microsoft.com/office/drawing/2014/main" id="{B1CD9889-812E-2EEF-59A6-68B7249366E1}"/>
              </a:ext>
            </a:extLst>
          </p:cNvPr>
          <p:cNvSpPr>
            <a:spLocks noGrp="1"/>
          </p:cNvSpPr>
          <p:nvPr>
            <p:ph type="ftr" sz="quarter" idx="11"/>
          </p:nvPr>
        </p:nvSpPr>
        <p:spPr/>
        <p:txBody>
          <a:bodyPr/>
          <a:lstStyle/>
          <a:p>
            <a:r>
              <a:rPr lang="en-US"/>
              <a:t>Kiarash Ghasemzadeh</a:t>
            </a:r>
          </a:p>
        </p:txBody>
      </p:sp>
      <p:sp>
        <p:nvSpPr>
          <p:cNvPr id="6" name="Slide Number Placeholder 5">
            <a:extLst>
              <a:ext uri="{FF2B5EF4-FFF2-40B4-BE49-F238E27FC236}">
                <a16:creationId xmlns:a16="http://schemas.microsoft.com/office/drawing/2014/main" id="{5711981D-9F97-A1CF-CA02-6CA3587897AF}"/>
              </a:ext>
            </a:extLst>
          </p:cNvPr>
          <p:cNvSpPr>
            <a:spLocks noGrp="1"/>
          </p:cNvSpPr>
          <p:nvPr>
            <p:ph type="sldNum" sz="quarter" idx="12"/>
          </p:nvPr>
        </p:nvSpPr>
        <p:spPr/>
        <p:txBody>
          <a:bodyPr/>
          <a:lstStyle/>
          <a:p>
            <a:fld id="{C6D77E5A-FE44-4A97-909A-1177D68CA2B7}" type="slidenum">
              <a:rPr lang="en-US" smtClean="0"/>
              <a:t>‹#›</a:t>
            </a:fld>
            <a:endParaRPr lang="en-US"/>
          </a:p>
        </p:txBody>
      </p:sp>
    </p:spTree>
    <p:extLst>
      <p:ext uri="{BB962C8B-B14F-4D97-AF65-F5344CB8AC3E}">
        <p14:creationId xmlns:p14="http://schemas.microsoft.com/office/powerpoint/2010/main" val="2674864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AD625C-6BBE-3254-E5B1-DB93FBA4F0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DBDF11-75C4-E02F-13F1-3E72CE679F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14635A-7441-C235-FCF5-ACA36AD21B8F}"/>
              </a:ext>
            </a:extLst>
          </p:cNvPr>
          <p:cNvSpPr>
            <a:spLocks noGrp="1"/>
          </p:cNvSpPr>
          <p:nvPr>
            <p:ph type="dt" sz="half" idx="10"/>
          </p:nvPr>
        </p:nvSpPr>
        <p:spPr/>
        <p:txBody>
          <a:bodyPr/>
          <a:lstStyle/>
          <a:p>
            <a:fld id="{C021C5DA-BBAE-4F88-B6A0-1AD2464A2ECD}" type="datetime1">
              <a:rPr lang="en-US" smtClean="0"/>
              <a:t>7/13/2026</a:t>
            </a:fld>
            <a:endParaRPr lang="en-US"/>
          </a:p>
        </p:txBody>
      </p:sp>
      <p:sp>
        <p:nvSpPr>
          <p:cNvPr id="5" name="Footer Placeholder 4">
            <a:extLst>
              <a:ext uri="{FF2B5EF4-FFF2-40B4-BE49-F238E27FC236}">
                <a16:creationId xmlns:a16="http://schemas.microsoft.com/office/drawing/2014/main" id="{4FA2A239-D729-E34A-FDCB-957B9917BBFD}"/>
              </a:ext>
            </a:extLst>
          </p:cNvPr>
          <p:cNvSpPr>
            <a:spLocks noGrp="1"/>
          </p:cNvSpPr>
          <p:nvPr>
            <p:ph type="ftr" sz="quarter" idx="11"/>
          </p:nvPr>
        </p:nvSpPr>
        <p:spPr/>
        <p:txBody>
          <a:bodyPr/>
          <a:lstStyle/>
          <a:p>
            <a:r>
              <a:rPr lang="en-US"/>
              <a:t>Kiarash Ghasemzadeh</a:t>
            </a:r>
          </a:p>
        </p:txBody>
      </p:sp>
      <p:sp>
        <p:nvSpPr>
          <p:cNvPr id="6" name="Slide Number Placeholder 5">
            <a:extLst>
              <a:ext uri="{FF2B5EF4-FFF2-40B4-BE49-F238E27FC236}">
                <a16:creationId xmlns:a16="http://schemas.microsoft.com/office/drawing/2014/main" id="{5D349EA2-74F9-6C44-9A4F-BF3C4F585A37}"/>
              </a:ext>
            </a:extLst>
          </p:cNvPr>
          <p:cNvSpPr>
            <a:spLocks noGrp="1"/>
          </p:cNvSpPr>
          <p:nvPr>
            <p:ph type="sldNum" sz="quarter" idx="12"/>
          </p:nvPr>
        </p:nvSpPr>
        <p:spPr/>
        <p:txBody>
          <a:bodyPr/>
          <a:lstStyle/>
          <a:p>
            <a:fld id="{C6D77E5A-FE44-4A97-909A-1177D68CA2B7}" type="slidenum">
              <a:rPr lang="en-US" smtClean="0"/>
              <a:t>‹#›</a:t>
            </a:fld>
            <a:endParaRPr lang="en-US"/>
          </a:p>
        </p:txBody>
      </p:sp>
    </p:spTree>
    <p:extLst>
      <p:ext uri="{BB962C8B-B14F-4D97-AF65-F5344CB8AC3E}">
        <p14:creationId xmlns:p14="http://schemas.microsoft.com/office/powerpoint/2010/main" val="2317224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DE097-B672-A67C-8F35-5F8E7748F1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D64ED5-B837-FE4D-8861-94A7369197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543D30-FC6F-DD2A-C2BD-3BE6A5447EBD}"/>
              </a:ext>
            </a:extLst>
          </p:cNvPr>
          <p:cNvSpPr>
            <a:spLocks noGrp="1"/>
          </p:cNvSpPr>
          <p:nvPr>
            <p:ph type="dt" sz="half" idx="10"/>
          </p:nvPr>
        </p:nvSpPr>
        <p:spPr/>
        <p:txBody>
          <a:bodyPr/>
          <a:lstStyle/>
          <a:p>
            <a:fld id="{1C0681A1-EFB6-4B32-B520-E45CAB5B413D}" type="datetime1">
              <a:rPr lang="en-US" smtClean="0"/>
              <a:t>7/13/2026</a:t>
            </a:fld>
            <a:endParaRPr lang="en-US"/>
          </a:p>
        </p:txBody>
      </p:sp>
      <p:sp>
        <p:nvSpPr>
          <p:cNvPr id="5" name="Footer Placeholder 4">
            <a:extLst>
              <a:ext uri="{FF2B5EF4-FFF2-40B4-BE49-F238E27FC236}">
                <a16:creationId xmlns:a16="http://schemas.microsoft.com/office/drawing/2014/main" id="{407414A1-1F8A-9714-3B15-01F4C7769A85}"/>
              </a:ext>
            </a:extLst>
          </p:cNvPr>
          <p:cNvSpPr>
            <a:spLocks noGrp="1"/>
          </p:cNvSpPr>
          <p:nvPr>
            <p:ph type="ftr" sz="quarter" idx="11"/>
          </p:nvPr>
        </p:nvSpPr>
        <p:spPr/>
        <p:txBody>
          <a:bodyPr/>
          <a:lstStyle/>
          <a:p>
            <a:r>
              <a:rPr lang="en-US"/>
              <a:t>Kiarash Ghasemzadeh</a:t>
            </a:r>
          </a:p>
        </p:txBody>
      </p:sp>
      <p:sp>
        <p:nvSpPr>
          <p:cNvPr id="6" name="Slide Number Placeholder 5">
            <a:extLst>
              <a:ext uri="{FF2B5EF4-FFF2-40B4-BE49-F238E27FC236}">
                <a16:creationId xmlns:a16="http://schemas.microsoft.com/office/drawing/2014/main" id="{9375A87F-AFA3-2A99-AE65-DB8A3D1DEF81}"/>
              </a:ext>
            </a:extLst>
          </p:cNvPr>
          <p:cNvSpPr>
            <a:spLocks noGrp="1"/>
          </p:cNvSpPr>
          <p:nvPr>
            <p:ph type="sldNum" sz="quarter" idx="12"/>
          </p:nvPr>
        </p:nvSpPr>
        <p:spPr/>
        <p:txBody>
          <a:bodyPr/>
          <a:lstStyle/>
          <a:p>
            <a:fld id="{C6D77E5A-FE44-4A97-909A-1177D68CA2B7}" type="slidenum">
              <a:rPr lang="en-US" smtClean="0"/>
              <a:t>‹#›</a:t>
            </a:fld>
            <a:endParaRPr lang="en-US"/>
          </a:p>
        </p:txBody>
      </p:sp>
    </p:spTree>
    <p:extLst>
      <p:ext uri="{BB962C8B-B14F-4D97-AF65-F5344CB8AC3E}">
        <p14:creationId xmlns:p14="http://schemas.microsoft.com/office/powerpoint/2010/main" val="1890642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45322-9B5E-3FD2-4096-C834035890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7390B9-8D88-C326-E02C-7AD417CA6E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A2D37C-8168-6730-382C-47EAF2EE0051}"/>
              </a:ext>
            </a:extLst>
          </p:cNvPr>
          <p:cNvSpPr>
            <a:spLocks noGrp="1"/>
          </p:cNvSpPr>
          <p:nvPr>
            <p:ph type="dt" sz="half" idx="10"/>
          </p:nvPr>
        </p:nvSpPr>
        <p:spPr/>
        <p:txBody>
          <a:bodyPr/>
          <a:lstStyle/>
          <a:p>
            <a:fld id="{F4431EA0-58BC-4FF3-A0CB-88242BC1F99F}" type="datetime1">
              <a:rPr lang="en-US" smtClean="0"/>
              <a:t>7/13/2026</a:t>
            </a:fld>
            <a:endParaRPr lang="en-US"/>
          </a:p>
        </p:txBody>
      </p:sp>
      <p:sp>
        <p:nvSpPr>
          <p:cNvPr id="5" name="Footer Placeholder 4">
            <a:extLst>
              <a:ext uri="{FF2B5EF4-FFF2-40B4-BE49-F238E27FC236}">
                <a16:creationId xmlns:a16="http://schemas.microsoft.com/office/drawing/2014/main" id="{1D7427F4-DED3-2C51-AECB-ED43C9C47FF3}"/>
              </a:ext>
            </a:extLst>
          </p:cNvPr>
          <p:cNvSpPr>
            <a:spLocks noGrp="1"/>
          </p:cNvSpPr>
          <p:nvPr>
            <p:ph type="ftr" sz="quarter" idx="11"/>
          </p:nvPr>
        </p:nvSpPr>
        <p:spPr/>
        <p:txBody>
          <a:bodyPr/>
          <a:lstStyle/>
          <a:p>
            <a:r>
              <a:rPr lang="en-US"/>
              <a:t>Kiarash Ghasemzadeh</a:t>
            </a:r>
          </a:p>
        </p:txBody>
      </p:sp>
      <p:sp>
        <p:nvSpPr>
          <p:cNvPr id="6" name="Slide Number Placeholder 5">
            <a:extLst>
              <a:ext uri="{FF2B5EF4-FFF2-40B4-BE49-F238E27FC236}">
                <a16:creationId xmlns:a16="http://schemas.microsoft.com/office/drawing/2014/main" id="{EA041AC9-ABD1-0FDA-A89E-4F71427CAB57}"/>
              </a:ext>
            </a:extLst>
          </p:cNvPr>
          <p:cNvSpPr>
            <a:spLocks noGrp="1"/>
          </p:cNvSpPr>
          <p:nvPr>
            <p:ph type="sldNum" sz="quarter" idx="12"/>
          </p:nvPr>
        </p:nvSpPr>
        <p:spPr/>
        <p:txBody>
          <a:bodyPr/>
          <a:lstStyle/>
          <a:p>
            <a:fld id="{C6D77E5A-FE44-4A97-909A-1177D68CA2B7}" type="slidenum">
              <a:rPr lang="en-US" smtClean="0"/>
              <a:t>‹#›</a:t>
            </a:fld>
            <a:endParaRPr lang="en-US"/>
          </a:p>
        </p:txBody>
      </p:sp>
    </p:spTree>
    <p:extLst>
      <p:ext uri="{BB962C8B-B14F-4D97-AF65-F5344CB8AC3E}">
        <p14:creationId xmlns:p14="http://schemas.microsoft.com/office/powerpoint/2010/main" val="3695080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EF6DF-1BC5-A212-6C96-41810E6070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2A9587-E49A-51A5-F164-641B8450A2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FA2FDA-7654-7643-ECBB-7B57CD3514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9F8117-A15B-0886-B84D-6D7430494470}"/>
              </a:ext>
            </a:extLst>
          </p:cNvPr>
          <p:cNvSpPr>
            <a:spLocks noGrp="1"/>
          </p:cNvSpPr>
          <p:nvPr>
            <p:ph type="dt" sz="half" idx="10"/>
          </p:nvPr>
        </p:nvSpPr>
        <p:spPr/>
        <p:txBody>
          <a:bodyPr/>
          <a:lstStyle/>
          <a:p>
            <a:fld id="{1D0F3A03-0CE5-4FEB-B06A-9BB5D726A2DB}" type="datetime1">
              <a:rPr lang="en-US" smtClean="0"/>
              <a:t>7/13/2026</a:t>
            </a:fld>
            <a:endParaRPr lang="en-US"/>
          </a:p>
        </p:txBody>
      </p:sp>
      <p:sp>
        <p:nvSpPr>
          <p:cNvPr id="6" name="Footer Placeholder 5">
            <a:extLst>
              <a:ext uri="{FF2B5EF4-FFF2-40B4-BE49-F238E27FC236}">
                <a16:creationId xmlns:a16="http://schemas.microsoft.com/office/drawing/2014/main" id="{619062BF-9091-EF74-0227-EEBDE4637CEE}"/>
              </a:ext>
            </a:extLst>
          </p:cNvPr>
          <p:cNvSpPr>
            <a:spLocks noGrp="1"/>
          </p:cNvSpPr>
          <p:nvPr>
            <p:ph type="ftr" sz="quarter" idx="11"/>
          </p:nvPr>
        </p:nvSpPr>
        <p:spPr/>
        <p:txBody>
          <a:bodyPr/>
          <a:lstStyle/>
          <a:p>
            <a:r>
              <a:rPr lang="en-US"/>
              <a:t>Kiarash Ghasemzadeh</a:t>
            </a:r>
          </a:p>
        </p:txBody>
      </p:sp>
      <p:sp>
        <p:nvSpPr>
          <p:cNvPr id="7" name="Slide Number Placeholder 6">
            <a:extLst>
              <a:ext uri="{FF2B5EF4-FFF2-40B4-BE49-F238E27FC236}">
                <a16:creationId xmlns:a16="http://schemas.microsoft.com/office/drawing/2014/main" id="{30614446-AD15-9EA7-00DC-F0990AAD0BC3}"/>
              </a:ext>
            </a:extLst>
          </p:cNvPr>
          <p:cNvSpPr>
            <a:spLocks noGrp="1"/>
          </p:cNvSpPr>
          <p:nvPr>
            <p:ph type="sldNum" sz="quarter" idx="12"/>
          </p:nvPr>
        </p:nvSpPr>
        <p:spPr/>
        <p:txBody>
          <a:bodyPr/>
          <a:lstStyle/>
          <a:p>
            <a:fld id="{C6D77E5A-FE44-4A97-909A-1177D68CA2B7}" type="slidenum">
              <a:rPr lang="en-US" smtClean="0"/>
              <a:t>‹#›</a:t>
            </a:fld>
            <a:endParaRPr lang="en-US"/>
          </a:p>
        </p:txBody>
      </p:sp>
    </p:spTree>
    <p:extLst>
      <p:ext uri="{BB962C8B-B14F-4D97-AF65-F5344CB8AC3E}">
        <p14:creationId xmlns:p14="http://schemas.microsoft.com/office/powerpoint/2010/main" val="4196235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F27E3-2D31-B172-2245-7384E6BC06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8220A6-BB9E-308E-538F-95B3EAD7E7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59AD0D-65D3-8AC4-4D8A-842A43795B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06C215-6654-D4DE-0FF7-827546C99A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44AB4B-3C99-6E63-1547-ADEE3D3637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47FC45-9B64-4E3B-A8DA-9B07E927ED72}"/>
              </a:ext>
            </a:extLst>
          </p:cNvPr>
          <p:cNvSpPr>
            <a:spLocks noGrp="1"/>
          </p:cNvSpPr>
          <p:nvPr>
            <p:ph type="dt" sz="half" idx="10"/>
          </p:nvPr>
        </p:nvSpPr>
        <p:spPr/>
        <p:txBody>
          <a:bodyPr/>
          <a:lstStyle/>
          <a:p>
            <a:fld id="{9F75AF06-5B9C-420C-9DB2-DE62149EC70A}" type="datetime1">
              <a:rPr lang="en-US" smtClean="0"/>
              <a:t>7/13/2026</a:t>
            </a:fld>
            <a:endParaRPr lang="en-US"/>
          </a:p>
        </p:txBody>
      </p:sp>
      <p:sp>
        <p:nvSpPr>
          <p:cNvPr id="8" name="Footer Placeholder 7">
            <a:extLst>
              <a:ext uri="{FF2B5EF4-FFF2-40B4-BE49-F238E27FC236}">
                <a16:creationId xmlns:a16="http://schemas.microsoft.com/office/drawing/2014/main" id="{66FB450E-3DDD-FB01-BCCB-67AD75C16801}"/>
              </a:ext>
            </a:extLst>
          </p:cNvPr>
          <p:cNvSpPr>
            <a:spLocks noGrp="1"/>
          </p:cNvSpPr>
          <p:nvPr>
            <p:ph type="ftr" sz="quarter" idx="11"/>
          </p:nvPr>
        </p:nvSpPr>
        <p:spPr/>
        <p:txBody>
          <a:bodyPr/>
          <a:lstStyle/>
          <a:p>
            <a:r>
              <a:rPr lang="en-US"/>
              <a:t>Kiarash Ghasemzadeh</a:t>
            </a:r>
          </a:p>
        </p:txBody>
      </p:sp>
      <p:sp>
        <p:nvSpPr>
          <p:cNvPr id="9" name="Slide Number Placeholder 8">
            <a:extLst>
              <a:ext uri="{FF2B5EF4-FFF2-40B4-BE49-F238E27FC236}">
                <a16:creationId xmlns:a16="http://schemas.microsoft.com/office/drawing/2014/main" id="{AA992C10-FCF6-D4EE-2209-79CDD676CF93}"/>
              </a:ext>
            </a:extLst>
          </p:cNvPr>
          <p:cNvSpPr>
            <a:spLocks noGrp="1"/>
          </p:cNvSpPr>
          <p:nvPr>
            <p:ph type="sldNum" sz="quarter" idx="12"/>
          </p:nvPr>
        </p:nvSpPr>
        <p:spPr/>
        <p:txBody>
          <a:bodyPr/>
          <a:lstStyle/>
          <a:p>
            <a:fld id="{C6D77E5A-FE44-4A97-909A-1177D68CA2B7}" type="slidenum">
              <a:rPr lang="en-US" smtClean="0"/>
              <a:t>‹#›</a:t>
            </a:fld>
            <a:endParaRPr lang="en-US"/>
          </a:p>
        </p:txBody>
      </p:sp>
    </p:spTree>
    <p:extLst>
      <p:ext uri="{BB962C8B-B14F-4D97-AF65-F5344CB8AC3E}">
        <p14:creationId xmlns:p14="http://schemas.microsoft.com/office/powerpoint/2010/main" val="251237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80795-B963-0F5E-3BEA-0316D5F3D4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8D8690-4BC2-E9F9-A2FE-5C6DA5C61251}"/>
              </a:ext>
            </a:extLst>
          </p:cNvPr>
          <p:cNvSpPr>
            <a:spLocks noGrp="1"/>
          </p:cNvSpPr>
          <p:nvPr>
            <p:ph type="dt" sz="half" idx="10"/>
          </p:nvPr>
        </p:nvSpPr>
        <p:spPr/>
        <p:txBody>
          <a:bodyPr/>
          <a:lstStyle/>
          <a:p>
            <a:fld id="{AA5314E6-05C6-4150-8C71-E2F16FEC655F}" type="datetime1">
              <a:rPr lang="en-US" smtClean="0"/>
              <a:t>7/13/2026</a:t>
            </a:fld>
            <a:endParaRPr lang="en-US"/>
          </a:p>
        </p:txBody>
      </p:sp>
      <p:sp>
        <p:nvSpPr>
          <p:cNvPr id="4" name="Footer Placeholder 3">
            <a:extLst>
              <a:ext uri="{FF2B5EF4-FFF2-40B4-BE49-F238E27FC236}">
                <a16:creationId xmlns:a16="http://schemas.microsoft.com/office/drawing/2014/main" id="{D538BF83-6AAC-7F47-FB08-8655235FDB4D}"/>
              </a:ext>
            </a:extLst>
          </p:cNvPr>
          <p:cNvSpPr>
            <a:spLocks noGrp="1"/>
          </p:cNvSpPr>
          <p:nvPr>
            <p:ph type="ftr" sz="quarter" idx="11"/>
          </p:nvPr>
        </p:nvSpPr>
        <p:spPr/>
        <p:txBody>
          <a:bodyPr/>
          <a:lstStyle/>
          <a:p>
            <a:r>
              <a:rPr lang="en-US"/>
              <a:t>Kiarash Ghasemzadeh</a:t>
            </a:r>
          </a:p>
        </p:txBody>
      </p:sp>
      <p:sp>
        <p:nvSpPr>
          <p:cNvPr id="5" name="Slide Number Placeholder 4">
            <a:extLst>
              <a:ext uri="{FF2B5EF4-FFF2-40B4-BE49-F238E27FC236}">
                <a16:creationId xmlns:a16="http://schemas.microsoft.com/office/drawing/2014/main" id="{F134EC25-8F31-1B06-62BE-E4887B64F4F2}"/>
              </a:ext>
            </a:extLst>
          </p:cNvPr>
          <p:cNvSpPr>
            <a:spLocks noGrp="1"/>
          </p:cNvSpPr>
          <p:nvPr>
            <p:ph type="sldNum" sz="quarter" idx="12"/>
          </p:nvPr>
        </p:nvSpPr>
        <p:spPr/>
        <p:txBody>
          <a:bodyPr/>
          <a:lstStyle/>
          <a:p>
            <a:fld id="{C6D77E5A-FE44-4A97-909A-1177D68CA2B7}" type="slidenum">
              <a:rPr lang="en-US" smtClean="0"/>
              <a:t>‹#›</a:t>
            </a:fld>
            <a:endParaRPr lang="en-US"/>
          </a:p>
        </p:txBody>
      </p:sp>
    </p:spTree>
    <p:extLst>
      <p:ext uri="{BB962C8B-B14F-4D97-AF65-F5344CB8AC3E}">
        <p14:creationId xmlns:p14="http://schemas.microsoft.com/office/powerpoint/2010/main" val="1883972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6A3B94-9649-B4F8-D800-A5478AC8CEE9}"/>
              </a:ext>
            </a:extLst>
          </p:cNvPr>
          <p:cNvSpPr>
            <a:spLocks noGrp="1"/>
          </p:cNvSpPr>
          <p:nvPr>
            <p:ph type="dt" sz="half" idx="10"/>
          </p:nvPr>
        </p:nvSpPr>
        <p:spPr/>
        <p:txBody>
          <a:bodyPr/>
          <a:lstStyle/>
          <a:p>
            <a:fld id="{5D3823F6-D400-4F0D-9FA9-748577F70605}" type="datetime1">
              <a:rPr lang="en-US" smtClean="0"/>
              <a:t>7/13/2026</a:t>
            </a:fld>
            <a:endParaRPr lang="en-US"/>
          </a:p>
        </p:txBody>
      </p:sp>
      <p:sp>
        <p:nvSpPr>
          <p:cNvPr id="3" name="Footer Placeholder 2">
            <a:extLst>
              <a:ext uri="{FF2B5EF4-FFF2-40B4-BE49-F238E27FC236}">
                <a16:creationId xmlns:a16="http://schemas.microsoft.com/office/drawing/2014/main" id="{63116455-4835-3BE5-2460-6CD929C27E5D}"/>
              </a:ext>
            </a:extLst>
          </p:cNvPr>
          <p:cNvSpPr>
            <a:spLocks noGrp="1"/>
          </p:cNvSpPr>
          <p:nvPr>
            <p:ph type="ftr" sz="quarter" idx="11"/>
          </p:nvPr>
        </p:nvSpPr>
        <p:spPr/>
        <p:txBody>
          <a:bodyPr/>
          <a:lstStyle/>
          <a:p>
            <a:r>
              <a:rPr lang="en-US"/>
              <a:t>Kiarash Ghasemzadeh</a:t>
            </a:r>
          </a:p>
        </p:txBody>
      </p:sp>
      <p:sp>
        <p:nvSpPr>
          <p:cNvPr id="4" name="Slide Number Placeholder 3">
            <a:extLst>
              <a:ext uri="{FF2B5EF4-FFF2-40B4-BE49-F238E27FC236}">
                <a16:creationId xmlns:a16="http://schemas.microsoft.com/office/drawing/2014/main" id="{35F9F352-F8CB-6466-C56C-ADD1E5AAE3A7}"/>
              </a:ext>
            </a:extLst>
          </p:cNvPr>
          <p:cNvSpPr>
            <a:spLocks noGrp="1"/>
          </p:cNvSpPr>
          <p:nvPr>
            <p:ph type="sldNum" sz="quarter" idx="12"/>
          </p:nvPr>
        </p:nvSpPr>
        <p:spPr/>
        <p:txBody>
          <a:bodyPr/>
          <a:lstStyle/>
          <a:p>
            <a:fld id="{C6D77E5A-FE44-4A97-909A-1177D68CA2B7}" type="slidenum">
              <a:rPr lang="en-US" smtClean="0"/>
              <a:t>‹#›</a:t>
            </a:fld>
            <a:endParaRPr lang="en-US"/>
          </a:p>
        </p:txBody>
      </p:sp>
    </p:spTree>
    <p:extLst>
      <p:ext uri="{BB962C8B-B14F-4D97-AF65-F5344CB8AC3E}">
        <p14:creationId xmlns:p14="http://schemas.microsoft.com/office/powerpoint/2010/main" val="2957596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52948-060B-F301-1758-768FE7D7E9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800542-78C0-D0C4-9578-C7A703DF6E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D6C297-A053-DAD1-C47C-AA33C69920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010C0F-FCA8-9D36-1A5A-D55BBF1DDB14}"/>
              </a:ext>
            </a:extLst>
          </p:cNvPr>
          <p:cNvSpPr>
            <a:spLocks noGrp="1"/>
          </p:cNvSpPr>
          <p:nvPr>
            <p:ph type="dt" sz="half" idx="10"/>
          </p:nvPr>
        </p:nvSpPr>
        <p:spPr/>
        <p:txBody>
          <a:bodyPr/>
          <a:lstStyle/>
          <a:p>
            <a:fld id="{6BBFAF3F-96E7-44CD-B354-4E857972F861}" type="datetime1">
              <a:rPr lang="en-US" smtClean="0"/>
              <a:t>7/13/2026</a:t>
            </a:fld>
            <a:endParaRPr lang="en-US"/>
          </a:p>
        </p:txBody>
      </p:sp>
      <p:sp>
        <p:nvSpPr>
          <p:cNvPr id="6" name="Footer Placeholder 5">
            <a:extLst>
              <a:ext uri="{FF2B5EF4-FFF2-40B4-BE49-F238E27FC236}">
                <a16:creationId xmlns:a16="http://schemas.microsoft.com/office/drawing/2014/main" id="{7EC98E41-BBA3-8BFC-C030-57BBA7D7349D}"/>
              </a:ext>
            </a:extLst>
          </p:cNvPr>
          <p:cNvSpPr>
            <a:spLocks noGrp="1"/>
          </p:cNvSpPr>
          <p:nvPr>
            <p:ph type="ftr" sz="quarter" idx="11"/>
          </p:nvPr>
        </p:nvSpPr>
        <p:spPr/>
        <p:txBody>
          <a:bodyPr/>
          <a:lstStyle/>
          <a:p>
            <a:r>
              <a:rPr lang="en-US"/>
              <a:t>Kiarash Ghasemzadeh</a:t>
            </a:r>
          </a:p>
        </p:txBody>
      </p:sp>
      <p:sp>
        <p:nvSpPr>
          <p:cNvPr id="7" name="Slide Number Placeholder 6">
            <a:extLst>
              <a:ext uri="{FF2B5EF4-FFF2-40B4-BE49-F238E27FC236}">
                <a16:creationId xmlns:a16="http://schemas.microsoft.com/office/drawing/2014/main" id="{DA3F2AA7-C835-1B8C-F49A-8B5AEA1E1BD4}"/>
              </a:ext>
            </a:extLst>
          </p:cNvPr>
          <p:cNvSpPr>
            <a:spLocks noGrp="1"/>
          </p:cNvSpPr>
          <p:nvPr>
            <p:ph type="sldNum" sz="quarter" idx="12"/>
          </p:nvPr>
        </p:nvSpPr>
        <p:spPr/>
        <p:txBody>
          <a:bodyPr/>
          <a:lstStyle/>
          <a:p>
            <a:fld id="{C6D77E5A-FE44-4A97-909A-1177D68CA2B7}" type="slidenum">
              <a:rPr lang="en-US" smtClean="0"/>
              <a:t>‹#›</a:t>
            </a:fld>
            <a:endParaRPr lang="en-US"/>
          </a:p>
        </p:txBody>
      </p:sp>
    </p:spTree>
    <p:extLst>
      <p:ext uri="{BB962C8B-B14F-4D97-AF65-F5344CB8AC3E}">
        <p14:creationId xmlns:p14="http://schemas.microsoft.com/office/powerpoint/2010/main" val="1307448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E6714-0391-3D36-AD76-92652221ED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7C6DC0-7562-25B6-1C15-F3A569E329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9B9C31-E9F3-C343-E564-5D4AF87F89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91A17D-1F5D-029B-EEAA-A5DC3DD0EFCD}"/>
              </a:ext>
            </a:extLst>
          </p:cNvPr>
          <p:cNvSpPr>
            <a:spLocks noGrp="1"/>
          </p:cNvSpPr>
          <p:nvPr>
            <p:ph type="dt" sz="half" idx="10"/>
          </p:nvPr>
        </p:nvSpPr>
        <p:spPr/>
        <p:txBody>
          <a:bodyPr/>
          <a:lstStyle/>
          <a:p>
            <a:fld id="{5A969790-E0B3-45AD-BB19-55D8B7E4FDEE}" type="datetime1">
              <a:rPr lang="en-US" smtClean="0"/>
              <a:t>7/13/2026</a:t>
            </a:fld>
            <a:endParaRPr lang="en-US"/>
          </a:p>
        </p:txBody>
      </p:sp>
      <p:sp>
        <p:nvSpPr>
          <p:cNvPr id="6" name="Footer Placeholder 5">
            <a:extLst>
              <a:ext uri="{FF2B5EF4-FFF2-40B4-BE49-F238E27FC236}">
                <a16:creationId xmlns:a16="http://schemas.microsoft.com/office/drawing/2014/main" id="{2836A3FC-331E-9C6A-D230-660F9EA488B1}"/>
              </a:ext>
            </a:extLst>
          </p:cNvPr>
          <p:cNvSpPr>
            <a:spLocks noGrp="1"/>
          </p:cNvSpPr>
          <p:nvPr>
            <p:ph type="ftr" sz="quarter" idx="11"/>
          </p:nvPr>
        </p:nvSpPr>
        <p:spPr/>
        <p:txBody>
          <a:bodyPr/>
          <a:lstStyle/>
          <a:p>
            <a:r>
              <a:rPr lang="en-US"/>
              <a:t>Kiarash Ghasemzadeh</a:t>
            </a:r>
          </a:p>
        </p:txBody>
      </p:sp>
      <p:sp>
        <p:nvSpPr>
          <p:cNvPr id="7" name="Slide Number Placeholder 6">
            <a:extLst>
              <a:ext uri="{FF2B5EF4-FFF2-40B4-BE49-F238E27FC236}">
                <a16:creationId xmlns:a16="http://schemas.microsoft.com/office/drawing/2014/main" id="{3F105511-6600-3C09-E83C-DBB5F3D74F11}"/>
              </a:ext>
            </a:extLst>
          </p:cNvPr>
          <p:cNvSpPr>
            <a:spLocks noGrp="1"/>
          </p:cNvSpPr>
          <p:nvPr>
            <p:ph type="sldNum" sz="quarter" idx="12"/>
          </p:nvPr>
        </p:nvSpPr>
        <p:spPr/>
        <p:txBody>
          <a:bodyPr/>
          <a:lstStyle/>
          <a:p>
            <a:fld id="{C6D77E5A-FE44-4A97-909A-1177D68CA2B7}" type="slidenum">
              <a:rPr lang="en-US" smtClean="0"/>
              <a:t>‹#›</a:t>
            </a:fld>
            <a:endParaRPr lang="en-US"/>
          </a:p>
        </p:txBody>
      </p:sp>
    </p:spTree>
    <p:extLst>
      <p:ext uri="{BB962C8B-B14F-4D97-AF65-F5344CB8AC3E}">
        <p14:creationId xmlns:p14="http://schemas.microsoft.com/office/powerpoint/2010/main" val="3224908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4D6DE1-DCBB-4A2A-EA9A-F5916D961E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488C7D-DA68-748C-2E4A-947ED0C39E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FFD6FB-85F3-E5FD-44E2-6725707013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9AB1BA-B5CF-4134-944A-3DB14799F98A}" type="datetime1">
              <a:rPr lang="en-US" smtClean="0"/>
              <a:t>7/13/2026</a:t>
            </a:fld>
            <a:endParaRPr lang="en-US"/>
          </a:p>
        </p:txBody>
      </p:sp>
      <p:sp>
        <p:nvSpPr>
          <p:cNvPr id="5" name="Footer Placeholder 4">
            <a:extLst>
              <a:ext uri="{FF2B5EF4-FFF2-40B4-BE49-F238E27FC236}">
                <a16:creationId xmlns:a16="http://schemas.microsoft.com/office/drawing/2014/main" id="{2F317DDF-5539-B8A9-3CAC-FC98D23255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Kiarash Ghasemzadeh</a:t>
            </a:r>
          </a:p>
        </p:txBody>
      </p:sp>
      <p:sp>
        <p:nvSpPr>
          <p:cNvPr id="6" name="Slide Number Placeholder 5">
            <a:extLst>
              <a:ext uri="{FF2B5EF4-FFF2-40B4-BE49-F238E27FC236}">
                <a16:creationId xmlns:a16="http://schemas.microsoft.com/office/drawing/2014/main" id="{4BDAB61D-CEF5-478F-B9CB-1A7C6D4357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D77E5A-FE44-4A97-909A-1177D68CA2B7}" type="slidenum">
              <a:rPr lang="en-US" smtClean="0"/>
              <a:t>‹#›</a:t>
            </a:fld>
            <a:endParaRPr lang="en-US"/>
          </a:p>
        </p:txBody>
      </p:sp>
    </p:spTree>
    <p:extLst>
      <p:ext uri="{BB962C8B-B14F-4D97-AF65-F5344CB8AC3E}">
        <p14:creationId xmlns:p14="http://schemas.microsoft.com/office/powerpoint/2010/main" val="27151026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8.png"/><Relationship Id="rId4"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TDown.com_YouTube_Kinematic-Motion-Retargeting-for-Contact_Media_KszH8-YJayQ_001_1080p">
            <a:hlinkClick r:id="" action="ppaction://media"/>
            <a:extLst>
              <a:ext uri="{FF2B5EF4-FFF2-40B4-BE49-F238E27FC236}">
                <a16:creationId xmlns:a16="http://schemas.microsoft.com/office/drawing/2014/main" id="{5BD36105-2EA1-AFB2-1802-46FD6D0902B3}"/>
              </a:ext>
            </a:extLst>
          </p:cNvPr>
          <p:cNvPicPr>
            <a:picLocks noChangeAspect="1"/>
          </p:cNvPicPr>
          <p:nvPr>
            <a:videoFile r:link="rId1"/>
            <p:extLst>
              <p:ext uri="{DAA4B4D4-6D71-4841-9C94-3DE7FCFB9230}">
                <p14:media xmlns:p14="http://schemas.microsoft.com/office/powerpoint/2010/main" r:embed="rId2">
                  <p14:trim st="89749" end="183883"/>
                </p14:media>
              </p:ext>
            </p:extLst>
          </p:nvPr>
        </p:nvPicPr>
        <p:blipFill>
          <a:blip r:embed="rId4"/>
          <a:stretch>
            <a:fillRect/>
          </a:stretch>
        </p:blipFill>
        <p:spPr>
          <a:xfrm>
            <a:off x="2684207" y="2204626"/>
            <a:ext cx="6440130" cy="3622572"/>
          </a:xfrm>
          <a:prstGeom prst="rect">
            <a:avLst/>
          </a:prstGeom>
        </p:spPr>
      </p:pic>
      <p:sp>
        <p:nvSpPr>
          <p:cNvPr id="2" name="Title 1">
            <a:extLst>
              <a:ext uri="{FF2B5EF4-FFF2-40B4-BE49-F238E27FC236}">
                <a16:creationId xmlns:a16="http://schemas.microsoft.com/office/drawing/2014/main" id="{D88417E6-E720-A2BD-3DE9-372967B74E98}"/>
              </a:ext>
            </a:extLst>
          </p:cNvPr>
          <p:cNvSpPr>
            <a:spLocks noGrp="1"/>
          </p:cNvSpPr>
          <p:nvPr>
            <p:ph type="ctrTitle"/>
          </p:nvPr>
        </p:nvSpPr>
        <p:spPr>
          <a:xfrm>
            <a:off x="1524000" y="750298"/>
            <a:ext cx="9144000" cy="1435356"/>
          </a:xfrm>
        </p:spPr>
        <p:txBody>
          <a:bodyPr>
            <a:normAutofit/>
          </a:bodyPr>
          <a:lstStyle/>
          <a:p>
            <a:pPr algn="l"/>
            <a:r>
              <a:rPr lang="en-US" sz="4000" b="1" i="1" dirty="0"/>
              <a:t>Kinematic Motion Retargeting for Contact-Rich Anthropomorphic Manipulations</a:t>
            </a:r>
            <a:endParaRPr lang="en-US" sz="4000" b="1" dirty="0"/>
          </a:p>
        </p:txBody>
      </p:sp>
      <p:sp>
        <p:nvSpPr>
          <p:cNvPr id="3" name="Subtitle 2">
            <a:extLst>
              <a:ext uri="{FF2B5EF4-FFF2-40B4-BE49-F238E27FC236}">
                <a16:creationId xmlns:a16="http://schemas.microsoft.com/office/drawing/2014/main" id="{A048B9E9-49C3-24CC-C16C-1529554AECA1}"/>
              </a:ext>
            </a:extLst>
          </p:cNvPr>
          <p:cNvSpPr>
            <a:spLocks noGrp="1"/>
          </p:cNvSpPr>
          <p:nvPr>
            <p:ph type="subTitle" idx="1"/>
          </p:nvPr>
        </p:nvSpPr>
        <p:spPr/>
        <p:txBody>
          <a:bodyPr/>
          <a:lstStyle/>
          <a:p>
            <a:endParaRPr lang="en-US" dirty="0"/>
          </a:p>
        </p:txBody>
      </p:sp>
      <p:pic>
        <p:nvPicPr>
          <p:cNvPr id="1026" name="Picture 2" descr="Download Carnegie Mellon University (CMU) Logo in SVG Vector or PNG File  Format - Logo.wine">
            <a:extLst>
              <a:ext uri="{FF2B5EF4-FFF2-40B4-BE49-F238E27FC236}">
                <a16:creationId xmlns:a16="http://schemas.microsoft.com/office/drawing/2014/main" id="{EAC722D3-B1ED-DA3F-C790-A2F62A6679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7972" y="5006079"/>
            <a:ext cx="3629332" cy="2419555"/>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AF7A39BF-BEE6-5008-51DD-D189E7C9E5FB}"/>
              </a:ext>
            </a:extLst>
          </p:cNvPr>
          <p:cNvSpPr>
            <a:spLocks noGrp="1"/>
          </p:cNvSpPr>
          <p:nvPr>
            <p:ph type="ftr" sz="quarter" idx="11"/>
          </p:nvPr>
        </p:nvSpPr>
        <p:spPr/>
        <p:txBody>
          <a:bodyPr/>
          <a:lstStyle/>
          <a:p>
            <a:r>
              <a:rPr lang="en-US"/>
              <a:t>Kiarash Ghasemzadeh</a:t>
            </a:r>
          </a:p>
        </p:txBody>
      </p:sp>
      <p:sp>
        <p:nvSpPr>
          <p:cNvPr id="6" name="Slide Number Placeholder 5">
            <a:extLst>
              <a:ext uri="{FF2B5EF4-FFF2-40B4-BE49-F238E27FC236}">
                <a16:creationId xmlns:a16="http://schemas.microsoft.com/office/drawing/2014/main" id="{F5597BD2-D3E0-C353-A1F3-862765AF95CA}"/>
              </a:ext>
            </a:extLst>
          </p:cNvPr>
          <p:cNvSpPr>
            <a:spLocks noGrp="1"/>
          </p:cNvSpPr>
          <p:nvPr>
            <p:ph type="sldNum" sz="quarter" idx="12"/>
          </p:nvPr>
        </p:nvSpPr>
        <p:spPr/>
        <p:txBody>
          <a:bodyPr/>
          <a:lstStyle/>
          <a:p>
            <a:fld id="{C6D77E5A-FE44-4A97-909A-1177D68CA2B7}" type="slidenum">
              <a:rPr lang="en-US" smtClean="0"/>
              <a:t>1</a:t>
            </a:fld>
            <a:endParaRPr lang="en-US"/>
          </a:p>
        </p:txBody>
      </p:sp>
    </p:spTree>
    <p:extLst>
      <p:ext uri="{BB962C8B-B14F-4D97-AF65-F5344CB8AC3E}">
        <p14:creationId xmlns:p14="http://schemas.microsoft.com/office/powerpoint/2010/main" val="166834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D4E41-ADB3-7D66-FEB9-2EC2545F406A}"/>
              </a:ext>
            </a:extLst>
          </p:cNvPr>
          <p:cNvSpPr>
            <a:spLocks noGrp="1"/>
          </p:cNvSpPr>
          <p:nvPr>
            <p:ph type="title"/>
          </p:nvPr>
        </p:nvSpPr>
        <p:spPr/>
        <p:txBody>
          <a:bodyPr/>
          <a:lstStyle/>
          <a:p>
            <a:r>
              <a:rPr lang="en-US" dirty="0"/>
              <a:t>Motion Retargeting – Step 1</a:t>
            </a:r>
          </a:p>
        </p:txBody>
      </p:sp>
      <p:sp>
        <p:nvSpPr>
          <p:cNvPr id="4" name="Footer Placeholder 3">
            <a:extLst>
              <a:ext uri="{FF2B5EF4-FFF2-40B4-BE49-F238E27FC236}">
                <a16:creationId xmlns:a16="http://schemas.microsoft.com/office/drawing/2014/main" id="{D66767B3-13CA-99B6-C624-450F3198BD00}"/>
              </a:ext>
            </a:extLst>
          </p:cNvPr>
          <p:cNvSpPr>
            <a:spLocks noGrp="1"/>
          </p:cNvSpPr>
          <p:nvPr>
            <p:ph type="ftr" sz="quarter" idx="11"/>
          </p:nvPr>
        </p:nvSpPr>
        <p:spPr/>
        <p:txBody>
          <a:bodyPr/>
          <a:lstStyle/>
          <a:p>
            <a:r>
              <a:rPr lang="en-US"/>
              <a:t>Kiarash Ghasemzadeh</a:t>
            </a:r>
          </a:p>
        </p:txBody>
      </p:sp>
      <p:sp>
        <p:nvSpPr>
          <p:cNvPr id="5" name="Slide Number Placeholder 4">
            <a:extLst>
              <a:ext uri="{FF2B5EF4-FFF2-40B4-BE49-F238E27FC236}">
                <a16:creationId xmlns:a16="http://schemas.microsoft.com/office/drawing/2014/main" id="{6C596CEC-B2C3-248F-F6A1-18B99FC08932}"/>
              </a:ext>
            </a:extLst>
          </p:cNvPr>
          <p:cNvSpPr>
            <a:spLocks noGrp="1"/>
          </p:cNvSpPr>
          <p:nvPr>
            <p:ph type="sldNum" sz="quarter" idx="12"/>
          </p:nvPr>
        </p:nvSpPr>
        <p:spPr/>
        <p:txBody>
          <a:bodyPr/>
          <a:lstStyle/>
          <a:p>
            <a:fld id="{C6D77E5A-FE44-4A97-909A-1177D68CA2B7}" type="slidenum">
              <a:rPr lang="en-US" smtClean="0"/>
              <a:t>10</a:t>
            </a:fld>
            <a:endParaRPr lang="en-US"/>
          </a:p>
        </p:txBody>
      </p:sp>
      <p:pic>
        <p:nvPicPr>
          <p:cNvPr id="8" name="YTDown.com_YouTube_Kinematic-Motion-Retargeting-for-Contact_Media_KszH8-YJayQ_001_1080p">
            <a:hlinkClick r:id="" action="ppaction://media"/>
            <a:extLst>
              <a:ext uri="{FF2B5EF4-FFF2-40B4-BE49-F238E27FC236}">
                <a16:creationId xmlns:a16="http://schemas.microsoft.com/office/drawing/2014/main" id="{19ADC93C-5720-0462-947D-7661976B8EA8}"/>
              </a:ext>
            </a:extLst>
          </p:cNvPr>
          <p:cNvPicPr>
            <a:picLocks noGrp="1" noChangeAspect="1"/>
          </p:cNvPicPr>
          <p:nvPr>
            <p:ph idx="1"/>
            <a:videoFile r:link="rId1"/>
            <p:extLst>
              <p:ext uri="{DAA4B4D4-6D71-4841-9C94-3DE7FCFB9230}">
                <p14:media xmlns:p14="http://schemas.microsoft.com/office/powerpoint/2010/main" r:embed="rId2">
                  <p14:trim st="74784" end="211219"/>
                </p14:media>
              </p:ext>
            </p:extLst>
          </p:nvPr>
        </p:nvPicPr>
        <p:blipFill>
          <a:blip r:embed="rId5"/>
          <a:stretch>
            <a:fillRect/>
          </a:stretch>
        </p:blipFill>
        <p:spPr>
          <a:xfrm>
            <a:off x="2228144" y="1825625"/>
            <a:ext cx="7735712" cy="4351338"/>
          </a:xfrm>
          <a:prstGeom prst="rect">
            <a:avLst/>
          </a:prstGeom>
        </p:spPr>
      </p:pic>
    </p:spTree>
    <p:extLst>
      <p:ext uri="{BB962C8B-B14F-4D97-AF65-F5344CB8AC3E}">
        <p14:creationId xmlns:p14="http://schemas.microsoft.com/office/powerpoint/2010/main" val="154402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D4E41-ADB3-7D66-FEB9-2EC2545F406A}"/>
              </a:ext>
            </a:extLst>
          </p:cNvPr>
          <p:cNvSpPr>
            <a:spLocks noGrp="1"/>
          </p:cNvSpPr>
          <p:nvPr>
            <p:ph type="title"/>
          </p:nvPr>
        </p:nvSpPr>
        <p:spPr/>
        <p:txBody>
          <a:bodyPr/>
          <a:lstStyle/>
          <a:p>
            <a:r>
              <a:rPr lang="en-US" dirty="0"/>
              <a:t>Motion Retargeting – Step 2</a:t>
            </a:r>
          </a:p>
        </p:txBody>
      </p:sp>
      <p:sp>
        <p:nvSpPr>
          <p:cNvPr id="4" name="Footer Placeholder 3">
            <a:extLst>
              <a:ext uri="{FF2B5EF4-FFF2-40B4-BE49-F238E27FC236}">
                <a16:creationId xmlns:a16="http://schemas.microsoft.com/office/drawing/2014/main" id="{D66767B3-13CA-99B6-C624-450F3198BD00}"/>
              </a:ext>
            </a:extLst>
          </p:cNvPr>
          <p:cNvSpPr>
            <a:spLocks noGrp="1"/>
          </p:cNvSpPr>
          <p:nvPr>
            <p:ph type="ftr" sz="quarter" idx="11"/>
          </p:nvPr>
        </p:nvSpPr>
        <p:spPr/>
        <p:txBody>
          <a:bodyPr/>
          <a:lstStyle/>
          <a:p>
            <a:r>
              <a:rPr lang="en-US"/>
              <a:t>Kiarash Ghasemzadeh</a:t>
            </a:r>
          </a:p>
        </p:txBody>
      </p:sp>
      <p:sp>
        <p:nvSpPr>
          <p:cNvPr id="5" name="Slide Number Placeholder 4">
            <a:extLst>
              <a:ext uri="{FF2B5EF4-FFF2-40B4-BE49-F238E27FC236}">
                <a16:creationId xmlns:a16="http://schemas.microsoft.com/office/drawing/2014/main" id="{6C596CEC-B2C3-248F-F6A1-18B99FC08932}"/>
              </a:ext>
            </a:extLst>
          </p:cNvPr>
          <p:cNvSpPr>
            <a:spLocks noGrp="1"/>
          </p:cNvSpPr>
          <p:nvPr>
            <p:ph type="sldNum" sz="quarter" idx="12"/>
          </p:nvPr>
        </p:nvSpPr>
        <p:spPr/>
        <p:txBody>
          <a:bodyPr/>
          <a:lstStyle/>
          <a:p>
            <a:fld id="{C6D77E5A-FE44-4A97-909A-1177D68CA2B7}" type="slidenum">
              <a:rPr lang="en-US" smtClean="0"/>
              <a:t>11</a:t>
            </a:fld>
            <a:endParaRPr lang="en-US"/>
          </a:p>
        </p:txBody>
      </p:sp>
      <p:pic>
        <p:nvPicPr>
          <p:cNvPr id="8" name="YTDown.com_YouTube_Kinematic-Motion-Retargeting-for-Contact_Media_KszH8-YJayQ_001_1080p">
            <a:hlinkClick r:id="" action="ppaction://media"/>
            <a:extLst>
              <a:ext uri="{FF2B5EF4-FFF2-40B4-BE49-F238E27FC236}">
                <a16:creationId xmlns:a16="http://schemas.microsoft.com/office/drawing/2014/main" id="{19ADC93C-5720-0462-947D-7661976B8EA8}"/>
              </a:ext>
            </a:extLst>
          </p:cNvPr>
          <p:cNvPicPr>
            <a:picLocks noGrp="1" noChangeAspect="1"/>
          </p:cNvPicPr>
          <p:nvPr>
            <p:ph idx="1"/>
            <a:videoFile r:link="rId1"/>
            <p:extLst>
              <p:ext uri="{DAA4B4D4-6D71-4841-9C94-3DE7FCFB9230}">
                <p14:media xmlns:p14="http://schemas.microsoft.com/office/powerpoint/2010/main" r:embed="rId2">
                  <p14:trim st="79745" end="206783"/>
                </p14:media>
              </p:ext>
            </p:extLst>
          </p:nvPr>
        </p:nvPicPr>
        <p:blipFill>
          <a:blip r:embed="rId5"/>
          <a:stretch>
            <a:fillRect/>
          </a:stretch>
        </p:blipFill>
        <p:spPr>
          <a:xfrm>
            <a:off x="2228144" y="1825625"/>
            <a:ext cx="7735712" cy="4351338"/>
          </a:xfrm>
          <a:prstGeom prst="rect">
            <a:avLst/>
          </a:prstGeom>
        </p:spPr>
      </p:pic>
    </p:spTree>
    <p:extLst>
      <p:ext uri="{BB962C8B-B14F-4D97-AF65-F5344CB8AC3E}">
        <p14:creationId xmlns:p14="http://schemas.microsoft.com/office/powerpoint/2010/main" val="356659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9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D4E41-ADB3-7D66-FEB9-2EC2545F406A}"/>
              </a:ext>
            </a:extLst>
          </p:cNvPr>
          <p:cNvSpPr>
            <a:spLocks noGrp="1"/>
          </p:cNvSpPr>
          <p:nvPr>
            <p:ph type="title"/>
          </p:nvPr>
        </p:nvSpPr>
        <p:spPr/>
        <p:txBody>
          <a:bodyPr/>
          <a:lstStyle/>
          <a:p>
            <a:r>
              <a:rPr lang="en-US" dirty="0"/>
              <a:t>Motion Retargeting – Step 1</a:t>
            </a:r>
          </a:p>
        </p:txBody>
      </p:sp>
      <p:sp>
        <p:nvSpPr>
          <p:cNvPr id="4" name="Footer Placeholder 3">
            <a:extLst>
              <a:ext uri="{FF2B5EF4-FFF2-40B4-BE49-F238E27FC236}">
                <a16:creationId xmlns:a16="http://schemas.microsoft.com/office/drawing/2014/main" id="{D66767B3-13CA-99B6-C624-450F3198BD00}"/>
              </a:ext>
            </a:extLst>
          </p:cNvPr>
          <p:cNvSpPr>
            <a:spLocks noGrp="1"/>
          </p:cNvSpPr>
          <p:nvPr>
            <p:ph type="ftr" sz="quarter" idx="11"/>
          </p:nvPr>
        </p:nvSpPr>
        <p:spPr/>
        <p:txBody>
          <a:bodyPr/>
          <a:lstStyle/>
          <a:p>
            <a:r>
              <a:rPr lang="en-US"/>
              <a:t>Kiarash Ghasemzadeh</a:t>
            </a:r>
          </a:p>
        </p:txBody>
      </p:sp>
      <p:sp>
        <p:nvSpPr>
          <p:cNvPr id="5" name="Slide Number Placeholder 4">
            <a:extLst>
              <a:ext uri="{FF2B5EF4-FFF2-40B4-BE49-F238E27FC236}">
                <a16:creationId xmlns:a16="http://schemas.microsoft.com/office/drawing/2014/main" id="{6C596CEC-B2C3-248F-F6A1-18B99FC08932}"/>
              </a:ext>
            </a:extLst>
          </p:cNvPr>
          <p:cNvSpPr>
            <a:spLocks noGrp="1"/>
          </p:cNvSpPr>
          <p:nvPr>
            <p:ph type="sldNum" sz="quarter" idx="12"/>
          </p:nvPr>
        </p:nvSpPr>
        <p:spPr/>
        <p:txBody>
          <a:bodyPr/>
          <a:lstStyle/>
          <a:p>
            <a:fld id="{C6D77E5A-FE44-4A97-909A-1177D68CA2B7}" type="slidenum">
              <a:rPr lang="en-US" smtClean="0"/>
              <a:t>12</a:t>
            </a:fld>
            <a:endParaRPr lang="en-US"/>
          </a:p>
        </p:txBody>
      </p:sp>
      <p:pic>
        <p:nvPicPr>
          <p:cNvPr id="8" name="YTDown.com_YouTube_Kinematic-Motion-Retargeting-for-Contact_Media_KszH8-YJayQ_001_1080p">
            <a:hlinkClick r:id="" action="ppaction://media"/>
            <a:extLst>
              <a:ext uri="{FF2B5EF4-FFF2-40B4-BE49-F238E27FC236}">
                <a16:creationId xmlns:a16="http://schemas.microsoft.com/office/drawing/2014/main" id="{19ADC93C-5720-0462-947D-7661976B8EA8}"/>
              </a:ext>
            </a:extLst>
          </p:cNvPr>
          <p:cNvPicPr>
            <a:picLocks noGrp="1" noChangeAspect="1"/>
          </p:cNvPicPr>
          <p:nvPr>
            <p:ph idx="1"/>
            <a:videoFile r:link="rId1"/>
            <p:extLst>
              <p:ext uri="{DAA4B4D4-6D71-4841-9C94-3DE7FCFB9230}">
                <p14:media xmlns:p14="http://schemas.microsoft.com/office/powerpoint/2010/main" r:embed="rId2">
                  <p14:trim st="84788" end="201215"/>
                </p14:media>
              </p:ext>
            </p:extLst>
          </p:nvPr>
        </p:nvPicPr>
        <p:blipFill>
          <a:blip r:embed="rId5"/>
          <a:stretch>
            <a:fillRect/>
          </a:stretch>
        </p:blipFill>
        <p:spPr>
          <a:xfrm>
            <a:off x="2228144" y="1825625"/>
            <a:ext cx="7735712" cy="4351338"/>
          </a:xfrm>
          <a:prstGeom prst="rect">
            <a:avLst/>
          </a:prstGeom>
        </p:spPr>
      </p:pic>
    </p:spTree>
    <p:extLst>
      <p:ext uri="{BB962C8B-B14F-4D97-AF65-F5344CB8AC3E}">
        <p14:creationId xmlns:p14="http://schemas.microsoft.com/office/powerpoint/2010/main" val="192193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CB511-C5BC-DA7F-8FBA-25C9E1D5C903}"/>
              </a:ext>
            </a:extLst>
          </p:cNvPr>
          <p:cNvSpPr>
            <a:spLocks noGrp="1"/>
          </p:cNvSpPr>
          <p:nvPr>
            <p:ph type="title"/>
          </p:nvPr>
        </p:nvSpPr>
        <p:spPr/>
        <p:txBody>
          <a:bodyPr/>
          <a:lstStyle/>
          <a:p>
            <a:r>
              <a:rPr lang="en-US" dirty="0"/>
              <a:t>Results</a:t>
            </a:r>
          </a:p>
        </p:txBody>
      </p:sp>
      <p:sp>
        <p:nvSpPr>
          <p:cNvPr id="4" name="Footer Placeholder 3">
            <a:extLst>
              <a:ext uri="{FF2B5EF4-FFF2-40B4-BE49-F238E27FC236}">
                <a16:creationId xmlns:a16="http://schemas.microsoft.com/office/drawing/2014/main" id="{275A2415-93AD-7349-6255-C22F4B7540C5}"/>
              </a:ext>
            </a:extLst>
          </p:cNvPr>
          <p:cNvSpPr>
            <a:spLocks noGrp="1"/>
          </p:cNvSpPr>
          <p:nvPr>
            <p:ph type="ftr" sz="quarter" idx="11"/>
          </p:nvPr>
        </p:nvSpPr>
        <p:spPr/>
        <p:txBody>
          <a:bodyPr/>
          <a:lstStyle/>
          <a:p>
            <a:r>
              <a:rPr lang="en-US"/>
              <a:t>Kiarash Ghasemzadeh</a:t>
            </a:r>
          </a:p>
        </p:txBody>
      </p:sp>
      <p:sp>
        <p:nvSpPr>
          <p:cNvPr id="5" name="Slide Number Placeholder 4">
            <a:extLst>
              <a:ext uri="{FF2B5EF4-FFF2-40B4-BE49-F238E27FC236}">
                <a16:creationId xmlns:a16="http://schemas.microsoft.com/office/drawing/2014/main" id="{CF29DA79-32C5-2E23-853A-2830B0CFE024}"/>
              </a:ext>
            </a:extLst>
          </p:cNvPr>
          <p:cNvSpPr>
            <a:spLocks noGrp="1"/>
          </p:cNvSpPr>
          <p:nvPr>
            <p:ph type="sldNum" sz="quarter" idx="12"/>
          </p:nvPr>
        </p:nvSpPr>
        <p:spPr/>
        <p:txBody>
          <a:bodyPr/>
          <a:lstStyle/>
          <a:p>
            <a:fld id="{C6D77E5A-FE44-4A97-909A-1177D68CA2B7}" type="slidenum">
              <a:rPr lang="en-US" smtClean="0"/>
              <a:t>13</a:t>
            </a:fld>
            <a:endParaRPr lang="en-US"/>
          </a:p>
        </p:txBody>
      </p:sp>
      <p:pic>
        <p:nvPicPr>
          <p:cNvPr id="6" name="YTDown.com_YouTube_Kinematic-Motion-Retargeting-for-Contact_Media_KszH8-YJayQ_001_1080p">
            <a:hlinkClick r:id="" action="ppaction://media"/>
            <a:extLst>
              <a:ext uri="{FF2B5EF4-FFF2-40B4-BE49-F238E27FC236}">
                <a16:creationId xmlns:a16="http://schemas.microsoft.com/office/drawing/2014/main" id="{28D98E72-F414-469F-DCAB-8B097F3002B5}"/>
              </a:ext>
            </a:extLst>
          </p:cNvPr>
          <p:cNvPicPr>
            <a:picLocks noGrp="1" noChangeAspect="1"/>
          </p:cNvPicPr>
          <p:nvPr>
            <p:ph idx="1"/>
            <a:videoFile r:link="rId1"/>
            <p:extLst>
              <p:ext uri="{DAA4B4D4-6D71-4841-9C94-3DE7FCFB9230}">
                <p14:media xmlns:p14="http://schemas.microsoft.com/office/powerpoint/2010/main" r:embed="rId2">
                  <p14:trim st="113898" end="147318"/>
                </p14:media>
              </p:ext>
            </p:extLst>
          </p:nvPr>
        </p:nvPicPr>
        <p:blipFill>
          <a:blip r:embed="rId4"/>
          <a:stretch>
            <a:fillRect/>
          </a:stretch>
        </p:blipFill>
        <p:spPr>
          <a:xfrm>
            <a:off x="1769970" y="1333329"/>
            <a:ext cx="8652059" cy="4866783"/>
          </a:xfrm>
          <a:prstGeom prst="rect">
            <a:avLst/>
          </a:prstGeom>
        </p:spPr>
      </p:pic>
    </p:spTree>
    <p:extLst>
      <p:ext uri="{BB962C8B-B14F-4D97-AF65-F5344CB8AC3E}">
        <p14:creationId xmlns:p14="http://schemas.microsoft.com/office/powerpoint/2010/main" val="74932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0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repeatCount="indefinite" fill="hold" display="0">
                  <p:stCondLst>
                    <p:cond delay="indefinite"/>
                  </p:st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57EB0-E734-E954-1465-08A2B59A5D32}"/>
              </a:ext>
            </a:extLst>
          </p:cNvPr>
          <p:cNvSpPr>
            <a:spLocks noGrp="1"/>
          </p:cNvSpPr>
          <p:nvPr>
            <p:ph type="title"/>
          </p:nvPr>
        </p:nvSpPr>
        <p:spPr/>
        <p:txBody>
          <a:bodyPr/>
          <a:lstStyle/>
          <a:p>
            <a:r>
              <a:rPr lang="en-US" dirty="0"/>
              <a:t>Different Hand Size</a:t>
            </a:r>
          </a:p>
        </p:txBody>
      </p:sp>
      <p:sp>
        <p:nvSpPr>
          <p:cNvPr id="4" name="Footer Placeholder 3">
            <a:extLst>
              <a:ext uri="{FF2B5EF4-FFF2-40B4-BE49-F238E27FC236}">
                <a16:creationId xmlns:a16="http://schemas.microsoft.com/office/drawing/2014/main" id="{C004FCE1-9F8B-C1B2-AD53-9AC6E820EEC3}"/>
              </a:ext>
            </a:extLst>
          </p:cNvPr>
          <p:cNvSpPr>
            <a:spLocks noGrp="1"/>
          </p:cNvSpPr>
          <p:nvPr>
            <p:ph type="ftr" sz="quarter" idx="11"/>
          </p:nvPr>
        </p:nvSpPr>
        <p:spPr/>
        <p:txBody>
          <a:bodyPr/>
          <a:lstStyle/>
          <a:p>
            <a:r>
              <a:rPr lang="en-US"/>
              <a:t>Kiarash Ghasemzadeh</a:t>
            </a:r>
          </a:p>
        </p:txBody>
      </p:sp>
      <p:sp>
        <p:nvSpPr>
          <p:cNvPr id="5" name="Slide Number Placeholder 4">
            <a:extLst>
              <a:ext uri="{FF2B5EF4-FFF2-40B4-BE49-F238E27FC236}">
                <a16:creationId xmlns:a16="http://schemas.microsoft.com/office/drawing/2014/main" id="{64AFCC06-683F-A4CF-8E3B-B8116A191D71}"/>
              </a:ext>
            </a:extLst>
          </p:cNvPr>
          <p:cNvSpPr>
            <a:spLocks noGrp="1"/>
          </p:cNvSpPr>
          <p:nvPr>
            <p:ph type="sldNum" sz="quarter" idx="12"/>
          </p:nvPr>
        </p:nvSpPr>
        <p:spPr/>
        <p:txBody>
          <a:bodyPr/>
          <a:lstStyle/>
          <a:p>
            <a:fld id="{C6D77E5A-FE44-4A97-909A-1177D68CA2B7}" type="slidenum">
              <a:rPr lang="en-US" smtClean="0"/>
              <a:t>14</a:t>
            </a:fld>
            <a:endParaRPr lang="en-US"/>
          </a:p>
        </p:txBody>
      </p:sp>
      <p:pic>
        <p:nvPicPr>
          <p:cNvPr id="6" name="YTDown.com_YouTube_Kinematic-Motion-Retargeting-for-Contact_Media_KszH8-YJayQ_001_1080p">
            <a:hlinkClick r:id="" action="ppaction://media"/>
            <a:extLst>
              <a:ext uri="{FF2B5EF4-FFF2-40B4-BE49-F238E27FC236}">
                <a16:creationId xmlns:a16="http://schemas.microsoft.com/office/drawing/2014/main" id="{728A5089-97BF-C8BC-45FA-AC5F446844CC}"/>
              </a:ext>
            </a:extLst>
          </p:cNvPr>
          <p:cNvPicPr>
            <a:picLocks noGrp="1" noChangeAspect="1"/>
          </p:cNvPicPr>
          <p:nvPr>
            <p:ph idx="1"/>
            <a:videoFile r:link="rId1"/>
            <p:extLst>
              <p:ext uri="{DAA4B4D4-6D71-4841-9C94-3DE7FCFB9230}">
                <p14:media xmlns:p14="http://schemas.microsoft.com/office/powerpoint/2010/main" r:embed="rId2">
                  <p14:trim st="145824" end="133456"/>
                </p14:media>
              </p:ext>
            </p:extLst>
          </p:nvPr>
        </p:nvPicPr>
        <p:blipFill>
          <a:blip r:embed="rId4"/>
          <a:stretch>
            <a:fillRect/>
          </a:stretch>
        </p:blipFill>
        <p:spPr>
          <a:xfrm>
            <a:off x="2228144" y="1825625"/>
            <a:ext cx="7735712" cy="4351338"/>
          </a:xfrm>
          <a:prstGeom prst="rect">
            <a:avLst/>
          </a:prstGeom>
        </p:spPr>
      </p:pic>
    </p:spTree>
    <p:extLst>
      <p:ext uri="{BB962C8B-B14F-4D97-AF65-F5344CB8AC3E}">
        <p14:creationId xmlns:p14="http://schemas.microsoft.com/office/powerpoint/2010/main" val="250385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repeatCount="indefinite"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57EB0-E734-E954-1465-08A2B59A5D32}"/>
              </a:ext>
            </a:extLst>
          </p:cNvPr>
          <p:cNvSpPr>
            <a:spLocks noGrp="1"/>
          </p:cNvSpPr>
          <p:nvPr>
            <p:ph type="title"/>
          </p:nvPr>
        </p:nvSpPr>
        <p:spPr/>
        <p:txBody>
          <a:bodyPr/>
          <a:lstStyle/>
          <a:p>
            <a:r>
              <a:rPr lang="en-US" dirty="0"/>
              <a:t>Bimanual Manipulation</a:t>
            </a:r>
          </a:p>
        </p:txBody>
      </p:sp>
      <p:sp>
        <p:nvSpPr>
          <p:cNvPr id="4" name="Footer Placeholder 3">
            <a:extLst>
              <a:ext uri="{FF2B5EF4-FFF2-40B4-BE49-F238E27FC236}">
                <a16:creationId xmlns:a16="http://schemas.microsoft.com/office/drawing/2014/main" id="{C004FCE1-9F8B-C1B2-AD53-9AC6E820EEC3}"/>
              </a:ext>
            </a:extLst>
          </p:cNvPr>
          <p:cNvSpPr>
            <a:spLocks noGrp="1"/>
          </p:cNvSpPr>
          <p:nvPr>
            <p:ph type="ftr" sz="quarter" idx="11"/>
          </p:nvPr>
        </p:nvSpPr>
        <p:spPr/>
        <p:txBody>
          <a:bodyPr/>
          <a:lstStyle/>
          <a:p>
            <a:r>
              <a:rPr lang="en-US"/>
              <a:t>Kiarash Ghasemzadeh</a:t>
            </a:r>
          </a:p>
        </p:txBody>
      </p:sp>
      <p:sp>
        <p:nvSpPr>
          <p:cNvPr id="5" name="Slide Number Placeholder 4">
            <a:extLst>
              <a:ext uri="{FF2B5EF4-FFF2-40B4-BE49-F238E27FC236}">
                <a16:creationId xmlns:a16="http://schemas.microsoft.com/office/drawing/2014/main" id="{64AFCC06-683F-A4CF-8E3B-B8116A191D71}"/>
              </a:ext>
            </a:extLst>
          </p:cNvPr>
          <p:cNvSpPr>
            <a:spLocks noGrp="1"/>
          </p:cNvSpPr>
          <p:nvPr>
            <p:ph type="sldNum" sz="quarter" idx="12"/>
          </p:nvPr>
        </p:nvSpPr>
        <p:spPr/>
        <p:txBody>
          <a:bodyPr/>
          <a:lstStyle/>
          <a:p>
            <a:fld id="{C6D77E5A-FE44-4A97-909A-1177D68CA2B7}" type="slidenum">
              <a:rPr lang="en-US" smtClean="0"/>
              <a:t>15</a:t>
            </a:fld>
            <a:endParaRPr lang="en-US"/>
          </a:p>
        </p:txBody>
      </p:sp>
      <p:pic>
        <p:nvPicPr>
          <p:cNvPr id="6" name="YTDown.com_YouTube_Kinematic-Motion-Retargeting-for-Contact_Media_KszH8-YJayQ_001_1080p">
            <a:hlinkClick r:id="" action="ppaction://media"/>
            <a:extLst>
              <a:ext uri="{FF2B5EF4-FFF2-40B4-BE49-F238E27FC236}">
                <a16:creationId xmlns:a16="http://schemas.microsoft.com/office/drawing/2014/main" id="{728A5089-97BF-C8BC-45FA-AC5F446844CC}"/>
              </a:ext>
            </a:extLst>
          </p:cNvPr>
          <p:cNvPicPr>
            <a:picLocks noGrp="1" noChangeAspect="1"/>
          </p:cNvPicPr>
          <p:nvPr>
            <p:ph idx="1"/>
            <a:videoFile r:link="rId1"/>
            <p:extLst>
              <p:ext uri="{DAA4B4D4-6D71-4841-9C94-3DE7FCFB9230}">
                <p14:media xmlns:p14="http://schemas.microsoft.com/office/powerpoint/2010/main" r:embed="rId2">
                  <p14:trim st="157563" end="127347"/>
                </p14:media>
              </p:ext>
            </p:extLst>
          </p:nvPr>
        </p:nvPicPr>
        <p:blipFill>
          <a:blip r:embed="rId4"/>
          <a:stretch>
            <a:fillRect/>
          </a:stretch>
        </p:blipFill>
        <p:spPr>
          <a:xfrm>
            <a:off x="2228144" y="1825625"/>
            <a:ext cx="7735712" cy="4351338"/>
          </a:xfrm>
          <a:prstGeom prst="rect">
            <a:avLst/>
          </a:prstGeom>
        </p:spPr>
      </p:pic>
    </p:spTree>
    <p:extLst>
      <p:ext uri="{BB962C8B-B14F-4D97-AF65-F5344CB8AC3E}">
        <p14:creationId xmlns:p14="http://schemas.microsoft.com/office/powerpoint/2010/main" val="199228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repeatCount="indefinite" fill="hold" display="0">
                  <p:stCondLst>
                    <p:cond delay="indefinite"/>
                  </p:stCondLst>
                </p:cTn>
                <p:tgtEl>
                  <p:spTgt spid="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3D5B7-9E07-1D0D-A86D-3BC870FB6C2E}"/>
              </a:ext>
            </a:extLst>
          </p:cNvPr>
          <p:cNvSpPr>
            <a:spLocks noGrp="1"/>
          </p:cNvSpPr>
          <p:nvPr>
            <p:ph type="title"/>
          </p:nvPr>
        </p:nvSpPr>
        <p:spPr/>
        <p:txBody>
          <a:bodyPr/>
          <a:lstStyle/>
          <a:p>
            <a:r>
              <a:rPr lang="en-US" dirty="0"/>
              <a:t>Comparison</a:t>
            </a:r>
          </a:p>
        </p:txBody>
      </p:sp>
      <p:sp>
        <p:nvSpPr>
          <p:cNvPr id="4" name="Footer Placeholder 3">
            <a:extLst>
              <a:ext uri="{FF2B5EF4-FFF2-40B4-BE49-F238E27FC236}">
                <a16:creationId xmlns:a16="http://schemas.microsoft.com/office/drawing/2014/main" id="{329B463F-8F1D-EE28-51EA-98A7FDF37134}"/>
              </a:ext>
            </a:extLst>
          </p:cNvPr>
          <p:cNvSpPr>
            <a:spLocks noGrp="1"/>
          </p:cNvSpPr>
          <p:nvPr>
            <p:ph type="ftr" sz="quarter" idx="11"/>
          </p:nvPr>
        </p:nvSpPr>
        <p:spPr/>
        <p:txBody>
          <a:bodyPr/>
          <a:lstStyle/>
          <a:p>
            <a:r>
              <a:rPr lang="en-US"/>
              <a:t>Kiarash Ghasemzadeh</a:t>
            </a:r>
          </a:p>
        </p:txBody>
      </p:sp>
      <p:sp>
        <p:nvSpPr>
          <p:cNvPr id="5" name="Slide Number Placeholder 4">
            <a:extLst>
              <a:ext uri="{FF2B5EF4-FFF2-40B4-BE49-F238E27FC236}">
                <a16:creationId xmlns:a16="http://schemas.microsoft.com/office/drawing/2014/main" id="{FB59AAFD-068A-C66D-5660-88B75BB87A0B}"/>
              </a:ext>
            </a:extLst>
          </p:cNvPr>
          <p:cNvSpPr>
            <a:spLocks noGrp="1"/>
          </p:cNvSpPr>
          <p:nvPr>
            <p:ph type="sldNum" sz="quarter" idx="12"/>
          </p:nvPr>
        </p:nvSpPr>
        <p:spPr/>
        <p:txBody>
          <a:bodyPr/>
          <a:lstStyle/>
          <a:p>
            <a:fld id="{C6D77E5A-FE44-4A97-909A-1177D68CA2B7}" type="slidenum">
              <a:rPr lang="en-US" smtClean="0"/>
              <a:t>16</a:t>
            </a:fld>
            <a:endParaRPr lang="en-US"/>
          </a:p>
        </p:txBody>
      </p:sp>
      <p:pic>
        <p:nvPicPr>
          <p:cNvPr id="6" name="YTDown.com_YouTube_Kinematic-Motion-Retargeting-for-Contact_Media_KszH8-YJayQ_001_1080p">
            <a:hlinkClick r:id="" action="ppaction://media"/>
            <a:extLst>
              <a:ext uri="{FF2B5EF4-FFF2-40B4-BE49-F238E27FC236}">
                <a16:creationId xmlns:a16="http://schemas.microsoft.com/office/drawing/2014/main" id="{AFC85C01-8A0F-A620-C1B5-D9FCD7664D65}"/>
              </a:ext>
            </a:extLst>
          </p:cNvPr>
          <p:cNvPicPr>
            <a:picLocks noGrp="1" noChangeAspect="1"/>
          </p:cNvPicPr>
          <p:nvPr>
            <p:ph idx="1"/>
            <a:videoFile r:link="rId1"/>
            <p:extLst>
              <p:ext uri="{DAA4B4D4-6D71-4841-9C94-3DE7FCFB9230}">
                <p14:media xmlns:p14="http://schemas.microsoft.com/office/powerpoint/2010/main" r:embed="rId2">
                  <p14:trim st="231896" end="31500"/>
                </p14:media>
              </p:ext>
            </p:extLst>
          </p:nvPr>
        </p:nvPicPr>
        <p:blipFill>
          <a:blip r:embed="rId5"/>
          <a:stretch>
            <a:fillRect/>
          </a:stretch>
        </p:blipFill>
        <p:spPr>
          <a:xfrm>
            <a:off x="2228144" y="1825625"/>
            <a:ext cx="7735712" cy="4351338"/>
          </a:xfrm>
          <a:prstGeom prst="rect">
            <a:avLst/>
          </a:prstGeom>
        </p:spPr>
      </p:pic>
    </p:spTree>
    <p:extLst>
      <p:ext uri="{BB962C8B-B14F-4D97-AF65-F5344CB8AC3E}">
        <p14:creationId xmlns:p14="http://schemas.microsoft.com/office/powerpoint/2010/main" val="17858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2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repeatCount="indefinite" fill="hold" display="0">
                  <p:stCondLst>
                    <p:cond delay="indefinite"/>
                  </p:st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ACBCB-7E1C-9C7D-5957-67F59B4453EE}"/>
              </a:ext>
            </a:extLst>
          </p:cNvPr>
          <p:cNvSpPr>
            <a:spLocks noGrp="1"/>
          </p:cNvSpPr>
          <p:nvPr>
            <p:ph type="title"/>
          </p:nvPr>
        </p:nvSpPr>
        <p:spPr/>
        <p:txBody>
          <a:bodyPr/>
          <a:lstStyle/>
          <a:p>
            <a:r>
              <a:rPr lang="en-US" dirty="0" err="1"/>
              <a:t>Limitaions</a:t>
            </a:r>
            <a:endParaRPr lang="en-US" dirty="0"/>
          </a:p>
        </p:txBody>
      </p:sp>
      <p:sp>
        <p:nvSpPr>
          <p:cNvPr id="4" name="Footer Placeholder 3">
            <a:extLst>
              <a:ext uri="{FF2B5EF4-FFF2-40B4-BE49-F238E27FC236}">
                <a16:creationId xmlns:a16="http://schemas.microsoft.com/office/drawing/2014/main" id="{7D0DEC1E-3814-DAA4-1C8C-71A237724EF0}"/>
              </a:ext>
            </a:extLst>
          </p:cNvPr>
          <p:cNvSpPr>
            <a:spLocks noGrp="1"/>
          </p:cNvSpPr>
          <p:nvPr>
            <p:ph type="ftr" sz="quarter" idx="11"/>
          </p:nvPr>
        </p:nvSpPr>
        <p:spPr/>
        <p:txBody>
          <a:bodyPr/>
          <a:lstStyle/>
          <a:p>
            <a:r>
              <a:rPr lang="en-US"/>
              <a:t>Kiarash Ghasemzadeh</a:t>
            </a:r>
          </a:p>
        </p:txBody>
      </p:sp>
      <p:sp>
        <p:nvSpPr>
          <p:cNvPr id="5" name="Slide Number Placeholder 4">
            <a:extLst>
              <a:ext uri="{FF2B5EF4-FFF2-40B4-BE49-F238E27FC236}">
                <a16:creationId xmlns:a16="http://schemas.microsoft.com/office/drawing/2014/main" id="{248849A0-1F2F-87E6-3B81-1E000965CE65}"/>
              </a:ext>
            </a:extLst>
          </p:cNvPr>
          <p:cNvSpPr>
            <a:spLocks noGrp="1"/>
          </p:cNvSpPr>
          <p:nvPr>
            <p:ph type="sldNum" sz="quarter" idx="12"/>
          </p:nvPr>
        </p:nvSpPr>
        <p:spPr/>
        <p:txBody>
          <a:bodyPr/>
          <a:lstStyle/>
          <a:p>
            <a:fld id="{C6D77E5A-FE44-4A97-909A-1177D68CA2B7}" type="slidenum">
              <a:rPr lang="en-US" smtClean="0"/>
              <a:t>17</a:t>
            </a:fld>
            <a:endParaRPr lang="en-US"/>
          </a:p>
        </p:txBody>
      </p:sp>
      <p:pic>
        <p:nvPicPr>
          <p:cNvPr id="6" name="YTDown.com_YouTube_Kinematic-Motion-Retargeting-for-Contact_Media_KszH8-YJayQ_001_1080p">
            <a:hlinkClick r:id="" action="ppaction://media"/>
            <a:extLst>
              <a:ext uri="{FF2B5EF4-FFF2-40B4-BE49-F238E27FC236}">
                <a16:creationId xmlns:a16="http://schemas.microsoft.com/office/drawing/2014/main" id="{A49FCDFA-133B-29F5-292D-7ACFCAC56F33}"/>
              </a:ext>
            </a:extLst>
          </p:cNvPr>
          <p:cNvPicPr>
            <a:picLocks noGrp="1" noChangeAspect="1"/>
          </p:cNvPicPr>
          <p:nvPr>
            <p:ph idx="1"/>
            <a:videoFile r:link="rId1"/>
            <p:extLst>
              <p:ext uri="{DAA4B4D4-6D71-4841-9C94-3DE7FCFB9230}">
                <p14:media xmlns:p14="http://schemas.microsoft.com/office/powerpoint/2010/main" r:embed="rId2">
                  <p14:trim st="266951" end="2652"/>
                </p14:media>
              </p:ext>
            </p:extLst>
          </p:nvPr>
        </p:nvPicPr>
        <p:blipFill>
          <a:blip r:embed="rId4"/>
          <a:stretch>
            <a:fillRect/>
          </a:stretch>
        </p:blipFill>
        <p:spPr>
          <a:xfrm>
            <a:off x="2228144" y="1825625"/>
            <a:ext cx="7735712" cy="4351338"/>
          </a:xfrm>
          <a:prstGeom prst="rect">
            <a:avLst/>
          </a:prstGeom>
        </p:spPr>
      </p:pic>
    </p:spTree>
    <p:extLst>
      <p:ext uri="{BB962C8B-B14F-4D97-AF65-F5344CB8AC3E}">
        <p14:creationId xmlns:p14="http://schemas.microsoft.com/office/powerpoint/2010/main" val="398686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repeatCount="indefinite" fill="hold" display="0">
                  <p:stCondLst>
                    <p:cond delay="indefinite"/>
                  </p:stCondLst>
                </p:cTn>
                <p:tgtEl>
                  <p:spTgt spid="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E712E-0215-7DA4-197D-E4B5A08EC4C7}"/>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28A0A91C-B2C4-384D-C183-59EF384814FB}"/>
              </a:ext>
            </a:extLst>
          </p:cNvPr>
          <p:cNvSpPr>
            <a:spLocks noGrp="1"/>
          </p:cNvSpPr>
          <p:nvPr>
            <p:ph type="subTitle" idx="1"/>
          </p:nvPr>
        </p:nvSpPr>
        <p:spPr/>
        <p:txBody>
          <a:bodyPr/>
          <a:lstStyle/>
          <a:p>
            <a:endParaRPr lang="en-US"/>
          </a:p>
        </p:txBody>
      </p:sp>
      <p:sp>
        <p:nvSpPr>
          <p:cNvPr id="4" name="Footer Placeholder 3">
            <a:extLst>
              <a:ext uri="{FF2B5EF4-FFF2-40B4-BE49-F238E27FC236}">
                <a16:creationId xmlns:a16="http://schemas.microsoft.com/office/drawing/2014/main" id="{56E81BA1-5005-C216-637E-113ABF8BDD2B}"/>
              </a:ext>
            </a:extLst>
          </p:cNvPr>
          <p:cNvSpPr>
            <a:spLocks noGrp="1"/>
          </p:cNvSpPr>
          <p:nvPr>
            <p:ph type="ftr" sz="quarter" idx="11"/>
          </p:nvPr>
        </p:nvSpPr>
        <p:spPr/>
        <p:txBody>
          <a:bodyPr/>
          <a:lstStyle/>
          <a:p>
            <a:r>
              <a:rPr lang="en-US"/>
              <a:t>Kiarash Ghasemzadeh</a:t>
            </a:r>
          </a:p>
        </p:txBody>
      </p:sp>
      <p:sp>
        <p:nvSpPr>
          <p:cNvPr id="5" name="Slide Number Placeholder 4">
            <a:extLst>
              <a:ext uri="{FF2B5EF4-FFF2-40B4-BE49-F238E27FC236}">
                <a16:creationId xmlns:a16="http://schemas.microsoft.com/office/drawing/2014/main" id="{104143B9-1348-0013-086C-1FB668C05FCE}"/>
              </a:ext>
            </a:extLst>
          </p:cNvPr>
          <p:cNvSpPr>
            <a:spLocks noGrp="1"/>
          </p:cNvSpPr>
          <p:nvPr>
            <p:ph type="sldNum" sz="quarter" idx="12"/>
          </p:nvPr>
        </p:nvSpPr>
        <p:spPr/>
        <p:txBody>
          <a:bodyPr/>
          <a:lstStyle/>
          <a:p>
            <a:fld id="{C6D77E5A-FE44-4A97-909A-1177D68CA2B7}" type="slidenum">
              <a:rPr lang="en-US" smtClean="0"/>
              <a:t>18</a:t>
            </a:fld>
            <a:endParaRPr lang="en-US"/>
          </a:p>
        </p:txBody>
      </p:sp>
    </p:spTree>
    <p:extLst>
      <p:ext uri="{BB962C8B-B14F-4D97-AF65-F5344CB8AC3E}">
        <p14:creationId xmlns:p14="http://schemas.microsoft.com/office/powerpoint/2010/main" val="657771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42793-C9D2-AA06-E2A4-19D8CE969444}"/>
              </a:ext>
            </a:extLst>
          </p:cNvPr>
          <p:cNvSpPr>
            <a:spLocks noGrp="1"/>
          </p:cNvSpPr>
          <p:nvPr>
            <p:ph type="title"/>
          </p:nvPr>
        </p:nvSpPr>
        <p:spPr/>
        <p:txBody>
          <a:bodyPr/>
          <a:lstStyle/>
          <a:p>
            <a:r>
              <a:rPr lang="en-US" dirty="0"/>
              <a:t>GRAB dataset</a:t>
            </a:r>
          </a:p>
        </p:txBody>
      </p:sp>
      <p:sp>
        <p:nvSpPr>
          <p:cNvPr id="4" name="Footer Placeholder 3">
            <a:extLst>
              <a:ext uri="{FF2B5EF4-FFF2-40B4-BE49-F238E27FC236}">
                <a16:creationId xmlns:a16="http://schemas.microsoft.com/office/drawing/2014/main" id="{BBF09B7C-302B-028D-9E43-6F67D9AAC5F2}"/>
              </a:ext>
            </a:extLst>
          </p:cNvPr>
          <p:cNvSpPr>
            <a:spLocks noGrp="1"/>
          </p:cNvSpPr>
          <p:nvPr>
            <p:ph type="ftr" sz="quarter" idx="11"/>
          </p:nvPr>
        </p:nvSpPr>
        <p:spPr/>
        <p:txBody>
          <a:bodyPr/>
          <a:lstStyle/>
          <a:p>
            <a:r>
              <a:rPr lang="en-US"/>
              <a:t>Kiarash Ghasemzadeh</a:t>
            </a:r>
          </a:p>
        </p:txBody>
      </p:sp>
      <p:sp>
        <p:nvSpPr>
          <p:cNvPr id="5" name="Slide Number Placeholder 4">
            <a:extLst>
              <a:ext uri="{FF2B5EF4-FFF2-40B4-BE49-F238E27FC236}">
                <a16:creationId xmlns:a16="http://schemas.microsoft.com/office/drawing/2014/main" id="{720B6992-B1A8-4FD9-FC8B-92C3EF00DD38}"/>
              </a:ext>
            </a:extLst>
          </p:cNvPr>
          <p:cNvSpPr>
            <a:spLocks noGrp="1"/>
          </p:cNvSpPr>
          <p:nvPr>
            <p:ph type="sldNum" sz="quarter" idx="12"/>
          </p:nvPr>
        </p:nvSpPr>
        <p:spPr/>
        <p:txBody>
          <a:bodyPr/>
          <a:lstStyle/>
          <a:p>
            <a:fld id="{C6D77E5A-FE44-4A97-909A-1177D68CA2B7}" type="slidenum">
              <a:rPr lang="en-US" smtClean="0"/>
              <a:t>2</a:t>
            </a:fld>
            <a:endParaRPr lang="en-US"/>
          </a:p>
        </p:txBody>
      </p:sp>
      <p:pic>
        <p:nvPicPr>
          <p:cNvPr id="2050" name="Picture 2" descr="Teaser Image">
            <a:extLst>
              <a:ext uri="{FF2B5EF4-FFF2-40B4-BE49-F238E27FC236}">
                <a16:creationId xmlns:a16="http://schemas.microsoft.com/office/drawing/2014/main" id="{0A1BFCA0-AEF8-E87E-3315-777964E765A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2245189"/>
            <a:ext cx="10515600" cy="3512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844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C29A8-232D-DE25-2F89-A99C734159D4}"/>
              </a:ext>
            </a:extLst>
          </p:cNvPr>
          <p:cNvSpPr>
            <a:spLocks noGrp="1"/>
          </p:cNvSpPr>
          <p:nvPr>
            <p:ph type="title"/>
          </p:nvPr>
        </p:nvSpPr>
        <p:spPr/>
        <p:txBody>
          <a:bodyPr/>
          <a:lstStyle/>
          <a:p>
            <a:r>
              <a:rPr lang="en-US" dirty="0"/>
              <a:t>Method</a:t>
            </a:r>
          </a:p>
        </p:txBody>
      </p:sp>
      <p:sp>
        <p:nvSpPr>
          <p:cNvPr id="4" name="Footer Placeholder 3">
            <a:extLst>
              <a:ext uri="{FF2B5EF4-FFF2-40B4-BE49-F238E27FC236}">
                <a16:creationId xmlns:a16="http://schemas.microsoft.com/office/drawing/2014/main" id="{401AFD0D-6C1C-D21D-9AB3-F75FD73A9B4B}"/>
              </a:ext>
            </a:extLst>
          </p:cNvPr>
          <p:cNvSpPr>
            <a:spLocks noGrp="1"/>
          </p:cNvSpPr>
          <p:nvPr>
            <p:ph type="ftr" sz="quarter" idx="11"/>
          </p:nvPr>
        </p:nvSpPr>
        <p:spPr/>
        <p:txBody>
          <a:bodyPr/>
          <a:lstStyle/>
          <a:p>
            <a:r>
              <a:rPr lang="en-US"/>
              <a:t>Kiarash Ghasemzadeh</a:t>
            </a:r>
          </a:p>
        </p:txBody>
      </p:sp>
      <p:sp>
        <p:nvSpPr>
          <p:cNvPr id="5" name="Slide Number Placeholder 4">
            <a:extLst>
              <a:ext uri="{FF2B5EF4-FFF2-40B4-BE49-F238E27FC236}">
                <a16:creationId xmlns:a16="http://schemas.microsoft.com/office/drawing/2014/main" id="{4BDFC6C4-1983-CA1D-12D4-52158731315C}"/>
              </a:ext>
            </a:extLst>
          </p:cNvPr>
          <p:cNvSpPr>
            <a:spLocks noGrp="1"/>
          </p:cNvSpPr>
          <p:nvPr>
            <p:ph type="sldNum" sz="quarter" idx="12"/>
          </p:nvPr>
        </p:nvSpPr>
        <p:spPr/>
        <p:txBody>
          <a:bodyPr/>
          <a:lstStyle/>
          <a:p>
            <a:fld id="{C6D77E5A-FE44-4A97-909A-1177D68CA2B7}" type="slidenum">
              <a:rPr lang="en-US" smtClean="0"/>
              <a:t>3</a:t>
            </a:fld>
            <a:endParaRPr lang="en-US"/>
          </a:p>
        </p:txBody>
      </p:sp>
      <p:pic>
        <p:nvPicPr>
          <p:cNvPr id="1028" name="Picture 4">
            <a:extLst>
              <a:ext uri="{FF2B5EF4-FFF2-40B4-BE49-F238E27FC236}">
                <a16:creationId xmlns:a16="http://schemas.microsoft.com/office/drawing/2014/main" id="{CA7B90C0-D754-CD65-7DE1-C253C642471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30931" y="1317523"/>
            <a:ext cx="8530138" cy="4799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816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9A87B-7B27-3A39-8881-497B59533B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3C46F9-1B7C-030F-E341-2CCB02ADBBAA}"/>
              </a:ext>
            </a:extLst>
          </p:cNvPr>
          <p:cNvSpPr>
            <a:spLocks noGrp="1"/>
          </p:cNvSpPr>
          <p:nvPr>
            <p:ph type="title"/>
          </p:nvPr>
        </p:nvSpPr>
        <p:spPr>
          <a:xfrm>
            <a:off x="838200" y="0"/>
            <a:ext cx="10515600" cy="1325563"/>
          </a:xfrm>
        </p:spPr>
        <p:txBody>
          <a:bodyPr/>
          <a:lstStyle/>
          <a:p>
            <a:r>
              <a:rPr lang="en-US" dirty="0"/>
              <a:t>Inputs</a:t>
            </a:r>
          </a:p>
        </p:txBody>
      </p:sp>
      <p:sp>
        <p:nvSpPr>
          <p:cNvPr id="4" name="Footer Placeholder 3">
            <a:extLst>
              <a:ext uri="{FF2B5EF4-FFF2-40B4-BE49-F238E27FC236}">
                <a16:creationId xmlns:a16="http://schemas.microsoft.com/office/drawing/2014/main" id="{0DE8148B-2C78-5723-3D9C-6F291573C1A3}"/>
              </a:ext>
            </a:extLst>
          </p:cNvPr>
          <p:cNvSpPr>
            <a:spLocks noGrp="1"/>
          </p:cNvSpPr>
          <p:nvPr>
            <p:ph type="ftr" sz="quarter" idx="11"/>
          </p:nvPr>
        </p:nvSpPr>
        <p:spPr/>
        <p:txBody>
          <a:bodyPr/>
          <a:lstStyle/>
          <a:p>
            <a:r>
              <a:rPr lang="en-US"/>
              <a:t>Kiarash Ghasemzadeh</a:t>
            </a:r>
          </a:p>
        </p:txBody>
      </p:sp>
      <p:pic>
        <p:nvPicPr>
          <p:cNvPr id="22" name="Picture 21">
            <a:extLst>
              <a:ext uri="{FF2B5EF4-FFF2-40B4-BE49-F238E27FC236}">
                <a16:creationId xmlns:a16="http://schemas.microsoft.com/office/drawing/2014/main" id="{4130BCA7-789D-D900-6083-7E264B973E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0756" y="1051259"/>
            <a:ext cx="9668842" cy="5441616"/>
          </a:xfrm>
          <a:prstGeom prst="rect">
            <a:avLst/>
          </a:prstGeom>
        </p:spPr>
      </p:pic>
      <p:sp>
        <p:nvSpPr>
          <p:cNvPr id="5" name="Slide Number Placeholder 4">
            <a:extLst>
              <a:ext uri="{FF2B5EF4-FFF2-40B4-BE49-F238E27FC236}">
                <a16:creationId xmlns:a16="http://schemas.microsoft.com/office/drawing/2014/main" id="{FE236FED-5E2B-4228-09F1-B877C24B3569}"/>
              </a:ext>
            </a:extLst>
          </p:cNvPr>
          <p:cNvSpPr>
            <a:spLocks noGrp="1"/>
          </p:cNvSpPr>
          <p:nvPr>
            <p:ph type="sldNum" sz="quarter" idx="12"/>
          </p:nvPr>
        </p:nvSpPr>
        <p:spPr/>
        <p:txBody>
          <a:bodyPr/>
          <a:lstStyle/>
          <a:p>
            <a:fld id="{C6D77E5A-FE44-4A97-909A-1177D68CA2B7}" type="slidenum">
              <a:rPr lang="en-US" smtClean="0"/>
              <a:t>4</a:t>
            </a:fld>
            <a:endParaRPr lang="en-US"/>
          </a:p>
        </p:txBody>
      </p:sp>
      <p:sp>
        <p:nvSpPr>
          <p:cNvPr id="25" name="Rectangle 24">
            <a:extLst>
              <a:ext uri="{FF2B5EF4-FFF2-40B4-BE49-F238E27FC236}">
                <a16:creationId xmlns:a16="http://schemas.microsoft.com/office/drawing/2014/main" id="{61AF839C-17E2-30E3-7BF2-587DE89B3340}"/>
              </a:ext>
            </a:extLst>
          </p:cNvPr>
          <p:cNvSpPr/>
          <p:nvPr/>
        </p:nvSpPr>
        <p:spPr>
          <a:xfrm>
            <a:off x="6541008" y="2346960"/>
            <a:ext cx="4114800" cy="10820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8" name="Freeform: Shape 7">
            <a:extLst>
              <a:ext uri="{FF2B5EF4-FFF2-40B4-BE49-F238E27FC236}">
                <a16:creationId xmlns:a16="http://schemas.microsoft.com/office/drawing/2014/main" id="{F5E617D6-001C-A841-4C59-97996BD1FC0B}"/>
              </a:ext>
            </a:extLst>
          </p:cNvPr>
          <p:cNvSpPr/>
          <p:nvPr/>
        </p:nvSpPr>
        <p:spPr>
          <a:xfrm>
            <a:off x="3674993" y="3196590"/>
            <a:ext cx="165487" cy="103486"/>
          </a:xfrm>
          <a:custGeom>
            <a:avLst/>
            <a:gdLst>
              <a:gd name="connsiteX0" fmla="*/ 0 w 165487"/>
              <a:gd name="connsiteY0" fmla="*/ 0 h 103486"/>
              <a:gd name="connsiteX1" fmla="*/ 91440 w 165487"/>
              <a:gd name="connsiteY1" fmla="*/ 87630 h 103486"/>
              <a:gd name="connsiteX2" fmla="*/ 160020 w 165487"/>
              <a:gd name="connsiteY2" fmla="*/ 102870 h 103486"/>
              <a:gd name="connsiteX3" fmla="*/ 156210 w 165487"/>
              <a:gd name="connsiteY3" fmla="*/ 99060 h 103486"/>
            </a:gdLst>
            <a:ahLst/>
            <a:cxnLst>
              <a:cxn ang="0">
                <a:pos x="connsiteX0" y="connsiteY0"/>
              </a:cxn>
              <a:cxn ang="0">
                <a:pos x="connsiteX1" y="connsiteY1"/>
              </a:cxn>
              <a:cxn ang="0">
                <a:pos x="connsiteX2" y="connsiteY2"/>
              </a:cxn>
              <a:cxn ang="0">
                <a:pos x="connsiteX3" y="connsiteY3"/>
              </a:cxn>
            </a:cxnLst>
            <a:rect l="l" t="t" r="r" b="b"/>
            <a:pathLst>
              <a:path w="165487" h="103486">
                <a:moveTo>
                  <a:pt x="0" y="0"/>
                </a:moveTo>
                <a:cubicBezTo>
                  <a:pt x="32385" y="35242"/>
                  <a:pt x="64770" y="70485"/>
                  <a:pt x="91440" y="87630"/>
                </a:cubicBezTo>
                <a:cubicBezTo>
                  <a:pt x="118110" y="104775"/>
                  <a:pt x="149225" y="100965"/>
                  <a:pt x="160020" y="102870"/>
                </a:cubicBezTo>
                <a:cubicBezTo>
                  <a:pt x="170815" y="104775"/>
                  <a:pt x="163512" y="101917"/>
                  <a:pt x="156210" y="99060"/>
                </a:cubicBezTo>
              </a:path>
            </a:pathLst>
          </a:custGeom>
          <a:solidFill>
            <a:schemeClr val="bg1"/>
          </a:solidFill>
          <a:ln w="1111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F99C22B0-6798-47E0-C228-0E57BFB74E2F}"/>
              </a:ext>
            </a:extLst>
          </p:cNvPr>
          <p:cNvSpPr/>
          <p:nvPr/>
        </p:nvSpPr>
        <p:spPr>
          <a:xfrm>
            <a:off x="7006899" y="5052497"/>
            <a:ext cx="3557469" cy="10820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00"/>
          </a:p>
        </p:txBody>
      </p:sp>
      <p:pic>
        <p:nvPicPr>
          <p:cNvPr id="16" name="Content Placeholder 15">
            <a:extLst>
              <a:ext uri="{FF2B5EF4-FFF2-40B4-BE49-F238E27FC236}">
                <a16:creationId xmlns:a16="http://schemas.microsoft.com/office/drawing/2014/main" id="{C771413C-5070-D4F0-7AC0-C74F85DDEAF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538" t="45090" r="76903" b="34137"/>
          <a:stretch>
            <a:fillRect/>
          </a:stretch>
        </p:blipFill>
        <p:spPr bwMode="auto">
          <a:xfrm>
            <a:off x="7465568" y="2329653"/>
            <a:ext cx="2290064" cy="1241914"/>
          </a:xfrm>
          <a:prstGeom prst="snip2SameRect">
            <a:avLst>
              <a:gd name="adj1" fmla="val 10172"/>
              <a:gd name="adj2" fmla="val 12989"/>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55154F23-BFA3-2A88-3A1E-BE25801707BE}"/>
              </a:ext>
            </a:extLst>
          </p:cNvPr>
          <p:cNvPicPr>
            <a:picLocks noChangeAspect="1"/>
          </p:cNvPicPr>
          <p:nvPr/>
        </p:nvPicPr>
        <p:blipFill>
          <a:blip r:embed="rId4"/>
          <a:stretch>
            <a:fillRect/>
          </a:stretch>
        </p:blipFill>
        <p:spPr>
          <a:xfrm>
            <a:off x="4425369" y="4879814"/>
            <a:ext cx="2432631" cy="1439323"/>
          </a:xfrm>
          <a:prstGeom prst="rect">
            <a:avLst/>
          </a:prstGeom>
        </p:spPr>
      </p:pic>
      <p:pic>
        <p:nvPicPr>
          <p:cNvPr id="29" name="Picture 28">
            <a:extLst>
              <a:ext uri="{FF2B5EF4-FFF2-40B4-BE49-F238E27FC236}">
                <a16:creationId xmlns:a16="http://schemas.microsoft.com/office/drawing/2014/main" id="{6C80131F-5B73-4313-C1C2-3A811D948423}"/>
              </a:ext>
            </a:extLst>
          </p:cNvPr>
          <p:cNvPicPr>
            <a:picLocks noChangeAspect="1"/>
          </p:cNvPicPr>
          <p:nvPr/>
        </p:nvPicPr>
        <p:blipFill>
          <a:blip r:embed="rId5"/>
          <a:stretch>
            <a:fillRect/>
          </a:stretch>
        </p:blipFill>
        <p:spPr>
          <a:xfrm>
            <a:off x="7591607" y="4867898"/>
            <a:ext cx="2564384" cy="1451239"/>
          </a:xfrm>
          <a:prstGeom prst="rect">
            <a:avLst/>
          </a:prstGeom>
        </p:spPr>
      </p:pic>
    </p:spTree>
    <p:extLst>
      <p:ext uri="{BB962C8B-B14F-4D97-AF65-F5344CB8AC3E}">
        <p14:creationId xmlns:p14="http://schemas.microsoft.com/office/powerpoint/2010/main" val="2777892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85AF1-8930-21CC-E67D-BB3649568B69}"/>
              </a:ext>
            </a:extLst>
          </p:cNvPr>
          <p:cNvSpPr>
            <a:spLocks noGrp="1"/>
          </p:cNvSpPr>
          <p:nvPr>
            <p:ph type="title"/>
          </p:nvPr>
        </p:nvSpPr>
        <p:spPr/>
        <p:txBody>
          <a:bodyPr/>
          <a:lstStyle/>
          <a:p>
            <a:r>
              <a:rPr lang="en-US" dirty="0"/>
              <a:t>Contact Pre-Processing</a:t>
            </a:r>
          </a:p>
        </p:txBody>
      </p:sp>
      <p:sp>
        <p:nvSpPr>
          <p:cNvPr id="4" name="Footer Placeholder 3">
            <a:extLst>
              <a:ext uri="{FF2B5EF4-FFF2-40B4-BE49-F238E27FC236}">
                <a16:creationId xmlns:a16="http://schemas.microsoft.com/office/drawing/2014/main" id="{312CC412-87D0-AF3F-2D38-1B2BB1A0C6F8}"/>
              </a:ext>
            </a:extLst>
          </p:cNvPr>
          <p:cNvSpPr>
            <a:spLocks noGrp="1"/>
          </p:cNvSpPr>
          <p:nvPr>
            <p:ph type="ftr" sz="quarter" idx="11"/>
          </p:nvPr>
        </p:nvSpPr>
        <p:spPr/>
        <p:txBody>
          <a:bodyPr/>
          <a:lstStyle/>
          <a:p>
            <a:r>
              <a:rPr lang="en-US"/>
              <a:t>Kiarash Ghasemzadeh</a:t>
            </a:r>
          </a:p>
        </p:txBody>
      </p:sp>
      <p:sp>
        <p:nvSpPr>
          <p:cNvPr id="5" name="Slide Number Placeholder 4">
            <a:extLst>
              <a:ext uri="{FF2B5EF4-FFF2-40B4-BE49-F238E27FC236}">
                <a16:creationId xmlns:a16="http://schemas.microsoft.com/office/drawing/2014/main" id="{1053614F-D8A8-A719-6FF2-F18B53DC97CE}"/>
              </a:ext>
            </a:extLst>
          </p:cNvPr>
          <p:cNvSpPr>
            <a:spLocks noGrp="1"/>
          </p:cNvSpPr>
          <p:nvPr>
            <p:ph type="sldNum" sz="quarter" idx="12"/>
          </p:nvPr>
        </p:nvSpPr>
        <p:spPr/>
        <p:txBody>
          <a:bodyPr/>
          <a:lstStyle/>
          <a:p>
            <a:fld id="{C6D77E5A-FE44-4A97-909A-1177D68CA2B7}" type="slidenum">
              <a:rPr lang="en-US" smtClean="0"/>
              <a:t>5</a:t>
            </a:fld>
            <a:endParaRPr lang="en-US"/>
          </a:p>
        </p:txBody>
      </p:sp>
      <p:pic>
        <p:nvPicPr>
          <p:cNvPr id="14" name="Picture 4">
            <a:extLst>
              <a:ext uri="{FF2B5EF4-FFF2-40B4-BE49-F238E27FC236}">
                <a16:creationId xmlns:a16="http://schemas.microsoft.com/office/drawing/2014/main" id="{E6D5CEC2-113B-97D3-E88D-6341306418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5239" y="1361688"/>
            <a:ext cx="8530138" cy="479998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B0615BB7-4BA8-32AD-9311-9FA39CB48A81}"/>
              </a:ext>
            </a:extLst>
          </p:cNvPr>
          <p:cNvSpPr/>
          <p:nvPr/>
        </p:nvSpPr>
        <p:spPr>
          <a:xfrm>
            <a:off x="4312920" y="1836420"/>
            <a:ext cx="1711960" cy="2731770"/>
          </a:xfrm>
          <a:prstGeom prst="roundRect">
            <a:avLst>
              <a:gd name="adj" fmla="val 18463"/>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20">
            <a:extLst>
              <a:ext uri="{FF2B5EF4-FFF2-40B4-BE49-F238E27FC236}">
                <a16:creationId xmlns:a16="http://schemas.microsoft.com/office/drawing/2014/main" id="{3E450C41-F39F-079E-8319-EEC68FB8AD1F}"/>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40740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FA84F-5745-AE53-76E0-6D1844B02EF3}"/>
            </a:ext>
          </a:extLst>
        </p:cNvPr>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E9E489A4-7701-077B-562B-055D1B6CE8A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5239" y="1361688"/>
            <a:ext cx="8529865" cy="4800600"/>
          </a:xfrm>
        </p:spPr>
      </p:pic>
      <p:sp>
        <p:nvSpPr>
          <p:cNvPr id="2" name="Title 1">
            <a:extLst>
              <a:ext uri="{FF2B5EF4-FFF2-40B4-BE49-F238E27FC236}">
                <a16:creationId xmlns:a16="http://schemas.microsoft.com/office/drawing/2014/main" id="{82B0BBEC-2209-3641-2BBC-138055F083BD}"/>
              </a:ext>
            </a:extLst>
          </p:cNvPr>
          <p:cNvSpPr>
            <a:spLocks noGrp="1"/>
          </p:cNvSpPr>
          <p:nvPr>
            <p:ph type="title"/>
          </p:nvPr>
        </p:nvSpPr>
        <p:spPr/>
        <p:txBody>
          <a:bodyPr/>
          <a:lstStyle/>
          <a:p>
            <a:r>
              <a:rPr lang="en-US" dirty="0"/>
              <a:t>Contact Pre-Processing</a:t>
            </a:r>
          </a:p>
        </p:txBody>
      </p:sp>
      <p:pic>
        <p:nvPicPr>
          <p:cNvPr id="3" name="Content Placeholder 12">
            <a:extLst>
              <a:ext uri="{FF2B5EF4-FFF2-40B4-BE49-F238E27FC236}">
                <a16:creationId xmlns:a16="http://schemas.microsoft.com/office/drawing/2014/main" id="{E319581A-48CD-0644-8D49-5820D2FAFCB6}"/>
              </a:ext>
            </a:extLst>
          </p:cNvPr>
          <p:cNvPicPr>
            <a:picLocks noChangeAspect="1"/>
          </p:cNvPicPr>
          <p:nvPr/>
        </p:nvPicPr>
        <p:blipFill>
          <a:blip r:embed="rId3">
            <a:extLst>
              <a:ext uri="{28A0092B-C50C-407E-A947-70E740481C1C}">
                <a14:useLocalDpi xmlns:a14="http://schemas.microsoft.com/office/drawing/2010/main" val="0"/>
              </a:ext>
            </a:extLst>
          </a:blip>
          <a:srcRect l="26144" t="6854" r="46818" b="29105"/>
          <a:stretch>
            <a:fillRect/>
          </a:stretch>
        </p:blipFill>
        <p:spPr>
          <a:xfrm>
            <a:off x="4145280" y="1690688"/>
            <a:ext cx="2306320" cy="3074352"/>
          </a:xfrm>
          <a:prstGeom prst="rect">
            <a:avLst/>
          </a:prstGeom>
        </p:spPr>
      </p:pic>
      <p:sp>
        <p:nvSpPr>
          <p:cNvPr id="4" name="Footer Placeholder 3">
            <a:extLst>
              <a:ext uri="{FF2B5EF4-FFF2-40B4-BE49-F238E27FC236}">
                <a16:creationId xmlns:a16="http://schemas.microsoft.com/office/drawing/2014/main" id="{47FFB2AC-11E3-1099-33E4-E4D7F4AB7EFD}"/>
              </a:ext>
            </a:extLst>
          </p:cNvPr>
          <p:cNvSpPr>
            <a:spLocks noGrp="1"/>
          </p:cNvSpPr>
          <p:nvPr>
            <p:ph type="ftr" sz="quarter" idx="11"/>
          </p:nvPr>
        </p:nvSpPr>
        <p:spPr/>
        <p:txBody>
          <a:bodyPr/>
          <a:lstStyle/>
          <a:p>
            <a:r>
              <a:rPr lang="en-US"/>
              <a:t>Kiarash Ghasemzadeh</a:t>
            </a:r>
          </a:p>
        </p:txBody>
      </p:sp>
      <p:sp>
        <p:nvSpPr>
          <p:cNvPr id="5" name="Slide Number Placeholder 4">
            <a:extLst>
              <a:ext uri="{FF2B5EF4-FFF2-40B4-BE49-F238E27FC236}">
                <a16:creationId xmlns:a16="http://schemas.microsoft.com/office/drawing/2014/main" id="{3A571544-687A-A69B-2802-4C7B6F801DBC}"/>
              </a:ext>
            </a:extLst>
          </p:cNvPr>
          <p:cNvSpPr>
            <a:spLocks noGrp="1"/>
          </p:cNvSpPr>
          <p:nvPr>
            <p:ph type="sldNum" sz="quarter" idx="12"/>
          </p:nvPr>
        </p:nvSpPr>
        <p:spPr/>
        <p:txBody>
          <a:bodyPr/>
          <a:lstStyle/>
          <a:p>
            <a:fld id="{C6D77E5A-FE44-4A97-909A-1177D68CA2B7}" type="slidenum">
              <a:rPr lang="en-US" smtClean="0"/>
              <a:t>6</a:t>
            </a:fld>
            <a:endParaRPr lang="en-US"/>
          </a:p>
        </p:txBody>
      </p:sp>
      <p:sp>
        <p:nvSpPr>
          <p:cNvPr id="15" name="Rectangle: Rounded Corners 14">
            <a:extLst>
              <a:ext uri="{FF2B5EF4-FFF2-40B4-BE49-F238E27FC236}">
                <a16:creationId xmlns:a16="http://schemas.microsoft.com/office/drawing/2014/main" id="{454CB871-7FED-C6F5-7F14-5DB988717B1C}"/>
              </a:ext>
            </a:extLst>
          </p:cNvPr>
          <p:cNvSpPr/>
          <p:nvPr/>
        </p:nvSpPr>
        <p:spPr>
          <a:xfrm>
            <a:off x="4246880" y="1808480"/>
            <a:ext cx="2042160" cy="2804160"/>
          </a:xfrm>
          <a:prstGeom prst="roundRect">
            <a:avLst>
              <a:gd name="adj" fmla="val 13985"/>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3">
            <a:extLst>
              <a:ext uri="{FF2B5EF4-FFF2-40B4-BE49-F238E27FC236}">
                <a16:creationId xmlns:a16="http://schemas.microsoft.com/office/drawing/2014/main" id="{075AC3F4-7FAF-13F2-50A0-D4FC6B022325}"/>
              </a:ext>
            </a:extLst>
          </p:cNvPr>
          <p:cNvSpPr>
            <a:spLocks noChangeArrowheads="1"/>
          </p:cNvSpPr>
          <p:nvPr/>
        </p:nvSpPr>
        <p:spPr bwMode="auto">
          <a:xfrm>
            <a:off x="4079241" y="1361688"/>
            <a:ext cx="7274559"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lvl="0" indent="-342900" eaLnBrk="0" fontAlgn="base" hangingPunct="0">
              <a:spcBef>
                <a:spcPct val="0"/>
              </a:spcBef>
              <a:spcAft>
                <a:spcPct val="0"/>
              </a:spcAft>
              <a:buAutoNum type="arabicParenR"/>
            </a:pPr>
            <a:r>
              <a:rPr lang="en-US" altLang="en-US" dirty="0">
                <a:latin typeface="Arial" panose="020B0604020202020204" pitchFamily="34" charset="0"/>
              </a:rPr>
              <a:t>Contact Pairing </a:t>
            </a:r>
          </a:p>
          <a:p>
            <a:pPr marL="342900" lvl="0" indent="-342900" eaLnBrk="0" fontAlgn="base" hangingPunct="0">
              <a:spcBef>
                <a:spcPct val="0"/>
              </a:spcBef>
              <a:spcAft>
                <a:spcPct val="0"/>
              </a:spcAft>
              <a:buAutoNum type="arabicParenR"/>
            </a:pPr>
            <a:endParaRPr lang="en-US" altLang="en-US" dirty="0">
              <a:latin typeface="Arial" panose="020B0604020202020204" pitchFamily="34" charset="0"/>
            </a:endParaRPr>
          </a:p>
          <a:p>
            <a:pPr marL="285750" lvl="0" indent="-285750" eaLnBrk="0" fontAlgn="base" hangingPunct="0">
              <a:spcBef>
                <a:spcPct val="0"/>
              </a:spcBef>
              <a:spcAft>
                <a:spcPct val="0"/>
              </a:spcAft>
              <a:buFont typeface="Arial" panose="020B0604020202020204" pitchFamily="34" charset="0"/>
              <a:buChar char="•"/>
            </a:pPr>
            <a:r>
              <a:rPr lang="en-US" altLang="en-US" dirty="0">
                <a:latin typeface="Arial" panose="020B0604020202020204" pitchFamily="34" charset="0"/>
              </a:rPr>
              <a:t> Contacts stored as barycentric coordinates → mesh-resolution agnostic (works across coarse MANO mesh and finer target meshes) </a:t>
            </a:r>
          </a:p>
          <a:p>
            <a:pPr marL="285750" lvl="0" indent="-285750" eaLnBrk="0" fontAlgn="base" hangingPunct="0">
              <a:spcBef>
                <a:spcPct val="0"/>
              </a:spcBef>
              <a:spcAft>
                <a:spcPct val="0"/>
              </a:spcAft>
              <a:buFont typeface="Arial" panose="020B0604020202020204" pitchFamily="34" charset="0"/>
              <a:buChar char="•"/>
            </a:pPr>
            <a:endParaRPr lang="en-US" altLang="en-US" dirty="0">
              <a:latin typeface="Arial" panose="020B0604020202020204" pitchFamily="34" charset="0"/>
            </a:endParaRPr>
          </a:p>
          <a:p>
            <a:pPr marL="285750" lvl="0" indent="-285750" eaLnBrk="0" fontAlgn="base" hangingPunct="0">
              <a:spcBef>
                <a:spcPct val="0"/>
              </a:spcBef>
              <a:spcAft>
                <a:spcPct val="0"/>
              </a:spcAft>
              <a:buFont typeface="Arial" panose="020B0604020202020204" pitchFamily="34" charset="0"/>
              <a:buChar char="•"/>
            </a:pPr>
            <a:r>
              <a:rPr lang="en-US" altLang="en-US" dirty="0">
                <a:latin typeface="Arial" panose="020B0604020202020204" pitchFamily="34" charset="0"/>
              </a:rPr>
              <a:t> GRAB only gives contacts on one side (the object) → recover hand-side pairing via </a:t>
            </a:r>
            <a:r>
              <a:rPr lang="en-US" altLang="en-US" dirty="0" err="1">
                <a:latin typeface="Arial" panose="020B0604020202020204" pitchFamily="34" charset="0"/>
              </a:rPr>
              <a:t>raycasting</a:t>
            </a:r>
            <a:r>
              <a:rPr lang="en-US" altLang="en-US" dirty="0">
                <a:latin typeface="Arial" panose="020B0604020202020204" pitchFamily="34" charset="0"/>
              </a:rPr>
              <a:t> along surface </a:t>
            </a:r>
            <a:r>
              <a:rPr lang="en-US" altLang="en-US" dirty="0" err="1">
                <a:latin typeface="Arial" panose="020B0604020202020204" pitchFamily="34" charset="0"/>
              </a:rPr>
              <a:t>normals</a:t>
            </a:r>
            <a:r>
              <a:rPr lang="en-US" altLang="en-US" dirty="0">
                <a:latin typeface="Arial" panose="020B0604020202020204" pitchFamily="34" charset="0"/>
              </a:rPr>
              <a:t> </a:t>
            </a:r>
          </a:p>
          <a:p>
            <a:pPr marL="285750" lvl="0" indent="-285750" eaLnBrk="0" fontAlgn="base" hangingPunct="0">
              <a:spcBef>
                <a:spcPct val="0"/>
              </a:spcBef>
              <a:spcAft>
                <a:spcPct val="0"/>
              </a:spcAft>
              <a:buFont typeface="Arial" panose="020B0604020202020204" pitchFamily="34" charset="0"/>
              <a:buChar char="•"/>
            </a:pPr>
            <a:endParaRPr lang="en-US" altLang="en-US" dirty="0">
              <a:latin typeface="Arial" panose="020B0604020202020204" pitchFamily="34" charset="0"/>
            </a:endParaRPr>
          </a:p>
          <a:p>
            <a:pPr marL="285750" lvl="0" indent="-285750" eaLnBrk="0" fontAlgn="base" hangingPunct="0">
              <a:spcBef>
                <a:spcPct val="0"/>
              </a:spcBef>
              <a:spcAft>
                <a:spcPct val="0"/>
              </a:spcAft>
              <a:buFont typeface="Arial" panose="020B0604020202020204" pitchFamily="34" charset="0"/>
              <a:buChar char="•"/>
            </a:pPr>
            <a:r>
              <a:rPr lang="en-US" altLang="en-US" dirty="0">
                <a:latin typeface="Arial" panose="020B0604020202020204" pitchFamily="34" charset="0"/>
              </a:rPr>
              <a:t> Ray outcomes: 0 hits = discard · 1 hit = invert ray (started inside hand) · 2+ hits = keep closer, discard if beyond threshold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B607DE55-9FC5-F7DF-1923-2AD7B3C8E897}"/>
              </a:ext>
            </a:extLst>
          </p:cNvPr>
          <p:cNvSpPr txBox="1"/>
          <p:nvPr/>
        </p:nvSpPr>
        <p:spPr>
          <a:xfrm>
            <a:off x="7086600" y="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40376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13"/>
                                        </p:tgtEl>
                                      </p:cBhvr>
                                    </p:animEffect>
                                    <p:set>
                                      <p:cBhvr>
                                        <p:cTn id="11" dur="1" fill="hold">
                                          <p:stCondLst>
                                            <p:cond delay="499"/>
                                          </p:stCondLst>
                                        </p:cTn>
                                        <p:tgtEl>
                                          <p:spTgt spid="13"/>
                                        </p:tgtEl>
                                        <p:attrNameLst>
                                          <p:attrName>style.visibility</p:attrName>
                                        </p:attrNameLst>
                                      </p:cBhvr>
                                      <p:to>
                                        <p:strVal val="hidden"/>
                                      </p:to>
                                    </p:set>
                                  </p:childTnLst>
                                </p:cTn>
                              </p:par>
                            </p:childTnLst>
                          </p:cTn>
                        </p:par>
                        <p:par>
                          <p:cTn id="12" fill="hold">
                            <p:stCondLst>
                              <p:cond delay="1000"/>
                            </p:stCondLst>
                            <p:childTnLst>
                              <p:par>
                                <p:cTn id="13" presetID="35" presetClass="path" presetSubtype="0" accel="50000" decel="50000" fill="hold" grpId="1" nodeType="afterEffect">
                                  <p:stCondLst>
                                    <p:cond delay="0"/>
                                  </p:stCondLst>
                                  <p:childTnLst>
                                    <p:animMotion origin="layout" path="M 0 0 L -0.25 0 E" pathEditMode="relative" ptsTypes="">
                                      <p:cBhvr>
                                        <p:cTn id="14" dur="500" fill="hold"/>
                                        <p:tgtEl>
                                          <p:spTgt spid="15"/>
                                        </p:tgtEl>
                                        <p:attrNameLst>
                                          <p:attrName>ppt_x</p:attrName>
                                          <p:attrName>ppt_y</p:attrName>
                                        </p:attrNameLst>
                                      </p:cBhvr>
                                    </p:animMotion>
                                  </p:childTnLst>
                                </p:cTn>
                              </p:par>
                              <p:par>
                                <p:cTn id="15" presetID="35" presetClass="path" presetSubtype="0" accel="50000" decel="50000" fill="hold" nodeType="withEffect">
                                  <p:stCondLst>
                                    <p:cond delay="0"/>
                                  </p:stCondLst>
                                  <p:childTnLst>
                                    <p:animMotion origin="layout" path="M 0 0 L -0.25 0 E" pathEditMode="relative" ptsTypes="">
                                      <p:cBhvr>
                                        <p:cTn id="16" dur="500" fill="hold"/>
                                        <p:tgtEl>
                                          <p:spTgt spid="3"/>
                                        </p:tgtEl>
                                        <p:attrNameLst>
                                          <p:attrName>ppt_x</p:attrName>
                                          <p:attrName>ppt_y</p:attrName>
                                        </p:attrNameLst>
                                      </p:cBhvr>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1BEA-98EC-49D8-20DB-CFBDC78447F4}"/>
              </a:ext>
            </a:extLst>
          </p:cNvPr>
          <p:cNvSpPr>
            <a:spLocks noGrp="1"/>
          </p:cNvSpPr>
          <p:nvPr>
            <p:ph type="title"/>
          </p:nvPr>
        </p:nvSpPr>
        <p:spPr/>
        <p:txBody>
          <a:bodyPr/>
          <a:lstStyle/>
          <a:p>
            <a:r>
              <a:rPr lang="en-US" dirty="0"/>
              <a:t>Virtual Marker Alignment</a:t>
            </a:r>
          </a:p>
        </p:txBody>
      </p:sp>
      <p:sp>
        <p:nvSpPr>
          <p:cNvPr id="3" name="Content Placeholder 2">
            <a:extLst>
              <a:ext uri="{FF2B5EF4-FFF2-40B4-BE49-F238E27FC236}">
                <a16:creationId xmlns:a16="http://schemas.microsoft.com/office/drawing/2014/main" id="{A54D25D5-F5C1-9A67-4193-AE831E955A9C}"/>
              </a:ext>
            </a:extLst>
          </p:cNvPr>
          <p:cNvSpPr>
            <a:spLocks noGrp="1"/>
          </p:cNvSpPr>
          <p:nvPr>
            <p:ph idx="1"/>
          </p:nvPr>
        </p:nvSpPr>
        <p:spPr>
          <a:xfrm>
            <a:off x="838200" y="1825625"/>
            <a:ext cx="4932735" cy="4351338"/>
          </a:xfrm>
        </p:spPr>
        <p:txBody>
          <a:bodyPr/>
          <a:lstStyle/>
          <a:p>
            <a:r>
              <a:rPr lang="en-US" dirty="0"/>
              <a:t>A fixed, one-time-annotated correspondence between a point (or region) on the source hand and a point (or region) on the target hand</a:t>
            </a:r>
          </a:p>
        </p:txBody>
      </p:sp>
      <p:sp>
        <p:nvSpPr>
          <p:cNvPr id="4" name="Footer Placeholder 3">
            <a:extLst>
              <a:ext uri="{FF2B5EF4-FFF2-40B4-BE49-F238E27FC236}">
                <a16:creationId xmlns:a16="http://schemas.microsoft.com/office/drawing/2014/main" id="{A3E88EE5-233B-1541-E8D7-DA3BCAF4D961}"/>
              </a:ext>
            </a:extLst>
          </p:cNvPr>
          <p:cNvSpPr>
            <a:spLocks noGrp="1"/>
          </p:cNvSpPr>
          <p:nvPr>
            <p:ph type="ftr" sz="quarter" idx="11"/>
          </p:nvPr>
        </p:nvSpPr>
        <p:spPr/>
        <p:txBody>
          <a:bodyPr/>
          <a:lstStyle/>
          <a:p>
            <a:r>
              <a:rPr lang="en-US"/>
              <a:t>Kiarash Ghasemzadeh</a:t>
            </a:r>
          </a:p>
        </p:txBody>
      </p:sp>
      <p:sp>
        <p:nvSpPr>
          <p:cNvPr id="5" name="Slide Number Placeholder 4">
            <a:extLst>
              <a:ext uri="{FF2B5EF4-FFF2-40B4-BE49-F238E27FC236}">
                <a16:creationId xmlns:a16="http://schemas.microsoft.com/office/drawing/2014/main" id="{3A9F6DFB-0B89-1F12-B481-56506CA78A5D}"/>
              </a:ext>
            </a:extLst>
          </p:cNvPr>
          <p:cNvSpPr>
            <a:spLocks noGrp="1"/>
          </p:cNvSpPr>
          <p:nvPr>
            <p:ph type="sldNum" sz="quarter" idx="12"/>
          </p:nvPr>
        </p:nvSpPr>
        <p:spPr/>
        <p:txBody>
          <a:bodyPr/>
          <a:lstStyle/>
          <a:p>
            <a:fld id="{C6D77E5A-FE44-4A97-909A-1177D68CA2B7}" type="slidenum">
              <a:rPr lang="en-US" smtClean="0"/>
              <a:t>7</a:t>
            </a:fld>
            <a:endParaRPr lang="en-US"/>
          </a:p>
        </p:txBody>
      </p:sp>
      <p:pic>
        <p:nvPicPr>
          <p:cNvPr id="11" name="Picture 10">
            <a:extLst>
              <a:ext uri="{FF2B5EF4-FFF2-40B4-BE49-F238E27FC236}">
                <a16:creationId xmlns:a16="http://schemas.microsoft.com/office/drawing/2014/main" id="{A02657CF-F616-CF65-07ED-8912A99A3EFD}"/>
              </a:ext>
            </a:extLst>
          </p:cNvPr>
          <p:cNvPicPr>
            <a:picLocks noChangeAspect="1"/>
          </p:cNvPicPr>
          <p:nvPr/>
        </p:nvPicPr>
        <p:blipFill>
          <a:blip r:embed="rId3"/>
          <a:stretch>
            <a:fillRect/>
          </a:stretch>
        </p:blipFill>
        <p:spPr>
          <a:xfrm>
            <a:off x="5696655" y="2156898"/>
            <a:ext cx="5679330" cy="3360308"/>
          </a:xfrm>
          <a:prstGeom prst="rect">
            <a:avLst/>
          </a:prstGeom>
        </p:spPr>
      </p:pic>
    </p:spTree>
    <p:extLst>
      <p:ext uri="{BB962C8B-B14F-4D97-AF65-F5344CB8AC3E}">
        <p14:creationId xmlns:p14="http://schemas.microsoft.com/office/powerpoint/2010/main" val="85692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A292B-BE26-2E1F-0A57-2D014FFD185A}"/>
              </a:ext>
            </a:extLst>
          </p:cNvPr>
          <p:cNvSpPr>
            <a:spLocks noGrp="1"/>
          </p:cNvSpPr>
          <p:nvPr>
            <p:ph type="title"/>
          </p:nvPr>
        </p:nvSpPr>
        <p:spPr/>
        <p:txBody>
          <a:bodyPr/>
          <a:lstStyle/>
          <a:p>
            <a:r>
              <a:rPr lang="en-US" dirty="0"/>
              <a:t>Contact Alignment</a:t>
            </a:r>
          </a:p>
        </p:txBody>
      </p:sp>
      <p:pic>
        <p:nvPicPr>
          <p:cNvPr id="8" name="Content Placeholder 7">
            <a:extLst>
              <a:ext uri="{FF2B5EF4-FFF2-40B4-BE49-F238E27FC236}">
                <a16:creationId xmlns:a16="http://schemas.microsoft.com/office/drawing/2014/main" id="{9802352E-C982-B537-FF83-C07F2E173013}"/>
              </a:ext>
            </a:extLst>
          </p:cNvPr>
          <p:cNvPicPr>
            <a:picLocks noGrp="1" noChangeAspect="1"/>
          </p:cNvPicPr>
          <p:nvPr>
            <p:ph idx="1"/>
          </p:nvPr>
        </p:nvPicPr>
        <p:blipFill>
          <a:blip r:embed="rId2">
            <a:clrChange>
              <a:clrFrom>
                <a:srgbClr val="F8F8F6"/>
              </a:clrFrom>
              <a:clrTo>
                <a:srgbClr val="F8F8F6">
                  <a:alpha val="0"/>
                </a:srgbClr>
              </a:clrTo>
            </a:clrChange>
          </a:blip>
          <a:stretch>
            <a:fillRect/>
          </a:stretch>
        </p:blipFill>
        <p:spPr>
          <a:xfrm>
            <a:off x="7497847" y="4754254"/>
            <a:ext cx="3238414" cy="1356543"/>
          </a:xfrm>
          <a:prstGeom prst="rect">
            <a:avLst/>
          </a:prstGeom>
        </p:spPr>
      </p:pic>
      <p:sp>
        <p:nvSpPr>
          <p:cNvPr id="4" name="Footer Placeholder 3">
            <a:extLst>
              <a:ext uri="{FF2B5EF4-FFF2-40B4-BE49-F238E27FC236}">
                <a16:creationId xmlns:a16="http://schemas.microsoft.com/office/drawing/2014/main" id="{7CD62682-90E2-C0DC-DC96-CBC6105A8A70}"/>
              </a:ext>
            </a:extLst>
          </p:cNvPr>
          <p:cNvSpPr>
            <a:spLocks noGrp="1"/>
          </p:cNvSpPr>
          <p:nvPr>
            <p:ph type="ftr" sz="quarter" idx="11"/>
          </p:nvPr>
        </p:nvSpPr>
        <p:spPr/>
        <p:txBody>
          <a:bodyPr/>
          <a:lstStyle/>
          <a:p>
            <a:r>
              <a:rPr lang="en-US"/>
              <a:t>Kiarash Ghasemzadeh</a:t>
            </a:r>
          </a:p>
        </p:txBody>
      </p:sp>
      <p:sp>
        <p:nvSpPr>
          <p:cNvPr id="5" name="Slide Number Placeholder 4">
            <a:extLst>
              <a:ext uri="{FF2B5EF4-FFF2-40B4-BE49-F238E27FC236}">
                <a16:creationId xmlns:a16="http://schemas.microsoft.com/office/drawing/2014/main" id="{421E178F-D7B2-373A-48C3-0518252B4D79}"/>
              </a:ext>
            </a:extLst>
          </p:cNvPr>
          <p:cNvSpPr>
            <a:spLocks noGrp="1"/>
          </p:cNvSpPr>
          <p:nvPr>
            <p:ph type="sldNum" sz="quarter" idx="12"/>
          </p:nvPr>
        </p:nvSpPr>
        <p:spPr/>
        <p:txBody>
          <a:bodyPr/>
          <a:lstStyle/>
          <a:p>
            <a:fld id="{C6D77E5A-FE44-4A97-909A-1177D68CA2B7}" type="slidenum">
              <a:rPr lang="en-US" smtClean="0"/>
              <a:t>8</a:t>
            </a:fld>
            <a:endParaRPr lang="en-US"/>
          </a:p>
        </p:txBody>
      </p:sp>
      <p:pic>
        <p:nvPicPr>
          <p:cNvPr id="6" name="Picture 5">
            <a:extLst>
              <a:ext uri="{FF2B5EF4-FFF2-40B4-BE49-F238E27FC236}">
                <a16:creationId xmlns:a16="http://schemas.microsoft.com/office/drawing/2014/main" id="{24A78BE7-F96F-F648-B1DB-D74D2B3D400C}"/>
              </a:ext>
            </a:extLst>
          </p:cNvPr>
          <p:cNvPicPr>
            <a:picLocks noChangeAspect="1"/>
          </p:cNvPicPr>
          <p:nvPr/>
        </p:nvPicPr>
        <p:blipFill>
          <a:blip r:embed="rId3"/>
          <a:stretch>
            <a:fillRect/>
          </a:stretch>
        </p:blipFill>
        <p:spPr>
          <a:xfrm>
            <a:off x="838200" y="1646238"/>
            <a:ext cx="4426723" cy="2505176"/>
          </a:xfrm>
          <a:prstGeom prst="rect">
            <a:avLst/>
          </a:prstGeom>
        </p:spPr>
      </p:pic>
      <p:pic>
        <p:nvPicPr>
          <p:cNvPr id="9" name="Picture 8">
            <a:extLst>
              <a:ext uri="{FF2B5EF4-FFF2-40B4-BE49-F238E27FC236}">
                <a16:creationId xmlns:a16="http://schemas.microsoft.com/office/drawing/2014/main" id="{CF4A1021-36D3-62EE-79FE-850D69216900}"/>
              </a:ext>
            </a:extLst>
          </p:cNvPr>
          <p:cNvPicPr>
            <a:picLocks noChangeAspect="1"/>
          </p:cNvPicPr>
          <p:nvPr/>
        </p:nvPicPr>
        <p:blipFill>
          <a:blip r:embed="rId4"/>
          <a:stretch>
            <a:fillRect/>
          </a:stretch>
        </p:blipFill>
        <p:spPr>
          <a:xfrm>
            <a:off x="6328312" y="1486903"/>
            <a:ext cx="5025488" cy="2823845"/>
          </a:xfrm>
          <a:prstGeom prst="rect">
            <a:avLst/>
          </a:prstGeom>
        </p:spPr>
      </p:pic>
    </p:spTree>
    <p:extLst>
      <p:ext uri="{BB962C8B-B14F-4D97-AF65-F5344CB8AC3E}">
        <p14:creationId xmlns:p14="http://schemas.microsoft.com/office/powerpoint/2010/main" val="3110538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A111B-0DC3-E84E-D128-AAB8DD34BEE6}"/>
              </a:ext>
            </a:extLst>
          </p:cNvPr>
          <p:cNvSpPr>
            <a:spLocks noGrp="1"/>
          </p:cNvSpPr>
          <p:nvPr>
            <p:ph type="title"/>
          </p:nvPr>
        </p:nvSpPr>
        <p:spPr/>
        <p:txBody>
          <a:bodyPr/>
          <a:lstStyle/>
          <a:p>
            <a:r>
              <a:rPr lang="en-US" dirty="0"/>
              <a:t>Motion Retargeting </a:t>
            </a:r>
          </a:p>
        </p:txBody>
      </p:sp>
      <p:sp>
        <p:nvSpPr>
          <p:cNvPr id="3" name="Content Placeholder 2">
            <a:extLst>
              <a:ext uri="{FF2B5EF4-FFF2-40B4-BE49-F238E27FC236}">
                <a16:creationId xmlns:a16="http://schemas.microsoft.com/office/drawing/2014/main" id="{B3F762D7-80D1-409A-0B60-01FCDADE9AEC}"/>
              </a:ext>
            </a:extLst>
          </p:cNvPr>
          <p:cNvSpPr>
            <a:spLocks noGrp="1"/>
          </p:cNvSpPr>
          <p:nvPr>
            <p:ph idx="1"/>
          </p:nvPr>
        </p:nvSpPr>
        <p:spPr/>
        <p:txBody>
          <a:bodyPr/>
          <a:lstStyle/>
          <a:p>
            <a:pPr marL="0" indent="0">
              <a:buNone/>
            </a:pPr>
            <a:r>
              <a:rPr lang="en-US" dirty="0"/>
              <a:t>The objective formulation :</a:t>
            </a:r>
          </a:p>
          <a:p>
            <a:pPr marL="0" indent="0">
              <a:buNone/>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A3D34AA0-6336-8EC0-300D-DE93EB1BB101}"/>
              </a:ext>
            </a:extLst>
          </p:cNvPr>
          <p:cNvSpPr>
            <a:spLocks noGrp="1"/>
          </p:cNvSpPr>
          <p:nvPr>
            <p:ph type="ftr" sz="quarter" idx="11"/>
          </p:nvPr>
        </p:nvSpPr>
        <p:spPr/>
        <p:txBody>
          <a:bodyPr/>
          <a:lstStyle/>
          <a:p>
            <a:r>
              <a:rPr lang="en-US"/>
              <a:t>Kiarash Ghasemzadeh</a:t>
            </a:r>
          </a:p>
        </p:txBody>
      </p:sp>
      <p:sp>
        <p:nvSpPr>
          <p:cNvPr id="5" name="Slide Number Placeholder 4">
            <a:extLst>
              <a:ext uri="{FF2B5EF4-FFF2-40B4-BE49-F238E27FC236}">
                <a16:creationId xmlns:a16="http://schemas.microsoft.com/office/drawing/2014/main" id="{BD4A8712-6DB9-5C8E-038F-D025F3025CCB}"/>
              </a:ext>
            </a:extLst>
          </p:cNvPr>
          <p:cNvSpPr>
            <a:spLocks noGrp="1"/>
          </p:cNvSpPr>
          <p:nvPr>
            <p:ph type="sldNum" sz="quarter" idx="12"/>
          </p:nvPr>
        </p:nvSpPr>
        <p:spPr/>
        <p:txBody>
          <a:bodyPr/>
          <a:lstStyle/>
          <a:p>
            <a:fld id="{C6D77E5A-FE44-4A97-909A-1177D68CA2B7}" type="slidenum">
              <a:rPr lang="en-US" smtClean="0"/>
              <a:t>9</a:t>
            </a:fld>
            <a:endParaRPr lang="en-US"/>
          </a:p>
        </p:txBody>
      </p:sp>
      <p:pic>
        <p:nvPicPr>
          <p:cNvPr id="7" name="Picture 6">
            <a:extLst>
              <a:ext uri="{FF2B5EF4-FFF2-40B4-BE49-F238E27FC236}">
                <a16:creationId xmlns:a16="http://schemas.microsoft.com/office/drawing/2014/main" id="{3673CDDA-6633-661C-4125-5A4271CECB48}"/>
              </a:ext>
            </a:extLst>
          </p:cNvPr>
          <p:cNvPicPr>
            <a:picLocks noChangeAspect="1"/>
          </p:cNvPicPr>
          <p:nvPr/>
        </p:nvPicPr>
        <p:blipFill>
          <a:blip r:embed="rId3">
            <a:clrChange>
              <a:clrFrom>
                <a:srgbClr val="F8F8F6"/>
              </a:clrFrom>
              <a:clrTo>
                <a:srgbClr val="F8F8F6">
                  <a:alpha val="0"/>
                </a:srgbClr>
              </a:clrTo>
            </a:clrChange>
          </a:blip>
          <a:stretch>
            <a:fillRect/>
          </a:stretch>
        </p:blipFill>
        <p:spPr>
          <a:xfrm>
            <a:off x="1598288" y="2310842"/>
            <a:ext cx="9250066" cy="4001058"/>
          </a:xfrm>
          <a:prstGeom prst="rect">
            <a:avLst/>
          </a:prstGeom>
        </p:spPr>
      </p:pic>
    </p:spTree>
    <p:extLst>
      <p:ext uri="{BB962C8B-B14F-4D97-AF65-F5344CB8AC3E}">
        <p14:creationId xmlns:p14="http://schemas.microsoft.com/office/powerpoint/2010/main" val="24804431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TotalTime>
  <Words>1114</Words>
  <Application>Microsoft Office PowerPoint</Application>
  <PresentationFormat>Widescreen</PresentationFormat>
  <Paragraphs>86</Paragraphs>
  <Slides>18</Slides>
  <Notes>8</Notes>
  <HiddenSlides>0</HiddenSlides>
  <MMClips>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Cambria Math</vt:lpstr>
      <vt:lpstr>Office Theme</vt:lpstr>
      <vt:lpstr>Kinematic Motion Retargeting for Contact-Rich Anthropomorphic Manipulations</vt:lpstr>
      <vt:lpstr>GRAB dataset</vt:lpstr>
      <vt:lpstr>Method</vt:lpstr>
      <vt:lpstr>Inputs</vt:lpstr>
      <vt:lpstr>Contact Pre-Processing</vt:lpstr>
      <vt:lpstr>Contact Pre-Processing</vt:lpstr>
      <vt:lpstr>Virtual Marker Alignment</vt:lpstr>
      <vt:lpstr>Contact Alignment</vt:lpstr>
      <vt:lpstr>Motion Retargeting </vt:lpstr>
      <vt:lpstr>Motion Retargeting – Step 1</vt:lpstr>
      <vt:lpstr>Motion Retargeting – Step 2</vt:lpstr>
      <vt:lpstr>Motion Retargeting – Step 1</vt:lpstr>
      <vt:lpstr>Results</vt:lpstr>
      <vt:lpstr>Different Hand Size</vt:lpstr>
      <vt:lpstr>Bimanual Manipulation</vt:lpstr>
      <vt:lpstr>Comparison</vt:lpstr>
      <vt:lpstr>Limitaions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kiarash ghasemzadeh</dc:creator>
  <cp:lastModifiedBy>kiarash ghasemzadeh</cp:lastModifiedBy>
  <cp:revision>2</cp:revision>
  <dcterms:created xsi:type="dcterms:W3CDTF">2026-07-13T01:39:51Z</dcterms:created>
  <dcterms:modified xsi:type="dcterms:W3CDTF">2026-07-13T19:43:54Z</dcterms:modified>
</cp:coreProperties>
</file>