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94744"/>
  </p:normalViewPr>
  <p:slideViewPr>
    <p:cSldViewPr snapToGrid="0">
      <p:cViewPr>
        <p:scale>
          <a:sx n="130" d="100"/>
          <a:sy n="130" d="100"/>
        </p:scale>
        <p:origin x="170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16E9E-25FE-B7C7-9DE1-751F096DB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931F15-0460-AA62-A459-470A19E076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F3E51-9BED-3867-4589-11D7E45E2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380F9-5DD7-5C97-6B06-0266C3D9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1815E-844D-AC30-E2B3-2ECD8264F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2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1BE56-8DC1-6D8F-C95E-8ED815FAA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A69763-86A9-669C-0CF4-87D568A7F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3E142-EC1F-0DBD-3B32-5A0710347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BF12B-A75B-3412-47E1-331B2EC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BCDBE-FFEB-D02C-4A8C-BF9D6D506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4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4B5CA5-8DA4-8021-957B-14303C5911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401971-5883-52E2-2464-85109EBE5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00A89-4AA4-3EC9-E42A-461EC361B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96E09-061B-128D-DC81-B7A024041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2EA71-A8D2-B995-2A7E-E6FD40C5E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3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B6C48-6706-7B72-88DF-1FE5A9DB4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1B92B-7BC0-AE80-3F18-146576229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B15B7-0E02-3C55-BC67-BB8F60C3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0D16F-7224-CF58-4C4E-1D39DA32A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FF753-DCED-1602-DB36-8E63F0D0B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6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829CB-2C15-A909-39A7-4EF4EA24A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27C84E-E26B-EEF5-E7D2-AF32C6676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94538-F8B8-3426-2E24-165BC738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1190B-F2D3-F3B4-B826-D604C9A81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3DF98-CE00-A1D6-4B11-45953F488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8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B9CE1-44A7-A66D-06FE-275BA24E8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79573-F949-7826-9354-86D97895F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AC321E-DA50-BEA2-F5A5-FD07F0F6A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52B40-893B-AE3C-10ED-00DA0DCBF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9D0BBF-E096-4C35-7EE0-3C5ECD5C9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7BA88-14B7-C89A-4B1E-FEB7B326D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9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9C83C-FE4F-C8D0-FBB5-A9A0327D0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74C3A-DFBD-8D3C-3D0C-881CE29CC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AEAA3E-74CF-BEAF-68F6-EB9F5794C5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9DA1EC-10D4-8CA6-21A9-7DD0B8ADD7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93F73F-C476-69AF-7519-42465B1864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745100-0201-A725-D34F-94C5F842C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663528-9A5A-8F75-75D3-C6E8A1CFD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EC9747-C824-525D-8B7C-7B25881D7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31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0EAE0-2825-0027-048C-0B82B6382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DB0B09-E2EC-110E-27BF-B8513D974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9FDCBF-4D8D-3C46-B006-8C91A3F3C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8AA2A3-5CA8-292E-FD80-5C07B50A6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9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27D39D-589B-94EB-21D8-DE2F5B247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8B2ACD-22D7-13E1-8382-2439BB51B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24D20-6739-6255-833F-F26EAA69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3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77839-4944-8967-D98B-D83D441CE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DA614-E317-D7E4-ABEF-3E53BD387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7EF629-8A70-8027-B28C-F6A4CE1226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7AB23A-2DC6-C16A-A563-661989C9D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E25490-5310-611C-8DF2-A0C905E42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060A3-C0D2-4607-D352-75098C182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3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685F2-CC6C-5041-2004-A885DC7C8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97D1EF-1086-F3B1-ADDE-3D241759E3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F58561-9A61-51D4-3197-C2832ED5D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5FF62-BC5E-5AB8-3625-685975A1A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66D4BE-D333-705E-5CC1-B27C4B224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9297D-135E-2C32-B505-EF47ACF0D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20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D5C50F-C8D6-B9EB-EDDB-F1DD8144E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CCEFE9-A572-D143-3DD5-3D837E56C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25832-0169-FE58-F525-0DFC734AFA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B5AED-D9EF-3C48-8522-440FACE67160}" type="datetimeFigureOut">
              <a:rPr lang="en-US" smtClean="0"/>
              <a:t>6/28/26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FA98E-1C3D-FE1D-33D0-1A76B5A3B2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A0B18-1900-D4FC-E8B3-393D1E76B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150A0-326C-BD4D-A0E2-BEA16D4A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7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DF3FC-854B-2640-CA68-A341FA35D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257" y="1677534"/>
            <a:ext cx="11669486" cy="2387600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Spatial-TTT:</a:t>
            </a:r>
            <a:r>
              <a:rPr lang="zh-CN" alt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Streaming</a:t>
            </a:r>
            <a:r>
              <a:rPr lang="zh-CN" alt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</a:t>
            </a:r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zh-CN" alt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Spatial</a:t>
            </a:r>
            <a:r>
              <a:rPr lang="zh-CN" alt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Intelligence with</a:t>
            </a:r>
            <a:r>
              <a:rPr lang="zh-CN" alt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TimeTraining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BA7C35-B080-9FE0-53B8-479674DEE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40981"/>
            <a:ext cx="9144000" cy="794656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er: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Pengyu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Zhang</a:t>
            </a: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Date: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Jun-30-2026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E55CD5-DBDA-5184-C722-A0D853D46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7329" y="186225"/>
            <a:ext cx="6714671" cy="24558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C9FD41-0146-8CE6-E724-338BA8B5D72A}"/>
              </a:ext>
            </a:extLst>
          </p:cNvPr>
          <p:cNvSpPr txBox="1"/>
          <p:nvPr/>
        </p:nvSpPr>
        <p:spPr>
          <a:xfrm>
            <a:off x="0" y="1559"/>
            <a:ext cx="1315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ECCV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4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F3F7EBE-5C3A-67F6-CDA0-965A3EA6A4DB}"/>
              </a:ext>
            </a:extLst>
          </p:cNvPr>
          <p:cNvSpPr txBox="1"/>
          <p:nvPr/>
        </p:nvSpPr>
        <p:spPr>
          <a:xfrm>
            <a:off x="87085" y="108858"/>
            <a:ext cx="2008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595527-955B-EA64-202B-12CB6B914612}"/>
              </a:ext>
            </a:extLst>
          </p:cNvPr>
          <p:cNvSpPr txBox="1"/>
          <p:nvPr/>
        </p:nvSpPr>
        <p:spPr>
          <a:xfrm>
            <a:off x="336468" y="945078"/>
            <a:ext cx="11135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Spatial intelligence requires models to understand 3D structure and geometric relationships from continuous visual streams, not just isolated images.</a:t>
            </a: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spatial information is selected, organized, and retained over time</a:t>
            </a:r>
            <a:r>
              <a:rPr lang="en-US" altLang="zh-CN" dirty="0"/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D8BA23-6000-4E79-FF4D-4515F7CB7081}"/>
              </a:ext>
            </a:extLst>
          </p:cNvPr>
          <p:cNvSpPr txBox="1"/>
          <p:nvPr/>
        </p:nvSpPr>
        <p:spPr>
          <a:xfrm>
            <a:off x="87085" y="2145407"/>
            <a:ext cx="2281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014438-B094-2203-286E-CA12A74A604A}"/>
              </a:ext>
            </a:extLst>
          </p:cNvPr>
          <p:cNvSpPr txBox="1"/>
          <p:nvPr/>
        </p:nvSpPr>
        <p:spPr>
          <a:xfrm>
            <a:off x="336468" y="2758265"/>
            <a:ext cx="46139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C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Spatial-TTT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(Test-Time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Training)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streaming visual-based spatial intelligence, where online fast-weight updates serve as compact memory to accumulate spatial evidence from long-horizon videos.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Specifically,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C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hybrid TTT architecture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large-chunk updates and parallel sliding-window attention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efficient long spatial-context compression and reasoning.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spatial-predictive mechanism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capture geometric correspondence and spatiotemporal continuity, and construct dense scene descriptions to supervise effective fast-weight updates.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6C4478-013A-24EE-1A7C-4CEDEB115B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706" y="2624038"/>
            <a:ext cx="6359152" cy="382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98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F3F7EBE-5C3A-67F6-CDA0-965A3EA6A4DB}"/>
              </a:ext>
            </a:extLst>
          </p:cNvPr>
          <p:cNvSpPr txBox="1"/>
          <p:nvPr/>
        </p:nvSpPr>
        <p:spPr>
          <a:xfrm>
            <a:off x="87085" y="108858"/>
            <a:ext cx="1462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FE6857-5825-0635-606E-206EDF910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4104" y="1749122"/>
            <a:ext cx="5708188" cy="36085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89F966C-7B5C-2481-36D5-A01D28C5AB60}"/>
              </a:ext>
            </a:extLst>
          </p:cNvPr>
          <p:cNvSpPr txBox="1"/>
          <p:nvPr/>
        </p:nvSpPr>
        <p:spPr>
          <a:xfrm>
            <a:off x="87085" y="693633"/>
            <a:ext cx="600891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Qwen3-VL-2B-Instruct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75%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25%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self-attention anchor layers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sliding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(SWA)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SWA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focuses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short-term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frames.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focuses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CA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token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isolated,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ignoring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geometric and temporal continuity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Spatial-Predictive Mechanism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reshape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tokens</a:t>
            </a:r>
            <a:r>
              <a:rPr lang="en-CA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into a spatiotemporal grid and aggregate neighborhood information through local aggregation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E1992EE-FBFB-9701-232D-1CE671A5C4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628" y="2138844"/>
            <a:ext cx="5411827" cy="49284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02C76FC-B4C1-C20F-8628-79864C2218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928" y="5217948"/>
            <a:ext cx="4799225" cy="654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757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F3F7EBE-5C3A-67F6-CDA0-965A3EA6A4DB}"/>
              </a:ext>
            </a:extLst>
          </p:cNvPr>
          <p:cNvSpPr txBox="1"/>
          <p:nvPr/>
        </p:nvSpPr>
        <p:spPr>
          <a:xfrm>
            <a:off x="87085" y="108858"/>
            <a:ext cx="40334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Inference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5185D4-5F6E-24CF-D044-31708155B23B}"/>
              </a:ext>
            </a:extLst>
          </p:cNvPr>
          <p:cNvSpPr txBox="1"/>
          <p:nvPr/>
        </p:nvSpPr>
        <p:spPr>
          <a:xfrm>
            <a:off x="293892" y="1110193"/>
            <a:ext cx="10591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spatial intelligence datasets are sparse and local.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 spatial QA only queries a small part of the scene.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answers are often short, such as multiple-choice options or integers.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0034D6-099A-0FFE-A48C-3722EEB72450}"/>
              </a:ext>
            </a:extLst>
          </p:cNvPr>
          <p:cNvSpPr txBox="1"/>
          <p:nvPr/>
        </p:nvSpPr>
        <p:spPr>
          <a:xfrm>
            <a:off x="293892" y="1879634"/>
            <a:ext cx="10591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bridge this gap, the authors construct a </a:t>
            </a:r>
            <a:r>
              <a:rPr lang="en-C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dense scene-description dataset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C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SceneVerse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annotations. For each training example, the model receives a </a:t>
            </a:r>
            <a:r>
              <a:rPr lang="en-C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spatial video stream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generates a </a:t>
            </a:r>
            <a:r>
              <a:rPr lang="en-C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comprehensive description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underlying 3D scene.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4107E-3CB9-41D4-3E49-C340D8AC4E0F}"/>
              </a:ext>
            </a:extLst>
          </p:cNvPr>
          <p:cNvSpPr txBox="1"/>
          <p:nvPr/>
        </p:nvSpPr>
        <p:spPr>
          <a:xfrm>
            <a:off x="373711" y="2834198"/>
            <a:ext cx="4792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Dense Scene-Description Training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C3D17C-AF27-5A05-0931-E60AB7684570}"/>
              </a:ext>
            </a:extLst>
          </p:cNvPr>
          <p:cNvSpPr txBox="1"/>
          <p:nvPr/>
        </p:nvSpPr>
        <p:spPr>
          <a:xfrm>
            <a:off x="687787" y="3203530"/>
            <a:ext cx="107223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stage teaches fast weights to retain comprehensive scene-level information using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collected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dense scene-description dataset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9928A8-2C78-ABB1-91A0-BDB8E7E48E54}"/>
              </a:ext>
            </a:extLst>
          </p:cNvPr>
          <p:cNvSpPr txBox="1"/>
          <p:nvPr/>
        </p:nvSpPr>
        <p:spPr>
          <a:xfrm>
            <a:off x="373711" y="3929922"/>
            <a:ext cx="3912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Spatial VQA Fine-tuning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3569F9-89E1-C7C1-649D-B6FFCDAB8B94}"/>
              </a:ext>
            </a:extLst>
          </p:cNvPr>
          <p:cNvSpPr txBox="1"/>
          <p:nvPr/>
        </p:nvSpPr>
        <p:spPr>
          <a:xfrm>
            <a:off x="734832" y="4295356"/>
            <a:ext cx="107223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model is fine-tuned with spatial VQA samples, including relative direction/distance estimation, spatial counting, route planning, and room size estimation. The purpose is to teach the model to selectively retain task-relevant spatial evidence via fast-weight updates and retrieve accumulated spatial knowledge when reasoning.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4C8B1C-9D14-EBAB-CA24-81FFCAB936E4}"/>
              </a:ext>
            </a:extLst>
          </p:cNvPr>
          <p:cNvSpPr txBox="1"/>
          <p:nvPr/>
        </p:nvSpPr>
        <p:spPr>
          <a:xfrm>
            <a:off x="87085" y="658155"/>
            <a:ext cx="2317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Offline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83B6F7-565F-EB9D-F84B-BC9AC8474E87}"/>
              </a:ext>
            </a:extLst>
          </p:cNvPr>
          <p:cNvSpPr txBox="1"/>
          <p:nvPr/>
        </p:nvSpPr>
        <p:spPr>
          <a:xfrm>
            <a:off x="87085" y="5234829"/>
            <a:ext cx="2391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Inference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DD111-218D-4477-5CD8-532DE7D1A8E4}"/>
              </a:ext>
            </a:extLst>
          </p:cNvPr>
          <p:cNvSpPr txBox="1"/>
          <p:nvPr/>
        </p:nvSpPr>
        <p:spPr>
          <a:xfrm>
            <a:off x="293892" y="5771949"/>
            <a:ext cx="1146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inference,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trainable.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TTT pending KV cache accumulates key-value pairs; once it reaches the chunk size, those KV pairs are used to perform one fast-weight update, and then the pending cache is cleared.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83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F3F7EBE-5C3A-67F6-CDA0-965A3EA6A4DB}"/>
              </a:ext>
            </a:extLst>
          </p:cNvPr>
          <p:cNvSpPr txBox="1"/>
          <p:nvPr/>
        </p:nvSpPr>
        <p:spPr>
          <a:xfrm>
            <a:off x="87085" y="108858"/>
            <a:ext cx="31388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Ablation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F7CA35D-E0EF-44F9-79F8-03A937E4C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8970" y="1285875"/>
            <a:ext cx="5318125" cy="383470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34C8FEB-EDFD-2B4F-4964-8D4BFDCB7BA6}"/>
              </a:ext>
            </a:extLst>
          </p:cNvPr>
          <p:cNvSpPr txBox="1"/>
          <p:nvPr/>
        </p:nvSpPr>
        <p:spPr>
          <a:xfrm>
            <a:off x="87085" y="1285875"/>
            <a:ext cx="448295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Spatial-Predictive Mechanism.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dense scene-description dataset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Hybrid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A3B4F5-EFE3-6CEF-A139-955A35B79437}"/>
              </a:ext>
            </a:extLst>
          </p:cNvPr>
          <p:cNvSpPr txBox="1"/>
          <p:nvPr/>
        </p:nvSpPr>
        <p:spPr>
          <a:xfrm>
            <a:off x="604728" y="4979194"/>
            <a:ext cx="5933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elf-attention anchor layers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pretrained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weights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important for preserving pretrained cross-modal alignment and semantic reasoning ability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99D3DE-89E8-3B89-F33E-F857DED65E46}"/>
              </a:ext>
            </a:extLst>
          </p:cNvPr>
          <p:cNvSpPr txBox="1"/>
          <p:nvPr/>
        </p:nvSpPr>
        <p:spPr>
          <a:xfrm>
            <a:off x="604728" y="3500284"/>
            <a:ext cx="5491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proxy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helpful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A94AE4-06F7-B94B-CF33-F8C8B99A80B5}"/>
              </a:ext>
            </a:extLst>
          </p:cNvPr>
          <p:cNvSpPr txBox="1"/>
          <p:nvPr/>
        </p:nvSpPr>
        <p:spPr>
          <a:xfrm>
            <a:off x="604728" y="1878806"/>
            <a:ext cx="5491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spatiotemporal convolution on Q/K/V is useful for capturing geometric correspondence and temporal continuity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586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F3F7EBE-5C3A-67F6-CDA0-965A3EA6A4DB}"/>
              </a:ext>
            </a:extLst>
          </p:cNvPr>
          <p:cNvSpPr txBox="1"/>
          <p:nvPr/>
        </p:nvSpPr>
        <p:spPr>
          <a:xfrm>
            <a:off x="87085" y="108858"/>
            <a:ext cx="47684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Takeaways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0AE00C-B6B0-91F2-DB69-E93D4DC17777}"/>
              </a:ext>
            </a:extLst>
          </p:cNvPr>
          <p:cNvSpPr txBox="1"/>
          <p:nvPr/>
        </p:nvSpPr>
        <p:spPr>
          <a:xfrm>
            <a:off x="517963" y="1895147"/>
            <a:ext cx="1070248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Spatial-TTT addresses long-horizon video spatial reasoning by treating test-time training as a compact adaptive memory mechanism.</a:t>
            </a: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Test-time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temporal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inference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CA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setting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roxy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comprehensive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662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555</Words>
  <Application>Microsoft Macintosh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Spatial-TTT: Streaming Visual-based Spatial Intelligence with Test-TimeTraining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Spatial-TTT: Streaming Visual-based Spatial Intelligence with Test-TimeTraining</dc:title>
  <dc:creator>zpy</dc:creator>
  <cp:lastModifiedBy>zpy</cp:lastModifiedBy>
  <cp:revision>54</cp:revision>
  <dcterms:created xsi:type="dcterms:W3CDTF">2026-06-29T04:24:48Z</dcterms:created>
  <dcterms:modified xsi:type="dcterms:W3CDTF">2026-06-29T07:31:56Z</dcterms:modified>
</cp:coreProperties>
</file>