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81360"/>
  </p:normalViewPr>
  <p:slideViewPr>
    <p:cSldViewPr snapToGrid="0" snapToObjects="1">
      <p:cViewPr varScale="1">
        <p:scale>
          <a:sx n="82" d="100"/>
          <a:sy n="82" d="100"/>
        </p:scale>
        <p:origin x="10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10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530352"/>
            <a:ext cx="11384280" cy="0"/>
          </a:xfrm>
          <a:prstGeom prst="line">
            <a:avLst/>
          </a:prstGeom>
          <a:noFill/>
          <a:ln w="15240">
            <a:solidFill>
              <a:srgbClr val="D9E2F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75488" y="6510528"/>
            <a:ext cx="64008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7F8C8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Image Generators are Generalist Vision Learners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9692640" y="6510528"/>
            <a:ext cx="2011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7F8C8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Google DeepMind, 2026</a:t>
            </a:r>
            <a:endParaRPr lang="en-US" sz="8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658368"/>
            <a:ext cx="108813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900" b="1" dirty="0">
                <a:solidFill>
                  <a:srgbClr val="1F4E79"/>
                </a:solidFill>
              </a:rPr>
              <a:t>Image Generators are Generalist Vision Learners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1097280" y="138988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666666"/>
                </a:solidFill>
              </a:rPr>
              <a:t>Reframing Visual Understanding as Image Generation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051560" y="5468112"/>
            <a:ext cx="1005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F75B5"/>
                </a:solidFill>
              </a:rPr>
              <a:t>One generative model, one RGB output interface, and multiple vision capabilities.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2377440" y="6016752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666666"/>
                </a:solidFill>
              </a:rPr>
              <a:t>Valentin Gabeur et al.  |  Google DeepMind, 2026</a:t>
            </a:r>
            <a:endParaRPr lang="en-US" sz="13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1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5E39DB-3DAC-0B44-A993-AF3F1BF9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14" y="1773936"/>
            <a:ext cx="8811491" cy="35245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Strong 3D Geometry Emerges from Generative Pretraining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4360" y="684553"/>
            <a:ext cx="5303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F75B5"/>
                </a:solidFill>
              </a:rPr>
              <a:t>Metric depth estimation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640080" y="3886200"/>
            <a:ext cx="5212080" cy="1664208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68680" y="4096512"/>
            <a:ext cx="47548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4E79"/>
                </a:solidFill>
              </a:rPr>
              <a:t>Average δ₁ across six datasets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68680" y="4443984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E7D32"/>
                </a:solidFill>
              </a:rPr>
              <a:t>UniK3D: 0.823   |   MoGe-2: 0.802   |   Vision Banana: 0.882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68680" y="4919472"/>
            <a:ext cx="4754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Shared datasets with Depth Anything V3: 0.918 → 0.929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6309360" y="684553"/>
            <a:ext cx="5257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F75B5"/>
                </a:solidFill>
              </a:rPr>
              <a:t>Surface normal estimation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6400800" y="3886200"/>
            <a:ext cx="5166360" cy="1664208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29400" y="4096512"/>
            <a:ext cx="47091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4E79"/>
                </a:solidFill>
              </a:rPr>
              <a:t>Average indoor mean angular error ↓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629400" y="4443984"/>
            <a:ext cx="4709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E7D32"/>
                </a:solidFill>
              </a:rPr>
              <a:t>Lotus-2: 16.558°   |   Vision Banana: 15.549°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629400" y="4919472"/>
            <a:ext cx="47091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Synthetic 3D supervision only; no benchmark training data</a:t>
            </a:r>
            <a:endParaRPr lang="en-US" sz="15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10</a:t>
            </a:fld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5936675-FE12-0640-A120-8E98265B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89" y="1096864"/>
            <a:ext cx="4266858" cy="27127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F5C91B-E5F7-2F4F-948B-FE90B5632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727"/>
          <a:stretch/>
        </p:blipFill>
        <p:spPr>
          <a:xfrm>
            <a:off x="7180551" y="944326"/>
            <a:ext cx="3515418" cy="29073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Understanding without Forgetting Generation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85800" y="4297680"/>
            <a:ext cx="5166360" cy="114300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14400" y="4498848"/>
            <a:ext cx="4709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F4E79"/>
                </a:solidFill>
              </a:rPr>
              <a:t>GenAI-Bench pairwise win rate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914400" y="4892040"/>
            <a:ext cx="47091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E7D32"/>
                </a:solidFill>
              </a:rPr>
              <a:t>Vision Banana 53.5%  vs.  Nano Banana Pro 46.5%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355080" y="4297680"/>
            <a:ext cx="5166360" cy="114300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583680" y="4498848"/>
            <a:ext cx="4709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F4E79"/>
                </a:solidFill>
              </a:rPr>
              <a:t>ImgEdit pairwise win rate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6583680" y="4892040"/>
            <a:ext cx="47091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1F1F"/>
                </a:solidFill>
              </a:rPr>
              <a:t>Vision Banana 47.8%  vs.  Nano Banana Pro 52.2%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1554480" y="5742432"/>
            <a:ext cx="91440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F75B5"/>
                </a:solidFill>
              </a:rPr>
              <a:t>Vision Banana remains approximately on par with its base generator.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11</a:t>
            </a:fld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76F4DC8-8FB7-214F-804D-FEEE49B3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62" y="630520"/>
            <a:ext cx="4911635" cy="35162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3B2D4E-3FB5-DC44-88F5-77AF615AA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30" y="614418"/>
            <a:ext cx="4468496" cy="36283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What Does This Paper Establish?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0080" y="914400"/>
            <a:ext cx="4937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75B5"/>
                </a:solidFill>
              </a:rPr>
              <a:t>Main contributions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713232" y="1435608"/>
            <a:ext cx="438912" cy="438912"/>
          </a:xfrm>
          <a:prstGeom prst="ellipse">
            <a:avLst/>
          </a:prstGeom>
          <a:solidFill>
            <a:srgbClr val="2F75B5"/>
          </a:solidFill>
          <a:ln w="12700">
            <a:solidFill>
              <a:srgbClr val="2F75B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13232" y="1517904"/>
            <a:ext cx="4389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1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1325880" y="1389888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F4E79"/>
                </a:solidFill>
              </a:rPr>
              <a:t>Unified output interface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325880" y="1719072"/>
            <a:ext cx="42519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666666"/>
                </a:solidFill>
              </a:rPr>
              <a:t>Vision tasks are parameterized as RGB image generation.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713232" y="2459736"/>
            <a:ext cx="438912" cy="438912"/>
          </a:xfrm>
          <a:prstGeom prst="ellipse">
            <a:avLst/>
          </a:prstGeom>
          <a:solidFill>
            <a:srgbClr val="2F75B5"/>
          </a:solidFill>
          <a:ln w="12700">
            <a:solidFill>
              <a:srgbClr val="2F75B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13232" y="2542032"/>
            <a:ext cx="4389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2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1325880" y="2414016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F4E79"/>
                </a:solidFill>
              </a:rPr>
              <a:t>Generalist vision model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1325880" y="2743200"/>
            <a:ext cx="42519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666666"/>
                </a:solidFill>
              </a:rPr>
              <a:t>One model supports 2D, 3D, generation, and editing.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13232" y="3483864"/>
            <a:ext cx="438912" cy="438912"/>
          </a:xfrm>
          <a:prstGeom prst="ellipse">
            <a:avLst/>
          </a:prstGeom>
          <a:solidFill>
            <a:srgbClr val="2F75B5"/>
          </a:solidFill>
          <a:ln w="12700">
            <a:solidFill>
              <a:srgbClr val="2F75B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13232" y="3566160"/>
            <a:ext cx="4389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3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1325880" y="3438144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F4E79"/>
                </a:solidFill>
              </a:rPr>
              <a:t>Strong empirical evidence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1325880" y="3767328"/>
            <a:ext cx="42519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666666"/>
                </a:solidFill>
              </a:rPr>
              <a:t>Vision Banana rivals or surpasses several zero-shot specialists.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13232" y="4507992"/>
            <a:ext cx="438912" cy="438912"/>
          </a:xfrm>
          <a:prstGeom prst="ellipse">
            <a:avLst/>
          </a:prstGeom>
          <a:solidFill>
            <a:srgbClr val="2F75B5"/>
          </a:solidFill>
          <a:ln w="12700">
            <a:solidFill>
              <a:srgbClr val="2F75B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3232" y="4590288"/>
            <a:ext cx="43891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4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325880" y="4462272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1F4E79"/>
                </a:solidFill>
              </a:rPr>
              <a:t>Minimal loss of generation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1325880" y="4791456"/>
            <a:ext cx="42519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666666"/>
                </a:solidFill>
              </a:rPr>
              <a:t>Lightweight tuning preserves the base model.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6172200" y="914400"/>
            <a:ext cx="5029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2F75B5"/>
                </a:solidFill>
              </a:rPr>
              <a:t>Open questions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6217920" y="1389888"/>
            <a:ext cx="5074920" cy="35661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How much vision-task supervision is required?</a:t>
            </a:r>
            <a:endParaRPr lang="en-US" sz="1600" dirty="0"/>
          </a:p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How much comes from model scale or proprietary data?</a:t>
            </a:r>
            <a:endParaRPr lang="en-US" sz="1600" dirty="0"/>
          </a:p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Is full-image generation efficient for dense prediction?</a:t>
            </a:r>
            <a:endParaRPr lang="en-US" sz="1600" dirty="0"/>
          </a:p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Can the framework extend to video, tracking, and embodied control?</a:t>
            </a:r>
            <a:endParaRPr lang="en-US" sz="1600" dirty="0"/>
          </a:p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How robust is RGB decoding to small color errors?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914400" y="5330952"/>
            <a:ext cx="10287000" cy="658368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234440" y="5532120"/>
            <a:ext cx="9646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F4E79"/>
                </a:solidFill>
              </a:rPr>
              <a:t>Generative pretraining may become a foundation not only for visual creation, but also for general visual understanding.</a:t>
            </a:r>
            <a:endParaRPr lang="en-US" sz="19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Does Visual Generation Imply Visual Understanding?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0080" y="960120"/>
            <a:ext cx="2926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Observation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85800" y="1298448"/>
            <a:ext cx="4572000" cy="201168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800" dirty="0">
                <a:solidFill>
                  <a:srgbClr val="1F1F1F"/>
                </a:solidFill>
              </a:rPr>
              <a:t>Complex objects and scenes</a:t>
            </a:r>
            <a:endParaRPr lang="en-US" sz="1800" dirty="0"/>
          </a:p>
          <a:p>
            <a:pPr marL="228600" indent="-228600">
              <a:buSzPct val="100000"/>
              <a:buChar char="•"/>
            </a:pPr>
            <a:r>
              <a:rPr lang="en-US" sz="1800" dirty="0">
                <a:solidFill>
                  <a:srgbClr val="1F1F1F"/>
                </a:solidFill>
              </a:rPr>
              <a:t>Spatial relationships</a:t>
            </a:r>
            <a:endParaRPr lang="en-US" sz="1800" dirty="0"/>
          </a:p>
          <a:p>
            <a:pPr marL="228600" indent="-228600">
              <a:buSzPct val="100000"/>
              <a:buChar char="•"/>
            </a:pPr>
            <a:r>
              <a:rPr lang="en-US" sz="1800" dirty="0">
                <a:solidFill>
                  <a:srgbClr val="1F1F1F"/>
                </a:solidFill>
              </a:rPr>
              <a:t>Realistic geometry and lighting</a:t>
            </a:r>
            <a:endParaRPr lang="en-US" sz="1800" dirty="0"/>
          </a:p>
          <a:p>
            <a:pPr marL="228600" indent="-228600">
              <a:buSzPct val="100000"/>
              <a:buChar char="•"/>
            </a:pPr>
            <a:r>
              <a:rPr lang="en-US" sz="1800" dirty="0">
                <a:solidFill>
                  <a:srgbClr val="1F1F1F"/>
                </a:solidFill>
              </a:rPr>
              <a:t>Precise text-conditioned modifications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40080" y="3520440"/>
            <a:ext cx="29260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Open question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685800" y="3886200"/>
            <a:ext cx="466344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1F1F1F"/>
                </a:solidFill>
              </a:rPr>
              <a:t>Do these capabilities indicate that image generators have learned general visual representations?</a:t>
            </a:r>
            <a:endParaRPr lang="en-US" sz="2100" dirty="0"/>
          </a:p>
        </p:txBody>
      </p:sp>
      <p:sp>
        <p:nvSpPr>
          <p:cNvPr id="7" name="Shape 5"/>
          <p:cNvSpPr/>
          <p:nvPr/>
        </p:nvSpPr>
        <p:spPr>
          <a:xfrm>
            <a:off x="685800" y="5074920"/>
            <a:ext cx="4709160" cy="777240"/>
          </a:xfrm>
          <a:prstGeom prst="roundRect">
            <a:avLst>
              <a:gd name="adj" fmla="val 7059"/>
            </a:avLst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8680" y="5257800"/>
            <a:ext cx="4343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700" i="1" dirty="0">
                <a:solidFill>
                  <a:srgbClr val="1F4E79"/>
                </a:solidFill>
              </a:rPr>
              <a:t>“The ability to create visual content may imply an ability to understand it.”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8458200" y="2880360"/>
            <a:ext cx="411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F75B5"/>
                </a:solidFill>
              </a:rPr>
              <a:t>→</a:t>
            </a:r>
            <a:endParaRPr lang="en-US" sz="32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2</a:t>
            </a:fld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94C3FD-82CB-2C4A-AB92-F1877CB7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59" y="1059496"/>
            <a:ext cx="2533059" cy="46006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6618FE-84F3-6547-9AEC-4D25B6B23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51" r="-1"/>
          <a:stretch/>
        </p:blipFill>
        <p:spPr>
          <a:xfrm>
            <a:off x="9016217" y="960120"/>
            <a:ext cx="2354803" cy="4635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The Missing Link: From Plausible Images to Measurable Predictions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0080" y="960120"/>
            <a:ext cx="31089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Previous observation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85800" y="1298448"/>
            <a:ext cx="855980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F1F1F"/>
                </a:solidFill>
              </a:rPr>
              <a:t>Image generators can already produce outputs that resemble segmentation, depth, and surface-normal maps.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40080" y="2212848"/>
            <a:ext cx="34747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Two unresolved problems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685799" y="2578608"/>
            <a:ext cx="8779933" cy="23774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700" b="1" dirty="0">
                <a:solidFill>
                  <a:srgbClr val="1F1F1F"/>
                </a:solidFill>
              </a:rPr>
              <a:t>Unreliable output formats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Generated colors and structures may not strictly follow the prompt.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b="1" dirty="0">
                <a:solidFill>
                  <a:srgbClr val="1F1F1F"/>
                </a:solidFill>
              </a:rPr>
              <a:t>Loss of generality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Specialized heads, custom architectures, or full fine-tuning can damage generation ability.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685800" y="5166360"/>
            <a:ext cx="5120640" cy="749808"/>
          </a:xfrm>
          <a:prstGeom prst="roundRect">
            <a:avLst/>
          </a:prstGeom>
          <a:solidFill>
            <a:srgbClr val="FDEDEC"/>
          </a:solidFill>
          <a:ln w="12700">
            <a:solidFill>
              <a:srgbClr val="E6B0A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8680" y="5349240"/>
            <a:ext cx="4754880" cy="3931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C0392B"/>
                </a:solidFill>
              </a:rPr>
              <a:t>Required: precise, decodable outputs without turning the generator into a task-specific model.</a:t>
            </a:r>
            <a:endParaRPr lang="en-US" sz="1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Perception as Image Generation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0080" y="960120"/>
            <a:ext cx="29260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Unified formulation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777240" y="1417320"/>
            <a:ext cx="2468880" cy="914400"/>
          </a:xfrm>
          <a:prstGeom prst="roundRect">
            <a:avLst/>
          </a:prstGeom>
          <a:solidFill>
            <a:srgbClr val="F7F9F9"/>
          </a:solidFill>
          <a:ln w="15240">
            <a:solidFill>
              <a:srgbClr val="BFC9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14400" y="1618488"/>
            <a:ext cx="21945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1F1F1F"/>
                </a:solidFill>
              </a:rPr>
              <a:t>Input image +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1F1F1F"/>
                </a:solidFill>
              </a:rPr>
              <a:t>task instruction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4251960" y="1417320"/>
            <a:ext cx="2468880" cy="914400"/>
          </a:xfrm>
          <a:prstGeom prst="roundRect">
            <a:avLst/>
          </a:prstGeom>
          <a:solidFill>
            <a:srgbClr val="EAF2F8"/>
          </a:solidFill>
          <a:ln w="15240">
            <a:solidFill>
              <a:srgbClr val="2F75B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389120" y="1618488"/>
            <a:ext cx="21945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F1F1F"/>
                </a:solidFill>
              </a:rPr>
              <a:t>Generated RGB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1F1F1F"/>
                </a:solidFill>
              </a:rPr>
              <a:t>visualization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7726680" y="1417320"/>
            <a:ext cx="2468880" cy="914400"/>
          </a:xfrm>
          <a:prstGeom prst="roundRect">
            <a:avLst/>
          </a:prstGeom>
          <a:solidFill>
            <a:srgbClr val="F7F9F9"/>
          </a:solidFill>
          <a:ln w="15240">
            <a:solidFill>
              <a:srgbClr val="BFC9CA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863840" y="1618488"/>
            <a:ext cx="21945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1F1F1F"/>
                </a:solidFill>
              </a:rPr>
              <a:t>Decoded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1F1F1F"/>
                </a:solidFill>
              </a:rPr>
              <a:t>vision output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3383280" y="1627632"/>
            <a:ext cx="548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2F75B5"/>
                </a:solidFill>
              </a:rPr>
              <a:t>→</a:t>
            </a:r>
            <a:endParaRPr lang="en-US" sz="3000" dirty="0"/>
          </a:p>
        </p:txBody>
      </p:sp>
      <p:sp>
        <p:nvSpPr>
          <p:cNvPr id="11" name="Text 9"/>
          <p:cNvSpPr/>
          <p:nvPr/>
        </p:nvSpPr>
        <p:spPr>
          <a:xfrm>
            <a:off x="6858000" y="1627632"/>
            <a:ext cx="548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2F75B5"/>
                </a:solidFill>
              </a:rPr>
              <a:t>→</a:t>
            </a: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640080" y="2743200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Examples</a:t>
            </a:r>
            <a:endParaRPr lang="en-US" sz="1900" dirty="0"/>
          </a:p>
        </p:txBody>
      </p:sp>
      <p:sp>
        <p:nvSpPr>
          <p:cNvPr id="13" name="Shape 11"/>
          <p:cNvSpPr/>
          <p:nvPr/>
        </p:nvSpPr>
        <p:spPr>
          <a:xfrm>
            <a:off x="777240" y="3154680"/>
            <a:ext cx="3246120" cy="1143000"/>
          </a:xfrm>
          <a:prstGeom prst="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14400" y="3346704"/>
            <a:ext cx="2971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Segmentation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914400" y="3703320"/>
            <a:ext cx="2971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</a:rPr>
              <a:t>Color-coded masks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480560" y="3154680"/>
            <a:ext cx="3246120" cy="1143000"/>
          </a:xfrm>
          <a:prstGeom prst="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617720" y="3346704"/>
            <a:ext cx="2971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Metric depth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4617720" y="3703320"/>
            <a:ext cx="2971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</a:rPr>
              <a:t>Invertible false-color image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8183880" y="3154680"/>
            <a:ext cx="3246120" cy="1143000"/>
          </a:xfrm>
          <a:prstGeom prst="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21040" y="3346704"/>
            <a:ext cx="2971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Surface normals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8321040" y="3703320"/>
            <a:ext cx="2971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</a:rPr>
              <a:t>RGB-encoded directions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005840" y="4892040"/>
            <a:ext cx="10058400" cy="841248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325880" y="5148072"/>
            <a:ext cx="94183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F4E79"/>
                </a:solidFill>
              </a:rPr>
              <a:t>The architecture and output modality remain unchanged. Only the instruction and RGB encoding scheme change.</a:t>
            </a:r>
            <a:endParaRPr lang="en-US" sz="20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Lightweight Instruction Tuning Unlocks Visual Understanding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85800" y="1097280"/>
            <a:ext cx="2377440" cy="914400"/>
          </a:xfrm>
          <a:prstGeom prst="rect">
            <a:avLst/>
          </a:prstGeom>
          <a:solidFill>
            <a:srgbClr val="FAFAFA"/>
          </a:solidFill>
          <a:ln w="15240">
            <a:solidFill>
              <a:srgbClr val="AAB7B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22960" y="1389888"/>
            <a:ext cx="210312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7F8C8D"/>
                </a:solidFill>
              </a:rPr>
              <a:t>Nano Banana Pro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1600200" y="2084832"/>
            <a:ext cx="548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F75B5"/>
                </a:solidFill>
              </a:rPr>
              <a:t>↓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685800" y="2606040"/>
            <a:ext cx="4663440" cy="182880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CCD1D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14400" y="2788920"/>
            <a:ext cx="4206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F4E79"/>
                </a:solidFill>
              </a:rPr>
              <a:t>Instruction-tuning mixture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960120" y="3310128"/>
            <a:ext cx="2743200" cy="731520"/>
          </a:xfrm>
          <a:prstGeom prst="rect">
            <a:avLst/>
          </a:prstGeom>
          <a:solidFill>
            <a:srgbClr val="D6EAF8"/>
          </a:solidFill>
          <a:ln w="12700">
            <a:solidFill>
              <a:srgbClr val="AED6F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97280" y="3547872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1F1F"/>
                </a:solidFill>
              </a:rPr>
              <a:t>Original generation data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822192" y="3310128"/>
            <a:ext cx="1234440" cy="731520"/>
          </a:xfrm>
          <a:prstGeom prst="rect">
            <a:avLst/>
          </a:prstGeom>
          <a:solidFill>
            <a:srgbClr val="D5F5E3"/>
          </a:solidFill>
          <a:ln w="12700">
            <a:solidFill>
              <a:srgbClr val="A9DFB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931920" y="3429000"/>
            <a:ext cx="10058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E7D32"/>
                </a:solidFill>
              </a:rPr>
              <a:t>Vision-task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b="1" dirty="0">
                <a:solidFill>
                  <a:srgbClr val="2E7D32"/>
                </a:solidFill>
              </a:rPr>
              <a:t>data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3840480" y="4114800"/>
            <a:ext cx="1188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2E7D32"/>
                </a:solidFill>
              </a:rPr>
              <a:t>Low mixing ratio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2606040" y="4572000"/>
            <a:ext cx="548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F75B5"/>
                </a:solidFill>
              </a:rPr>
              <a:t>↓</a:t>
            </a:r>
            <a:endParaRPr lang="en-US" sz="2800" dirty="0"/>
          </a:p>
        </p:txBody>
      </p:sp>
      <p:sp>
        <p:nvSpPr>
          <p:cNvPr id="14" name="Shape 12"/>
          <p:cNvSpPr/>
          <p:nvPr/>
        </p:nvSpPr>
        <p:spPr>
          <a:xfrm>
            <a:off x="1600200" y="5074920"/>
            <a:ext cx="2834640" cy="822960"/>
          </a:xfrm>
          <a:prstGeom prst="rect">
            <a:avLst/>
          </a:prstGeom>
          <a:solidFill>
            <a:srgbClr val="FAFAFA"/>
          </a:solidFill>
          <a:ln w="15240">
            <a:solidFill>
              <a:srgbClr val="AAB7B8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737360" y="5321808"/>
            <a:ext cx="256032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7F8C8D"/>
                </a:solidFill>
              </a:rPr>
              <a:t>Vision Banana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5852160" y="1078992"/>
            <a:ext cx="21945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Training data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5897880" y="1444752"/>
            <a:ext cx="5166360" cy="17373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2D: in-house annotations on web images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3D: synthetic data from rendering engines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No training splits from evaluation benchmarks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5852160" y="3456432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Goal</a:t>
            </a:r>
            <a:endParaRPr lang="en-US" sz="1900" dirty="0"/>
          </a:p>
        </p:txBody>
      </p:sp>
      <p:sp>
        <p:nvSpPr>
          <p:cNvPr id="19" name="Shape 17"/>
          <p:cNvSpPr/>
          <p:nvPr/>
        </p:nvSpPr>
        <p:spPr>
          <a:xfrm>
            <a:off x="5897880" y="3794760"/>
            <a:ext cx="5166360" cy="91440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199632" y="4087368"/>
            <a:ext cx="4572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1F4E79"/>
                </a:solidFill>
              </a:rPr>
              <a:t>Teach output alignment — not visual perception from scratch.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5897880" y="5010912"/>
            <a:ext cx="5166360" cy="9144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Shared weights across tasks</a:t>
            </a:r>
            <a:endParaRPr lang="en-US" sz="1600" dirty="0"/>
          </a:p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No specialized prediction heads</a:t>
            </a:r>
            <a:endParaRPr lang="en-US" sz="1600" dirty="0"/>
          </a:p>
          <a:p>
            <a:pPr marL="228600" indent="-228600">
              <a:buSzPct val="100000"/>
              <a:buChar char="•"/>
            </a:pPr>
            <a:r>
              <a:rPr lang="en-US" sz="1600" dirty="0">
                <a:solidFill>
                  <a:srgbClr val="1F1F1F"/>
                </a:solidFill>
              </a:rPr>
              <a:t>Generation data reduces forgetting</a:t>
            </a:r>
            <a:endParaRPr lang="en-US" sz="16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How Different Vision Tasks Become RGB Images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2920" y="941832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Semantic segmentation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502920" y="3611880"/>
            <a:ext cx="3154680" cy="196596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85800" y="3813048"/>
            <a:ext cx="2788920" cy="1572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Prompt-defined class colors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cat → red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exit sign → blue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background → purple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Decode by color matching.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087368" y="941832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Instance segmentation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4087368" y="3611880"/>
            <a:ext cx="3154680" cy="196596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270248" y="3813048"/>
            <a:ext cx="2788920" cy="1572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One class per inference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Different instances receive different colors.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Decode by color clustering.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671816" y="941832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Referring segmentation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7671816" y="3611880"/>
            <a:ext cx="3154680" cy="196596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D5D8D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854696" y="3813048"/>
            <a:ext cx="2788920" cy="1572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Free-form language specifies what to segment.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Examples: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• the man in the pink shirt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• the stretching cat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F1F1F"/>
                </a:solidFill>
              </a:rPr>
              <a:t>• the game control device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143000" y="5824728"/>
            <a:ext cx="9875520" cy="420624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1417320" y="5934456"/>
            <a:ext cx="9326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1F4E79"/>
                </a:solidFill>
              </a:rPr>
              <a:t>The output format is constrained, while the semantic target remains open-vocabulary.</a:t>
            </a:r>
            <a:endParaRPr lang="en-US" sz="1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6</a:t>
            </a:fld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9300AC7-1BBD-474A-8B05-152AAD6A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67680"/>
            <a:ext cx="2568519" cy="238411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5ACC664-38D7-6D41-99EB-DF9F8FC9C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651" y="1275094"/>
            <a:ext cx="2821517" cy="241603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B18E004-A00C-D141-9A65-A008FA53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559" y="1261618"/>
            <a:ext cx="1716914" cy="25514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A Generator Competes with Segmentation Specialists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340364" y="1005840"/>
            <a:ext cx="2514600" cy="178308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77524" y="1133856"/>
            <a:ext cx="2240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4E79"/>
                </a:solidFill>
              </a:rPr>
              <a:t>Semantic segmentation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77524" y="1472184"/>
            <a:ext cx="2240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66666"/>
                </a:solidFill>
              </a:rPr>
              <a:t>Cityscapes mIoU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77524" y="1828800"/>
            <a:ext cx="22402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F1F1F"/>
                </a:solidFill>
              </a:rPr>
              <a:t>SAM 3: 65.2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477524" y="2103120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2E7D32"/>
                </a:solidFill>
              </a:rPr>
              <a:t>Vision Banana: 69.9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477524" y="2423160"/>
            <a:ext cx="2240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2F75B5"/>
                </a:solidFill>
              </a:rPr>
              <a:t>+4.7 points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3129284" y="1005840"/>
            <a:ext cx="2514600" cy="178308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266444" y="1133856"/>
            <a:ext cx="2240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4E79"/>
                </a:solidFill>
              </a:rPr>
              <a:t>Referring segmentation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266444" y="1472184"/>
            <a:ext cx="2240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66666"/>
                </a:solidFill>
              </a:rPr>
              <a:t>RefCOCOg cIoU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3266444" y="1828800"/>
            <a:ext cx="22402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F1F1F"/>
                </a:solidFill>
              </a:rPr>
              <a:t>SAM 3 + Gemini: 73.4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3266444" y="2103120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2E7D32"/>
                </a:solidFill>
              </a:rPr>
              <a:t>Vision Banana: 73.8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340364" y="3154680"/>
            <a:ext cx="2514600" cy="178308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77524" y="3282696"/>
            <a:ext cx="2240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4E79"/>
                </a:solidFill>
              </a:rPr>
              <a:t>Reasoning segmentation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77524" y="3621024"/>
            <a:ext cx="2240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66666"/>
                </a:solidFill>
              </a:rPr>
              <a:t>ReasonSeg gIoU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77524" y="3977640"/>
            <a:ext cx="22402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F1F1F"/>
                </a:solidFill>
              </a:rPr>
              <a:t>SAM 3 Agent: 77.0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477524" y="4251960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2E7D32"/>
                </a:solidFill>
              </a:rPr>
              <a:t>Vision Banana: 79.3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3129284" y="3154680"/>
            <a:ext cx="2514600" cy="1783080"/>
          </a:xfrm>
          <a:prstGeom prst="roundRect">
            <a:avLst/>
          </a:prstGeom>
          <a:solidFill>
            <a:srgbClr val="FDFEFE"/>
          </a:solidFill>
          <a:ln w="12700">
            <a:solidFill>
              <a:srgbClr val="CCD1D1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266444" y="3282696"/>
            <a:ext cx="2240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4E79"/>
                </a:solidFill>
              </a:rPr>
              <a:t>Instance segmentation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3266444" y="3621024"/>
            <a:ext cx="2240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66666"/>
                </a:solidFill>
              </a:rPr>
              <a:t>SA-Co/Gold pmF1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3266444" y="3977640"/>
            <a:ext cx="22402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F1F1F"/>
                </a:solidFill>
              </a:rPr>
              <a:t>DINO-X: 55.2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3266444" y="4251960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2E7D32"/>
                </a:solidFill>
              </a:rPr>
              <a:t>Vision Banana: 54.0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3266444" y="4572000"/>
            <a:ext cx="2240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666666"/>
                </a:solidFill>
              </a:rPr>
              <a:t>Comparable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685800" y="5486400"/>
            <a:ext cx="10652760" cy="576072"/>
          </a:xfrm>
          <a:prstGeom prst="roundRect">
            <a:avLst/>
          </a:prstGeom>
          <a:solidFill>
            <a:srgbClr val="E8F8F5"/>
          </a:solidFill>
          <a:ln w="12700">
            <a:solidFill>
              <a:srgbClr val="A3E4D7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097280" y="5660136"/>
            <a:ext cx="9829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2E7D32"/>
                </a:solidFill>
              </a:rPr>
              <a:t>Best zero-shot transfer result on three of four segmentation benchmarks.</a:t>
            </a:r>
            <a:endParaRPr lang="en-US" sz="1900" dirty="0"/>
          </a:p>
        </p:txBody>
      </p:sp>
      <p:sp>
        <p:nvSpPr>
          <p:cNvPr id="29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7</a:t>
            </a:fld>
            <a:endParaRPr 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2451C35-9C82-3947-9A72-47C7315C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418" y="1362661"/>
            <a:ext cx="6323631" cy="31453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Beyond Mask Prediction: Language-Grounded Visual Reasoning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43800" y="1024128"/>
            <a:ext cx="38404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F75B5"/>
                </a:solidFill>
              </a:rPr>
              <a:t>Vision Banana can ground: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543800" y="1481328"/>
            <a:ext cx="3886200" cy="30175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Appearance — “the man in the pink T-shirt”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Actions — “the stretching cat”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Functional meaning — “the game control device”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Multilingual visual text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Fine-grained concepts — “crescent-shaped croissants”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516368" y="4709160"/>
            <a:ext cx="3913632" cy="105156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B4C7E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790688" y="4974336"/>
            <a:ext cx="3364992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F4E79"/>
                </a:solidFill>
              </a:rPr>
              <a:t>Generative pretraining connects language, semantics, appearance, and visual structure.</a:t>
            </a:r>
            <a:endParaRPr lang="en-US" sz="18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8</a:t>
            </a:fld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D483D58-F7A9-3E49-AE15-648328AF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77" y="829993"/>
            <a:ext cx="6199571" cy="54905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109728"/>
            <a:ext cx="10972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4E79"/>
                </a:solidFill>
                <a:latin typeface="Calibri" panose="020F0502020204030204" pitchFamily="34" charset="0"/>
                <a:ea typeface="Aptos Display" pitchFamily="34" charset="-122"/>
                <a:cs typeface="Calibri" panose="020F0502020204030204" pitchFamily="34" charset="0"/>
              </a:rPr>
              <a:t>Metric Depth Estimation through an Invertible RGB Code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0080" y="941832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Challenge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85800" y="1280160"/>
            <a:ext cx="4572000" cy="1143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Metric depth is continuous, unbounded, and physically meaningful.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RGB values are bounded in [0, 1]³.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640080" y="2651760"/>
            <a:ext cx="25603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Encoding pipeline</a:t>
            </a:r>
            <a:endParaRPr lang="en-US" sz="1900" dirty="0"/>
          </a:p>
        </p:txBody>
      </p:sp>
      <p:sp>
        <p:nvSpPr>
          <p:cNvPr id="6" name="Shape 4"/>
          <p:cNvSpPr/>
          <p:nvPr/>
        </p:nvSpPr>
        <p:spPr>
          <a:xfrm>
            <a:off x="731520" y="3154680"/>
            <a:ext cx="1691640" cy="86868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CCD1D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2960" y="3364992"/>
            <a:ext cx="1508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Metric depth d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2487168" y="3383280"/>
            <a:ext cx="4754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2F75B5"/>
                </a:solidFill>
              </a:rPr>
              <a:t>→</a:t>
            </a:r>
            <a:endParaRPr lang="en-US" sz="2300" dirty="0"/>
          </a:p>
        </p:txBody>
      </p:sp>
      <p:sp>
        <p:nvSpPr>
          <p:cNvPr id="9" name="Shape 7"/>
          <p:cNvSpPr/>
          <p:nvPr/>
        </p:nvSpPr>
        <p:spPr>
          <a:xfrm>
            <a:off x="3108960" y="3154680"/>
            <a:ext cx="1691640" cy="86868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CCD1D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200400" y="3364992"/>
            <a:ext cx="1508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Power-transformed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distance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4864608" y="3383280"/>
            <a:ext cx="4754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2F75B5"/>
                </a:solidFill>
              </a:rPr>
              <a:t>→</a:t>
            </a:r>
            <a:endParaRPr lang="en-US" sz="2300" dirty="0"/>
          </a:p>
        </p:txBody>
      </p:sp>
      <p:sp>
        <p:nvSpPr>
          <p:cNvPr id="12" name="Shape 10"/>
          <p:cNvSpPr/>
          <p:nvPr/>
        </p:nvSpPr>
        <p:spPr>
          <a:xfrm>
            <a:off x="5486400" y="3154680"/>
            <a:ext cx="1691640" cy="86868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CCD1D1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5577840" y="3364992"/>
            <a:ext cx="1508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RGB cube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trajectory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7242048" y="3383280"/>
            <a:ext cx="4754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2F75B5"/>
                </a:solidFill>
              </a:rPr>
              <a:t>→</a:t>
            </a:r>
            <a:endParaRPr lang="en-US" sz="2300" dirty="0"/>
          </a:p>
        </p:txBody>
      </p:sp>
      <p:sp>
        <p:nvSpPr>
          <p:cNvPr id="15" name="Shape 13"/>
          <p:cNvSpPr/>
          <p:nvPr/>
        </p:nvSpPr>
        <p:spPr>
          <a:xfrm>
            <a:off x="7863840" y="3154680"/>
            <a:ext cx="1691640" cy="868680"/>
          </a:xfrm>
          <a:prstGeom prst="roundRect">
            <a:avLst/>
          </a:prstGeom>
          <a:solidFill>
            <a:srgbClr val="EAF2F8"/>
          </a:solidFill>
          <a:ln w="12700">
            <a:solidFill>
              <a:srgbClr val="2F75B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55280" y="3364992"/>
            <a:ext cx="1508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F1F1F"/>
                </a:solidFill>
              </a:rPr>
              <a:t>Depth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1F1F1F"/>
                </a:solidFill>
              </a:rPr>
              <a:t>visualization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9619488" y="3383280"/>
            <a:ext cx="4754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2F75B5"/>
                </a:solidFill>
              </a:rPr>
              <a:t>→</a:t>
            </a:r>
            <a:endParaRPr lang="en-US" sz="2300" dirty="0"/>
          </a:p>
        </p:txBody>
      </p:sp>
      <p:sp>
        <p:nvSpPr>
          <p:cNvPr id="18" name="Shape 16"/>
          <p:cNvSpPr/>
          <p:nvPr/>
        </p:nvSpPr>
        <p:spPr>
          <a:xfrm>
            <a:off x="10058400" y="3154680"/>
            <a:ext cx="1417320" cy="868680"/>
          </a:xfrm>
          <a:prstGeom prst="roundRect">
            <a:avLst/>
          </a:prstGeom>
          <a:solidFill>
            <a:srgbClr val="FAFAFA"/>
          </a:solidFill>
          <a:ln w="12700">
            <a:solidFill>
              <a:srgbClr val="CCD1D1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10149840" y="3364992"/>
            <a:ext cx="12344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Inverse map →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dirty="0">
                <a:solidFill>
                  <a:srgbClr val="1F1F1F"/>
                </a:solidFill>
              </a:rPr>
              <a:t>meters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6629400" y="921938"/>
            <a:ext cx="2468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F75B5"/>
                </a:solidFill>
              </a:rPr>
              <a:t>Important properties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6675120" y="1278554"/>
            <a:ext cx="4480560" cy="1143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Strictly invertible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More resolution for nearby depths</a:t>
            </a:r>
            <a:endParaRPr lang="en-US" sz="1700" dirty="0"/>
          </a:p>
          <a:p>
            <a:pPr marL="228600" indent="-228600">
              <a:buSzPct val="100000"/>
              <a:buChar char="•"/>
            </a:pPr>
            <a:r>
              <a:rPr lang="en-US" sz="1700" dirty="0">
                <a:solidFill>
                  <a:srgbClr val="1F1F1F"/>
                </a:solidFill>
              </a:rPr>
              <a:t>No camera intrinsics during training or prediction</a:t>
            </a:r>
            <a:endParaRPr lang="en-US" sz="1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22608" y="6473952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solidFill>
                  <a:srgbClr val="7F8C8D"/>
                </a:solidFill>
                <a:latin typeface="Aptos"/>
                <a:ea typeface="Aptos"/>
                <a:cs typeface="Aptos"/>
              </a:defRPr>
            </a:lvl1pPr>
          </a:lstStyle>
          <a:p>
            <a:pPr algn="l"/>
            <a:fld id="{F7021451-1387-4CA6-816F-3879F97B5CBC}" type="slidenum">
              <a:rPr lang="en-US" b="0"/>
              <a:t>9</a:t>
            </a:fld>
            <a:endParaRPr 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5E4C2D8-0039-B24B-BB9C-C8C89957E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752" y="4158914"/>
            <a:ext cx="6516003" cy="22286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832</Words>
  <Application>Microsoft Macintosh PowerPoint</Application>
  <PresentationFormat>宽屏</PresentationFormat>
  <Paragraphs>193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等线</vt:lpstr>
      <vt:lpstr>Aptos</vt:lpstr>
      <vt:lpstr>Aptos Display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OpenAI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Generators are Generalist Vision Learners</dc:title>
  <dc:subject>Paper presentation: Image Generators are Generalist Vision Learners</dc:subject>
  <dc:creator>OpenAI</dc:creator>
  <cp:lastModifiedBy>婧婧 李</cp:lastModifiedBy>
  <cp:revision>31</cp:revision>
  <dcterms:created xsi:type="dcterms:W3CDTF">2026-06-30T18:12:25Z</dcterms:created>
  <dcterms:modified xsi:type="dcterms:W3CDTF">2026-07-14T09:57:43Z</dcterms:modified>
</cp:coreProperties>
</file>