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5.png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video" Target="../media/media3.mp4"/><Relationship Id="rId5" Type="http://schemas.microsoft.com/office/2007/relationships/media" Target="../media/media3.mp4"/><Relationship Id="rId6" Type="http://schemas.openxmlformats.org/officeDocument/2006/relationships/image" Target="../media/image7.png"/><Relationship Id="rId7" Type="http://schemas.openxmlformats.org/officeDocument/2006/relationships/video" Target="../media/media4.mp4"/><Relationship Id="rId8" Type="http://schemas.microsoft.com/office/2007/relationships/media" Target="../media/media4.mp4"/><Relationship Id="rId9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Jiahui; Jun 15th 2026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Jiahui; Jun 15th 2026</a:t>
            </a:r>
          </a:p>
        </p:txBody>
      </p:sp>
      <p:pic>
        <p:nvPicPr>
          <p:cNvPr id="152" name="Screen Shot 2026-06-15 at 1.28.00 PM.png" descr="Screen Shot 2026-06-15 at 1.28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806" y="1540762"/>
            <a:ext cx="20811070" cy="806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ICLR 2026"/>
          <p:cNvSpPr txBox="1"/>
          <p:nvPr/>
        </p:nvSpPr>
        <p:spPr>
          <a:xfrm>
            <a:off x="19479429" y="1656258"/>
            <a:ext cx="15714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ICLR 2026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Eval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Evaluation</a:t>
            </a:r>
          </a:p>
        </p:txBody>
      </p:sp>
      <p:pic>
        <p:nvPicPr>
          <p:cNvPr id="242" name="Screen Shot 2026-06-15 at 6.03.24 PM.png" descr="Screen Shot 2026-06-15 at 6.03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442" y="2651323"/>
            <a:ext cx="22169655" cy="9179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val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Evaluation</a:t>
            </a:r>
          </a:p>
        </p:txBody>
      </p:sp>
      <p:pic>
        <p:nvPicPr>
          <p:cNvPr id="245" name="Screen Shot 2026-06-15 at 6.03.44 PM.png" descr="Screen Shot 2026-06-15 at 6.03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9453" y="2999184"/>
            <a:ext cx="21825094" cy="7095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omparis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</a:t>
            </a:r>
          </a:p>
        </p:txBody>
      </p:sp>
      <p:pic>
        <p:nvPicPr>
          <p:cNvPr id="248" name="Screen Shot 2026-06-15 at 6.05.25 PM.png" descr="Screen Shot 2026-06-15 at 6.05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99" y="3555275"/>
            <a:ext cx="10701790" cy="8667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Screen Shot 2026-06-15 at 6.05.37 PM.png" descr="Screen Shot 2026-06-15 at 6.05.3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1764" y="3598664"/>
            <a:ext cx="10421707" cy="674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creen Shot 2026-06-15 at 6.06.06 PM.png" descr="Screen Shot 2026-06-15 at 6.06.0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7998" y="4272855"/>
            <a:ext cx="10334157" cy="850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6-06-15 at 1.28.00 PM.png" descr="Screen Shot 2026-06-15 at 1.28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806" y="1540762"/>
            <a:ext cx="20811070" cy="806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ICLR 2026"/>
          <p:cNvSpPr txBox="1"/>
          <p:nvPr/>
        </p:nvSpPr>
        <p:spPr>
          <a:xfrm>
            <a:off x="19479429" y="1656258"/>
            <a:ext cx="157147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ICLR 2026</a:t>
            </a:r>
          </a:p>
        </p:txBody>
      </p:sp>
      <p:sp>
        <p:nvSpPr>
          <p:cNvPr id="157" name="Rectangle"/>
          <p:cNvSpPr/>
          <p:nvPr/>
        </p:nvSpPr>
        <p:spPr>
          <a:xfrm>
            <a:off x="3313919" y="3403672"/>
            <a:ext cx="6388614" cy="914614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8" name="Screen Shot 2026-06-15 at 1.46.05 PM.png" descr="Screen Shot 2026-06-15 at 1.46.0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9552" y="5844178"/>
            <a:ext cx="18932527" cy="3348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reen Shot 2026-06-15 at 1.46.25 PM.png" descr="Screen Shot 2026-06-15 at 1.46.2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5383" y="5322666"/>
            <a:ext cx="11933234" cy="8706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26-06-15 at 1.28.00 PM.png" descr="Screen Shot 2026-06-15 at 1.28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806" y="1540762"/>
            <a:ext cx="20811070" cy="806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ICLR 2026"/>
          <p:cNvSpPr txBox="1"/>
          <p:nvPr/>
        </p:nvSpPr>
        <p:spPr>
          <a:xfrm>
            <a:off x="19479429" y="1656258"/>
            <a:ext cx="157147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ICLR 2026</a:t>
            </a:r>
          </a:p>
        </p:txBody>
      </p:sp>
      <p:sp>
        <p:nvSpPr>
          <p:cNvPr id="163" name="Rectangle"/>
          <p:cNvSpPr/>
          <p:nvPr/>
        </p:nvSpPr>
        <p:spPr>
          <a:xfrm>
            <a:off x="3313919" y="3403672"/>
            <a:ext cx="6388614" cy="914614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4" name="Rectangle"/>
          <p:cNvSpPr/>
          <p:nvPr/>
        </p:nvSpPr>
        <p:spPr>
          <a:xfrm>
            <a:off x="10454405" y="3403672"/>
            <a:ext cx="8766879" cy="914614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5" name="Screen Shot 2026-06-15 at 1.44.33 PM.png" descr="Screen Shot 2026-06-15 at 1.44.3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7051" y="5742288"/>
            <a:ext cx="17530993" cy="3427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Trigger_Interactions_Trash_Can.mp4" descr="Trigger_Interactions_Trash_Can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18530" y="5659509"/>
            <a:ext cx="11436441" cy="6006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Trigger_Interactions_Table.mp4" descr="Trigger_Interactions_Table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2311693" y="5690531"/>
            <a:ext cx="11436440" cy="6006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7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948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6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6-06-15 at 1.28.00 PM.png" descr="Screen Shot 2026-06-15 at 1.28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806" y="1540762"/>
            <a:ext cx="20811070" cy="806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ICLR 2026"/>
          <p:cNvSpPr txBox="1"/>
          <p:nvPr/>
        </p:nvSpPr>
        <p:spPr>
          <a:xfrm>
            <a:off x="19479429" y="1656258"/>
            <a:ext cx="157147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ICLR 2026</a:t>
            </a:r>
          </a:p>
        </p:txBody>
      </p:sp>
      <p:sp>
        <p:nvSpPr>
          <p:cNvPr id="171" name="Rectangle"/>
          <p:cNvSpPr/>
          <p:nvPr/>
        </p:nvSpPr>
        <p:spPr>
          <a:xfrm>
            <a:off x="3313919" y="3403672"/>
            <a:ext cx="6388614" cy="914614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" name="Rectangle"/>
          <p:cNvSpPr/>
          <p:nvPr/>
        </p:nvSpPr>
        <p:spPr>
          <a:xfrm>
            <a:off x="10454406" y="3403672"/>
            <a:ext cx="8766878" cy="914614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3" name="Screen Shot 2026-06-15 at 1.44.33 PM.png" descr="Screen Shot 2026-06-15 at 1.44.3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7051" y="5742288"/>
            <a:ext cx="17530993" cy="342734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Rectangle"/>
          <p:cNvSpPr/>
          <p:nvPr/>
        </p:nvSpPr>
        <p:spPr>
          <a:xfrm>
            <a:off x="3295052" y="4441784"/>
            <a:ext cx="7167943" cy="914614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5" name="Magnetic_Effect_Fridge.mp4" descr="Magnetic_Effect_Fridge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86542" y="6268363"/>
            <a:ext cx="10845801" cy="60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amping_Effect_Cabinet.mp4" descr="Damping_Effect_Cabinet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2160882" y="6268363"/>
            <a:ext cx="10820401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617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 Shot 2026-06-15 at 1.53.31 PM.png" descr="Screen Shot 2026-06-15 at 1.53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358" y="1593323"/>
            <a:ext cx="18583262" cy="1170493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ArtVIP"/>
          <p:cNvSpPr txBox="1"/>
          <p:nvPr>
            <p:ph type="title" idx="4294967295"/>
          </p:nvPr>
        </p:nvSpPr>
        <p:spPr>
          <a:xfrm>
            <a:off x="1320800" y="450224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ArtVIP</a:t>
            </a:r>
          </a:p>
        </p:txBody>
      </p:sp>
      <p:sp>
        <p:nvSpPr>
          <p:cNvPr id="180" name="Rectangle"/>
          <p:cNvSpPr/>
          <p:nvPr/>
        </p:nvSpPr>
        <p:spPr>
          <a:xfrm>
            <a:off x="5716499" y="10708056"/>
            <a:ext cx="13179603" cy="504465"/>
          </a:xfrm>
          <a:prstGeom prst="rect">
            <a:avLst/>
          </a:prstGeom>
          <a:ln w="635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mparison with SOTA Datas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SOTA Dataset</a:t>
            </a:r>
          </a:p>
        </p:txBody>
      </p:sp>
      <p:grpSp>
        <p:nvGrpSpPr>
          <p:cNvPr id="232" name="Group"/>
          <p:cNvGrpSpPr/>
          <p:nvPr/>
        </p:nvGrpSpPr>
        <p:grpSpPr>
          <a:xfrm>
            <a:off x="701631" y="2949982"/>
            <a:ext cx="22750115" cy="8654331"/>
            <a:chOff x="0" y="0"/>
            <a:chExt cx="22750113" cy="8654329"/>
          </a:xfrm>
        </p:grpSpPr>
        <p:sp>
          <p:nvSpPr>
            <p:cNvPr id="183" name="Rectangle"/>
            <p:cNvSpPr/>
            <p:nvPr/>
          </p:nvSpPr>
          <p:spPr>
            <a:xfrm>
              <a:off x="0" y="0"/>
              <a:ext cx="4085733" cy="780004"/>
            </a:xfrm>
            <a:prstGeom prst="rect">
              <a:avLst/>
            </a:prstGeom>
            <a:solidFill>
              <a:srgbClr val="1E3A5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184" name="Paper / Dataset"/>
            <p:cNvSpPr txBox="1"/>
            <p:nvPr/>
          </p:nvSpPr>
          <p:spPr>
            <a:xfrm>
              <a:off x="9027" y="9027"/>
              <a:ext cx="4067678" cy="761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b="1" sz="2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Paper / Dataset</a:t>
              </a:r>
            </a:p>
          </p:txBody>
        </p:sp>
        <p:sp>
          <p:nvSpPr>
            <p:cNvPr id="185" name="Rectangle"/>
            <p:cNvSpPr/>
            <p:nvPr/>
          </p:nvSpPr>
          <p:spPr>
            <a:xfrm>
              <a:off x="4085734" y="0"/>
              <a:ext cx="3250017" cy="780004"/>
            </a:xfrm>
            <a:prstGeom prst="rect">
              <a:avLst/>
            </a:prstGeom>
            <a:solidFill>
              <a:srgbClr val="1E3A5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186" name="Number of Data"/>
            <p:cNvSpPr txBox="1"/>
            <p:nvPr/>
          </p:nvSpPr>
          <p:spPr>
            <a:xfrm>
              <a:off x="4094762" y="9027"/>
              <a:ext cx="3231961" cy="761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b="1" sz="2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Number of Data</a:t>
              </a:r>
            </a:p>
          </p:txBody>
        </p:sp>
        <p:sp>
          <p:nvSpPr>
            <p:cNvPr id="187" name="Rectangle"/>
            <p:cNvSpPr/>
            <p:nvPr/>
          </p:nvSpPr>
          <p:spPr>
            <a:xfrm>
              <a:off x="7335750" y="0"/>
              <a:ext cx="4364308" cy="780004"/>
            </a:xfrm>
            <a:prstGeom prst="rect">
              <a:avLst/>
            </a:prstGeom>
            <a:solidFill>
              <a:srgbClr val="1E3A5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188" name="Category Coverage"/>
            <p:cNvSpPr txBox="1"/>
            <p:nvPr/>
          </p:nvSpPr>
          <p:spPr>
            <a:xfrm>
              <a:off x="7344778" y="9027"/>
              <a:ext cx="4346253" cy="761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b="1" sz="2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Category Coverage</a:t>
              </a:r>
            </a:p>
          </p:txBody>
        </p:sp>
        <p:sp>
          <p:nvSpPr>
            <p:cNvPr id="189" name="Rectangle"/>
            <p:cNvSpPr/>
            <p:nvPr/>
          </p:nvSpPr>
          <p:spPr>
            <a:xfrm>
              <a:off x="11700059" y="0"/>
              <a:ext cx="11050055" cy="780004"/>
            </a:xfrm>
            <a:prstGeom prst="rect">
              <a:avLst/>
            </a:prstGeom>
            <a:solidFill>
              <a:srgbClr val="1E3A5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190" name="Short Description"/>
            <p:cNvSpPr txBox="1"/>
            <p:nvPr/>
          </p:nvSpPr>
          <p:spPr>
            <a:xfrm>
              <a:off x="11709086" y="9027"/>
              <a:ext cx="11032000" cy="761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b="1" sz="2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Short Description</a:t>
              </a:r>
            </a:p>
          </p:txBody>
        </p:sp>
        <p:sp>
          <p:nvSpPr>
            <p:cNvPr id="191" name="Rectangle"/>
            <p:cNvSpPr/>
            <p:nvPr/>
          </p:nvSpPr>
          <p:spPr>
            <a:xfrm>
              <a:off x="-1" y="780003"/>
              <a:ext cx="4085734" cy="1337151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192" name="2019 CVPR…"/>
            <p:cNvSpPr txBox="1"/>
            <p:nvPr/>
          </p:nvSpPr>
          <p:spPr>
            <a:xfrm>
              <a:off x="9027" y="789031"/>
              <a:ext cx="4067678" cy="13190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/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2019 CVPR</a:t>
              </a:r>
            </a:p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PartNet</a:t>
              </a:r>
            </a:p>
          </p:txBody>
        </p:sp>
        <p:sp>
          <p:nvSpPr>
            <p:cNvPr id="193" name="Rectangle"/>
            <p:cNvSpPr/>
            <p:nvPr/>
          </p:nvSpPr>
          <p:spPr>
            <a:xfrm>
              <a:off x="4085734" y="780003"/>
              <a:ext cx="3250017" cy="1337151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194" name="26,671 objects"/>
            <p:cNvSpPr txBox="1"/>
            <p:nvPr/>
          </p:nvSpPr>
          <p:spPr>
            <a:xfrm>
              <a:off x="4094762" y="789031"/>
              <a:ext cx="3231961" cy="13190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26,671 objects</a:t>
              </a:r>
            </a:p>
          </p:txBody>
        </p:sp>
        <p:sp>
          <p:nvSpPr>
            <p:cNvPr id="195" name="Rectangle"/>
            <p:cNvSpPr/>
            <p:nvPr/>
          </p:nvSpPr>
          <p:spPr>
            <a:xfrm>
              <a:off x="7335750" y="780003"/>
              <a:ext cx="4364308" cy="1337151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196" name="24 categories"/>
            <p:cNvSpPr txBox="1"/>
            <p:nvPr/>
          </p:nvSpPr>
          <p:spPr>
            <a:xfrm>
              <a:off x="7344778" y="789031"/>
              <a:ext cx="4346253" cy="13190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24 categories</a:t>
              </a:r>
            </a:p>
          </p:txBody>
        </p:sp>
        <p:sp>
          <p:nvSpPr>
            <p:cNvPr id="197" name="Rectangle"/>
            <p:cNvSpPr/>
            <p:nvPr/>
          </p:nvSpPr>
          <p:spPr>
            <a:xfrm>
              <a:off x="11700059" y="780003"/>
              <a:ext cx="11050055" cy="1337151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198" name="Large-scale part-level annotation and hierarchy; not primarily a robot-simulation-ready articulated asset dataset."/>
            <p:cNvSpPr txBox="1"/>
            <p:nvPr/>
          </p:nvSpPr>
          <p:spPr>
            <a:xfrm>
              <a:off x="11709086" y="789031"/>
              <a:ext cx="11032000" cy="13190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Large-scale part-level annotation and hierarchy; not primarily a robot-simulation-ready articulated asset dataset.</a:t>
              </a:r>
            </a:p>
          </p:txBody>
        </p:sp>
        <p:sp>
          <p:nvSpPr>
            <p:cNvPr id="199" name="Rectangle"/>
            <p:cNvSpPr/>
            <p:nvPr/>
          </p:nvSpPr>
          <p:spPr>
            <a:xfrm>
              <a:off x="-1" y="2117153"/>
              <a:ext cx="4085734" cy="1597152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00" name="2026 CVPR…"/>
            <p:cNvSpPr txBox="1"/>
            <p:nvPr/>
          </p:nvSpPr>
          <p:spPr>
            <a:xfrm>
              <a:off x="9027" y="2126181"/>
              <a:ext cx="4067678" cy="1579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/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2026 CVPR</a:t>
              </a:r>
            </a:p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Artiverse</a:t>
              </a:r>
            </a:p>
          </p:txBody>
        </p:sp>
        <p:sp>
          <p:nvSpPr>
            <p:cNvPr id="201" name="Rectangle"/>
            <p:cNvSpPr/>
            <p:nvPr/>
          </p:nvSpPr>
          <p:spPr>
            <a:xfrm>
              <a:off x="4085734" y="2117153"/>
              <a:ext cx="3250017" cy="1597152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02" name="5,402 assets"/>
            <p:cNvSpPr txBox="1"/>
            <p:nvPr/>
          </p:nvSpPr>
          <p:spPr>
            <a:xfrm>
              <a:off x="4094762" y="2126181"/>
              <a:ext cx="3231961" cy="1579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5,402 assets</a:t>
              </a:r>
            </a:p>
          </p:txBody>
        </p:sp>
        <p:sp>
          <p:nvSpPr>
            <p:cNvPr id="203" name="Rectangle"/>
            <p:cNvSpPr/>
            <p:nvPr/>
          </p:nvSpPr>
          <p:spPr>
            <a:xfrm>
              <a:off x="7335750" y="2117153"/>
              <a:ext cx="4364308" cy="1597152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04" name="20 super-categories…"/>
            <p:cNvSpPr txBox="1"/>
            <p:nvPr/>
          </p:nvSpPr>
          <p:spPr>
            <a:xfrm>
              <a:off x="7344778" y="2126181"/>
              <a:ext cx="4346253" cy="1579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/>
            <a:p>
              <a:pPr defTabSz="914400">
                <a:defRPr sz="1000">
                  <a:solidFill>
                    <a:srgbClr val="202A36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rPr sz="2000"/>
                <a:t>2</a:t>
              </a:r>
              <a:r>
                <a:rPr sz="2000">
                  <a:latin typeface="Arial"/>
                  <a:ea typeface="Arial"/>
                  <a:cs typeface="Arial"/>
                  <a:sym typeface="Arial"/>
                </a:rPr>
                <a:t>0 super-categories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61 main categories</a:t>
              </a:r>
            </a:p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88 sub-categories</a:t>
              </a:r>
            </a:p>
          </p:txBody>
        </p:sp>
        <p:sp>
          <p:nvSpPr>
            <p:cNvPr id="205" name="Rectangle"/>
            <p:cNvSpPr/>
            <p:nvPr/>
          </p:nvSpPr>
          <p:spPr>
            <a:xfrm>
              <a:off x="11700059" y="2117153"/>
              <a:ext cx="11050055" cy="1597152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06" name="Broad articulated-object coverage across furniture, appliances, tools, and everyday household objects."/>
            <p:cNvSpPr txBox="1"/>
            <p:nvPr/>
          </p:nvSpPr>
          <p:spPr>
            <a:xfrm>
              <a:off x="11709086" y="2126181"/>
              <a:ext cx="11032000" cy="1579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sz="2000">
                  <a:solidFill>
                    <a:srgbClr val="202A36"/>
                  </a:solidFill>
                  <a:latin typeface="Aptos"/>
                  <a:ea typeface="Aptos"/>
                  <a:cs typeface="Aptos"/>
                  <a:sym typeface="Aptos"/>
                </a:defRPr>
              </a:lvl1pPr>
            </a:lstStyle>
            <a:p>
              <a:pPr/>
              <a:r>
                <a:t>Broad articulated-object coverage across furniture, appliances, tools, and everyday household objects.</a:t>
              </a:r>
            </a:p>
          </p:txBody>
        </p:sp>
        <p:sp>
          <p:nvSpPr>
            <p:cNvPr id="207" name="Rectangle"/>
            <p:cNvSpPr/>
            <p:nvPr/>
          </p:nvSpPr>
          <p:spPr>
            <a:xfrm>
              <a:off x="-1" y="3714304"/>
              <a:ext cx="4085734" cy="1708581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08" name="2026 arXiv TR…"/>
            <p:cNvSpPr txBox="1"/>
            <p:nvPr/>
          </p:nvSpPr>
          <p:spPr>
            <a:xfrm>
              <a:off x="9027" y="3723332"/>
              <a:ext cx="4067678" cy="1690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/>
            <a:p>
              <a:pPr defTabSz="914400">
                <a:defRPr sz="2000">
                  <a:solidFill>
                    <a:srgbClr val="202A36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2026 arXiv TR</a:t>
              </a:r>
            </a:p>
            <a:p>
              <a:pPr defTabSz="914400">
                <a:defRPr sz="2000">
                  <a:solidFill>
                    <a:srgbClr val="202A36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Articraft-10K</a:t>
              </a:r>
            </a:p>
          </p:txBody>
        </p:sp>
        <p:sp>
          <p:nvSpPr>
            <p:cNvPr id="209" name="Rectangle"/>
            <p:cNvSpPr/>
            <p:nvPr/>
          </p:nvSpPr>
          <p:spPr>
            <a:xfrm>
              <a:off x="4085734" y="3714304"/>
              <a:ext cx="3250017" cy="1708581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10" name="10,000 assets"/>
            <p:cNvSpPr txBox="1"/>
            <p:nvPr/>
          </p:nvSpPr>
          <p:spPr>
            <a:xfrm>
              <a:off x="4094762" y="3723332"/>
              <a:ext cx="3231961" cy="1690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10,000 assets</a:t>
              </a:r>
            </a:p>
          </p:txBody>
        </p:sp>
        <p:sp>
          <p:nvSpPr>
            <p:cNvPr id="211" name="Rectangle"/>
            <p:cNvSpPr/>
            <p:nvPr/>
          </p:nvSpPr>
          <p:spPr>
            <a:xfrm>
              <a:off x="7335750" y="3714304"/>
              <a:ext cx="4364308" cy="1708581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12" name="245 categories"/>
            <p:cNvSpPr txBox="1"/>
            <p:nvPr/>
          </p:nvSpPr>
          <p:spPr>
            <a:xfrm>
              <a:off x="7344778" y="3723332"/>
              <a:ext cx="4346253" cy="1690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245 categories</a:t>
              </a:r>
            </a:p>
          </p:txBody>
        </p:sp>
        <p:sp>
          <p:nvSpPr>
            <p:cNvPr id="213" name="Rectangle"/>
            <p:cNvSpPr/>
            <p:nvPr/>
          </p:nvSpPr>
          <p:spPr>
            <a:xfrm>
              <a:off x="11700059" y="3714304"/>
              <a:ext cx="11050055" cy="1708581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14" name="Large-scale generated articulated assets, including waffle makers, drones, exercise bikes, mixers, and hinged boxes."/>
            <p:cNvSpPr txBox="1"/>
            <p:nvPr/>
          </p:nvSpPr>
          <p:spPr>
            <a:xfrm>
              <a:off x="11709086" y="3723332"/>
              <a:ext cx="11032000" cy="1690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Large-scale generated articulated assets, including waffle makers, drones, exercise bikes, mixers, and hinged boxes.</a:t>
              </a:r>
            </a:p>
          </p:txBody>
        </p:sp>
        <p:sp>
          <p:nvSpPr>
            <p:cNvPr id="215" name="Rectangle"/>
            <p:cNvSpPr/>
            <p:nvPr/>
          </p:nvSpPr>
          <p:spPr>
            <a:xfrm>
              <a:off x="-1" y="5422884"/>
              <a:ext cx="4085734" cy="1597152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16" name="2024 arXiv…"/>
            <p:cNvSpPr txBox="1"/>
            <p:nvPr/>
          </p:nvSpPr>
          <p:spPr>
            <a:xfrm>
              <a:off x="9027" y="5431912"/>
              <a:ext cx="4067678" cy="1579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/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2024 arXiv</a:t>
              </a:r>
            </a:p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BEHAVIOR-1K</a:t>
              </a:r>
            </a:p>
          </p:txBody>
        </p:sp>
        <p:sp>
          <p:nvSpPr>
            <p:cNvPr id="217" name="Rectangle"/>
            <p:cNvSpPr/>
            <p:nvPr/>
          </p:nvSpPr>
          <p:spPr>
            <a:xfrm>
              <a:off x="4085734" y="5422884"/>
              <a:ext cx="3250017" cy="1597152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18" name="9,000+ objects"/>
            <p:cNvSpPr txBox="1"/>
            <p:nvPr/>
          </p:nvSpPr>
          <p:spPr>
            <a:xfrm>
              <a:off x="4094762" y="5431912"/>
              <a:ext cx="3231961" cy="1579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9,000+ objects</a:t>
              </a:r>
            </a:p>
          </p:txBody>
        </p:sp>
        <p:grpSp>
          <p:nvGrpSpPr>
            <p:cNvPr id="221" name="Text 22"/>
            <p:cNvGrpSpPr/>
            <p:nvPr/>
          </p:nvGrpSpPr>
          <p:grpSpPr>
            <a:xfrm>
              <a:off x="7335750" y="5422884"/>
              <a:ext cx="4364308" cy="1597152"/>
              <a:chOff x="0" y="0"/>
              <a:chExt cx="4364307" cy="1597151"/>
            </a:xfrm>
          </p:grpSpPr>
          <p:sp>
            <p:nvSpPr>
              <p:cNvPr id="219" name="Rectangle"/>
              <p:cNvSpPr/>
              <p:nvPr/>
            </p:nvSpPr>
            <p:spPr>
              <a:xfrm>
                <a:off x="0" y="-1"/>
                <a:ext cx="4364308" cy="1597153"/>
              </a:xfrm>
              <a:prstGeom prst="rect">
                <a:avLst/>
              </a:prstGeom>
              <a:solidFill>
                <a:srgbClr val="FFFFFF"/>
              </a:solidFill>
              <a:ln w="8890" cap="flat">
                <a:solidFill>
                  <a:srgbClr val="D8DEE8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1000">
                    <a:solidFill>
                      <a:srgbClr val="000000"/>
                    </a:solidFill>
                    <a:latin typeface="Aptos"/>
                    <a:ea typeface="Aptos"/>
                    <a:cs typeface="Aptos"/>
                    <a:sym typeface="Aptos"/>
                  </a:defRPr>
                </a:pPr>
              </a:p>
            </p:txBody>
          </p:sp>
          <p:sp>
            <p:nvSpPr>
              <p:cNvPr id="220" name="1,900+ categories"/>
              <p:cNvSpPr txBox="1"/>
              <p:nvPr/>
            </p:nvSpPr>
            <p:spPr>
              <a:xfrm>
                <a:off x="9027" y="9027"/>
                <a:ext cx="4346253" cy="1579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5" tIns="1015" rIns="1015" bIns="1015" numCol="1" anchor="ctr">
                <a:normAutofit fontScale="100000" lnSpcReduction="0"/>
              </a:bodyPr>
              <a:lstStyle>
                <a:lvl1pPr defTabSz="914400">
                  <a:defRPr sz="2000">
                    <a:solidFill>
                      <a:srgbClr val="202A3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1,900+ categories</a:t>
                </a:r>
              </a:p>
            </p:txBody>
          </p:sp>
        </p:grpSp>
        <p:sp>
          <p:nvSpPr>
            <p:cNvPr id="222" name="Rectangle"/>
            <p:cNvSpPr/>
            <p:nvPr/>
          </p:nvSpPr>
          <p:spPr>
            <a:xfrm>
              <a:off x="11700059" y="5422884"/>
              <a:ext cx="11050055" cy="1597152"/>
            </a:xfrm>
            <a:prstGeom prst="rect">
              <a:avLst/>
            </a:prstGeom>
            <a:solidFill>
              <a:srgbClr val="FFFFFF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23" name="Rich household simulation with fluids, deformable, light/reflection, and transparency; practically constrained within OmniGibson."/>
            <p:cNvSpPr txBox="1"/>
            <p:nvPr/>
          </p:nvSpPr>
          <p:spPr>
            <a:xfrm>
              <a:off x="11709086" y="5431912"/>
              <a:ext cx="11032000" cy="1579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Rich household simulation with fluids, deformable, light/reflection, and transparency; practically constrained within OmniGibson.</a:t>
              </a:r>
            </a:p>
          </p:txBody>
        </p:sp>
        <p:sp>
          <p:nvSpPr>
            <p:cNvPr id="224" name="Rectangle"/>
            <p:cNvSpPr/>
            <p:nvPr/>
          </p:nvSpPr>
          <p:spPr>
            <a:xfrm>
              <a:off x="-1" y="7020035"/>
              <a:ext cx="4085734" cy="1634295"/>
            </a:xfrm>
            <a:prstGeom prst="rect">
              <a:avLst/>
            </a:prstGeom>
            <a:solidFill>
              <a:srgbClr val="FFF7E6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25" name="2026 ICLR…"/>
            <p:cNvSpPr txBox="1"/>
            <p:nvPr/>
          </p:nvSpPr>
          <p:spPr>
            <a:xfrm>
              <a:off x="9027" y="7029063"/>
              <a:ext cx="4067678" cy="161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/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2026 ICLR</a:t>
              </a:r>
            </a:p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ArtVIP</a:t>
              </a:r>
            </a:p>
          </p:txBody>
        </p:sp>
        <p:sp>
          <p:nvSpPr>
            <p:cNvPr id="226" name="Rectangle"/>
            <p:cNvSpPr/>
            <p:nvPr/>
          </p:nvSpPr>
          <p:spPr>
            <a:xfrm>
              <a:off x="4085734" y="7020035"/>
              <a:ext cx="3250017" cy="1634295"/>
            </a:xfrm>
            <a:prstGeom prst="rect">
              <a:avLst/>
            </a:prstGeom>
            <a:solidFill>
              <a:srgbClr val="FFF7E6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27" name="992 articulated…"/>
            <p:cNvSpPr txBox="1"/>
            <p:nvPr/>
          </p:nvSpPr>
          <p:spPr>
            <a:xfrm>
              <a:off x="4094762" y="7029063"/>
              <a:ext cx="3231961" cy="161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/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992 articulated</a:t>
              </a:r>
            </a:p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digital twins</a:t>
              </a:r>
            </a:p>
          </p:txBody>
        </p:sp>
        <p:sp>
          <p:nvSpPr>
            <p:cNvPr id="228" name="Rectangle"/>
            <p:cNvSpPr/>
            <p:nvPr/>
          </p:nvSpPr>
          <p:spPr>
            <a:xfrm>
              <a:off x="7335750" y="7020035"/>
              <a:ext cx="4364308" cy="1634295"/>
            </a:xfrm>
            <a:prstGeom prst="rect">
              <a:avLst/>
            </a:prstGeom>
            <a:solidFill>
              <a:srgbClr val="FFF7E6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29" name="9 categories…"/>
            <p:cNvSpPr txBox="1"/>
            <p:nvPr/>
          </p:nvSpPr>
          <p:spPr>
            <a:xfrm>
              <a:off x="7344778" y="7029063"/>
              <a:ext cx="4346253" cy="161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/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9 categories</a:t>
              </a:r>
            </a:p>
            <a:p>
              <a:pPr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37 subcategories</a:t>
              </a:r>
            </a:p>
          </p:txBody>
        </p:sp>
        <p:sp>
          <p:nvSpPr>
            <p:cNvPr id="230" name="Rectangle"/>
            <p:cNvSpPr/>
            <p:nvPr/>
          </p:nvSpPr>
          <p:spPr>
            <a:xfrm>
              <a:off x="11700059" y="7020035"/>
              <a:ext cx="11050055" cy="1634295"/>
            </a:xfrm>
            <a:prstGeom prst="rect">
              <a:avLst/>
            </a:prstGeom>
            <a:solidFill>
              <a:srgbClr val="FFF7E6"/>
            </a:solidFill>
            <a:ln w="8890" cap="flat">
              <a:solidFill>
                <a:srgbClr val="D8DEE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0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231" name="Smaller scale, but emphasizes visual realism, modular interaction, tuned collision geometry, and joint dynamics for robot learning."/>
            <p:cNvSpPr txBox="1"/>
            <p:nvPr/>
          </p:nvSpPr>
          <p:spPr>
            <a:xfrm>
              <a:off x="11709086" y="7029063"/>
              <a:ext cx="11032000" cy="161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5" tIns="1015" rIns="1015" bIns="1015" numCol="1" anchor="ctr">
              <a:normAutofit fontScale="100000" lnSpcReduction="0"/>
            </a:bodyPr>
            <a:lstStyle>
              <a:lvl1pPr algn="l" defTabSz="914400">
                <a:defRPr sz="2000">
                  <a:solidFill>
                    <a:srgbClr val="202A3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Smaller scale, but emphasizes visual realism, modular interaction, tuned collision geometry, and joint dynamics for robot learning.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creen Shot 2026-06-15 at 5.53.58 PM.png" descr="Screen Shot 2026-06-15 at 5.53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9146" y="2725370"/>
            <a:ext cx="14836893" cy="7342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reen Shot 2026-06-15 at 6.02.02 PM.png" descr="Screen Shot 2026-06-15 at 6.02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2802" y="2368847"/>
            <a:ext cx="20498396" cy="8069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Eval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Evaluation</a:t>
            </a:r>
          </a:p>
        </p:txBody>
      </p:sp>
      <p:pic>
        <p:nvPicPr>
          <p:cNvPr id="239" name="Screen Shot 2026-06-15 at 6.03.03 PM.png" descr="Screen Shot 2026-06-15 at 6.03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964" y="3382353"/>
            <a:ext cx="20042590" cy="6951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