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80" r:id="rId3"/>
    <p:sldId id="278" r:id="rId4"/>
    <p:sldId id="279" r:id="rId5"/>
    <p:sldId id="261" r:id="rId6"/>
    <p:sldId id="262" r:id="rId7"/>
    <p:sldId id="263" r:id="rId8"/>
    <p:sldId id="264" r:id="rId9"/>
    <p:sldId id="265" r:id="rId10"/>
    <p:sldId id="281" r:id="rId11"/>
    <p:sldId id="284" r:id="rId12"/>
    <p:sldId id="282" r:id="rId13"/>
    <p:sldId id="283" r:id="rId14"/>
    <p:sldId id="285" r:id="rId15"/>
    <p:sldId id="268" r:id="rId16"/>
    <p:sldId id="270" r:id="rId17"/>
    <p:sldId id="273" r:id="rId18"/>
    <p:sldId id="274" r:id="rId19"/>
    <p:sldId id="275"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F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F7777F-7C7A-43E3-B209-42B734FB7A36}" v="48" dt="2026-05-13T20:28:50.983"/>
    <p1510:client id="{5E808181-58E6-421C-A122-A61B0CD85BE2}" v="28" dt="2026-05-13T20:18:18.646"/>
    <p1510:client id="{E4EAD3BD-C2C0-4774-AF00-E2F169BCB6BB}" v="1" dt="2026-05-13T20:20:29.946"/>
    <p1510:client id="{EB7C18C1-0E8A-4385-B023-42A800B0283F}" v="1" dt="2026-05-13T20:19:13.1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68676" autoAdjust="0"/>
  </p:normalViewPr>
  <p:slideViewPr>
    <p:cSldViewPr snapToGrid="0">
      <p:cViewPr varScale="1">
        <p:scale>
          <a:sx n="56" d="100"/>
          <a:sy n="56" d="100"/>
        </p:scale>
        <p:origin x="1483"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2B260E-5C71-4F84-BD0E-690CBE07A720}" type="datetimeFigureOut">
              <a:rPr lang="en-US" smtClean="0"/>
              <a:t>5/15/2026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814F4F-55B0-4B4C-BF32-38A7540F679E}" type="slidenum">
              <a:rPr lang="en-US" smtClean="0"/>
              <a:t>‹#›</a:t>
            </a:fld>
            <a:endParaRPr lang="en-US"/>
          </a:p>
        </p:txBody>
      </p:sp>
    </p:spTree>
    <p:extLst>
      <p:ext uri="{BB962C8B-B14F-4D97-AF65-F5344CB8AC3E}">
        <p14:creationId xmlns:p14="http://schemas.microsoft.com/office/powerpoint/2010/main" val="2964383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92451-9F1F-B379-4CD5-5E94EE29A2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02F88D-9BE8-A615-372D-487A7819618F}"/>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AD43636D-0422-813A-91C4-2FBF742182B2}"/>
              </a:ext>
            </a:extLst>
          </p:cNvPr>
          <p:cNvSpPr>
            <a:spLocks noGrp="1"/>
          </p:cNvSpPr>
          <p:nvPr>
            <p:ph type="body" sz="quarter" idx="3"/>
          </p:nvPr>
        </p:nvSpPr>
        <p:spPr/>
        <p:txBody>
          <a:bodyPr/>
          <a:lstStyle/>
          <a:p>
            <a:r>
              <a:t>(~10 sec) Quick background — if your audience knows RL, you can skip or accelerate these two slides.</a:t>
            </a:r>
          </a:p>
        </p:txBody>
      </p:sp>
      <p:sp>
        <p:nvSpPr>
          <p:cNvPr id="4" name="Slide Number Placeholder 3">
            <a:extLst>
              <a:ext uri="{FF2B5EF4-FFF2-40B4-BE49-F238E27FC236}">
                <a16:creationId xmlns:a16="http://schemas.microsoft.com/office/drawing/2014/main" id="{56D489E9-AE4E-A047-A961-B67CB989690A}"/>
              </a:ext>
            </a:extLst>
          </p:cNvPr>
          <p:cNvSpPr>
            <a:spLocks noGrp="1"/>
          </p:cNvSpPr>
          <p:nvPr>
            <p:ph type="sldNum" sz="quarter" idx="5"/>
          </p:nvPr>
        </p:nvSpPr>
        <p:spPr/>
      </p:sp>
    </p:spTree>
    <p:extLst>
      <p:ext uri="{BB962C8B-B14F-4D97-AF65-F5344CB8AC3E}">
        <p14:creationId xmlns:p14="http://schemas.microsoft.com/office/powerpoint/2010/main" val="3353323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5850C-9F52-8957-1421-86243F7CDD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CDA5F2-76C4-2942-D731-DCF6CF1993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C3F1F5-ED98-6A9E-3F29-2E5FDF77A6EB}"/>
              </a:ext>
            </a:extLst>
          </p:cNvPr>
          <p:cNvSpPr>
            <a:spLocks noGrp="1"/>
          </p:cNvSpPr>
          <p:nvPr>
            <p:ph type="body" idx="1"/>
          </p:nvPr>
        </p:nvSpPr>
        <p:spPr/>
        <p:txBody>
          <a:bodyPr/>
          <a:lstStyle/>
          <a:p>
            <a:r>
              <a:rPr lang="en-US" dirty="0"/>
              <a:t>(~1.5 min)</a:t>
            </a:r>
          </a:p>
          <a:p>
            <a:r>
              <a:rPr lang="en-US" dirty="0"/>
              <a:t>Stage 2 is where the actual robot learning happens.</a:t>
            </a:r>
          </a:p>
          <a:p>
            <a:endParaRPr lang="en-US" dirty="0"/>
          </a:p>
          <a:p>
            <a:r>
              <a:rPr lang="en-US" dirty="0"/>
              <a:t>SCENE SYNTHESIS: For each reference trajectory αᵢ (which was generated with the wrist reaching position p at time </a:t>
            </a:r>
            <a:r>
              <a:rPr lang="en-US" dirty="0" err="1"/>
              <a:t>tg</a:t>
            </a:r>
            <a:r>
              <a:rPr lang="en-US" dirty="0"/>
              <a:t>), they place the physical object at that location in the simulator. So the reference trajectory and the scene are perfectly matched. then </a:t>
            </a:r>
            <a:r>
              <a:rPr lang="en-US" dirty="0" err="1"/>
              <a:t>randomise</a:t>
            </a:r>
            <a:r>
              <a:rPr lang="en-US" dirty="0"/>
              <a:t> positions, masses, and friction for robustness.</a:t>
            </a:r>
          </a:p>
          <a:p>
            <a:endParaRPr lang="en-US" dirty="0"/>
          </a:p>
        </p:txBody>
      </p:sp>
      <p:sp>
        <p:nvSpPr>
          <p:cNvPr id="4" name="Slide Number Placeholder 3">
            <a:extLst>
              <a:ext uri="{FF2B5EF4-FFF2-40B4-BE49-F238E27FC236}">
                <a16:creationId xmlns:a16="http://schemas.microsoft.com/office/drawing/2014/main" id="{8943520D-DA75-F69D-C9A0-5CB7A264BD20}"/>
              </a:ext>
            </a:extLst>
          </p:cNvPr>
          <p:cNvSpPr>
            <a:spLocks noGrp="1"/>
          </p:cNvSpPr>
          <p:nvPr>
            <p:ph type="sldNum" sz="quarter" idx="5"/>
          </p:nvPr>
        </p:nvSpPr>
        <p:spPr/>
        <p:txBody>
          <a:bodyPr/>
          <a:lstStyle/>
          <a:p>
            <a:fld id="{FE814F4F-55B0-4B4C-BF32-38A7540F679E}" type="slidenum">
              <a:rPr lang="en-US" smtClean="0"/>
              <a:t>12</a:t>
            </a:fld>
            <a:endParaRPr lang="en-US"/>
          </a:p>
        </p:txBody>
      </p:sp>
    </p:spTree>
    <p:extLst>
      <p:ext uri="{BB962C8B-B14F-4D97-AF65-F5344CB8AC3E}">
        <p14:creationId xmlns:p14="http://schemas.microsoft.com/office/powerpoint/2010/main" val="2637564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BDB34-D960-C1AA-D68F-5EB9B766F9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BE0E1A-2C19-66F4-675E-A3E2A0A626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303987-00C1-296D-582A-CE597A95EDCD}"/>
              </a:ext>
            </a:extLst>
          </p:cNvPr>
          <p:cNvSpPr>
            <a:spLocks noGrp="1"/>
          </p:cNvSpPr>
          <p:nvPr>
            <p:ph type="body" idx="1"/>
          </p:nvPr>
        </p:nvSpPr>
        <p:spPr/>
        <p:txBody>
          <a:bodyPr/>
          <a:lstStyle/>
          <a:p>
            <a:r>
              <a:rPr lang="en-US" dirty="0"/>
              <a:t>OBSERVATIONS: The policy sees its own state (joint angles, velocities) plus a look-ahead window into the reference trajectory — the next K future frames. This is like telling the policy "here's where you should be in 0.1s, 0.2s, ...". Combined with the robot's current state, it can compute the error and act to correct it.</a:t>
            </a:r>
          </a:p>
        </p:txBody>
      </p:sp>
      <p:sp>
        <p:nvSpPr>
          <p:cNvPr id="4" name="Slide Number Placeholder 3">
            <a:extLst>
              <a:ext uri="{FF2B5EF4-FFF2-40B4-BE49-F238E27FC236}">
                <a16:creationId xmlns:a16="http://schemas.microsoft.com/office/drawing/2014/main" id="{17F2F9CF-FB77-FD34-36D5-83378C19BFD0}"/>
              </a:ext>
            </a:extLst>
          </p:cNvPr>
          <p:cNvSpPr>
            <a:spLocks noGrp="1"/>
          </p:cNvSpPr>
          <p:nvPr>
            <p:ph type="sldNum" sz="quarter" idx="5"/>
          </p:nvPr>
        </p:nvSpPr>
        <p:spPr/>
        <p:txBody>
          <a:bodyPr/>
          <a:lstStyle/>
          <a:p>
            <a:fld id="{FE814F4F-55B0-4B4C-BF32-38A7540F679E}" type="slidenum">
              <a:rPr lang="en-US" smtClean="0"/>
              <a:t>13</a:t>
            </a:fld>
            <a:endParaRPr lang="en-US"/>
          </a:p>
        </p:txBody>
      </p:sp>
    </p:spTree>
    <p:extLst>
      <p:ext uri="{BB962C8B-B14F-4D97-AF65-F5344CB8AC3E}">
        <p14:creationId xmlns:p14="http://schemas.microsoft.com/office/powerpoint/2010/main" val="1398691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B49E6-6DEC-478A-EB27-A82FB039CC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B691A9-9C70-5062-F454-7172FD086A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A69168-4877-4270-07BB-14E57AE7E231}"/>
              </a:ext>
            </a:extLst>
          </p:cNvPr>
          <p:cNvSpPr>
            <a:spLocks noGrp="1"/>
          </p:cNvSpPr>
          <p:nvPr>
            <p:ph type="body" idx="1"/>
          </p:nvPr>
        </p:nvSpPr>
        <p:spPr/>
        <p:txBody>
          <a:bodyPr/>
          <a:lstStyle/>
          <a:p>
            <a:endParaRPr lang="en-US" dirty="0"/>
          </a:p>
          <a:p>
            <a:r>
              <a:rPr lang="en-US" dirty="0"/>
              <a:t>REWARD: 10 tracking reward terms (joint angles, </a:t>
            </a:r>
            <a:r>
              <a:rPr lang="en-US" dirty="0" err="1"/>
              <a:t>keypoints</a:t>
            </a:r>
            <a:r>
              <a:rPr lang="en-US" dirty="0"/>
              <a:t>, root pose, smoothness, foot </a:t>
            </a:r>
            <a:r>
              <a:rPr lang="en-US" dirty="0" err="1"/>
              <a:t>behaviour</a:t>
            </a:r>
            <a:r>
              <a:rPr lang="en-US" dirty="0"/>
              <a:t>) plus a task-specific sparse reward. The tracking rewards provide dense gradient signal everywhere; the task reward confirms success.</a:t>
            </a:r>
          </a:p>
          <a:p>
            <a:endParaRPr lang="en-US" dirty="0"/>
          </a:p>
          <a:p>
            <a:r>
              <a:rPr lang="en-US" dirty="0"/>
              <a:t>Total reward = weighted sum of all terms. Weights are tuned per task.</a:t>
            </a:r>
          </a:p>
          <a:p>
            <a:endParaRPr lang="en-US" dirty="0"/>
          </a:p>
        </p:txBody>
      </p:sp>
      <p:sp>
        <p:nvSpPr>
          <p:cNvPr id="4" name="Slide Number Placeholder 3">
            <a:extLst>
              <a:ext uri="{FF2B5EF4-FFF2-40B4-BE49-F238E27FC236}">
                <a16:creationId xmlns:a16="http://schemas.microsoft.com/office/drawing/2014/main" id="{8D3DCB32-B987-390D-0658-01EB8D939427}"/>
              </a:ext>
            </a:extLst>
          </p:cNvPr>
          <p:cNvSpPr>
            <a:spLocks noGrp="1"/>
          </p:cNvSpPr>
          <p:nvPr>
            <p:ph type="sldNum" sz="quarter" idx="5"/>
          </p:nvPr>
        </p:nvSpPr>
        <p:spPr/>
        <p:txBody>
          <a:bodyPr/>
          <a:lstStyle/>
          <a:p>
            <a:fld id="{FE814F4F-55B0-4B4C-BF32-38A7540F679E}" type="slidenum">
              <a:rPr lang="en-US" smtClean="0"/>
              <a:t>14</a:t>
            </a:fld>
            <a:endParaRPr lang="en-US"/>
          </a:p>
        </p:txBody>
      </p:sp>
    </p:spTree>
    <p:extLst>
      <p:ext uri="{BB962C8B-B14F-4D97-AF65-F5344CB8AC3E}">
        <p14:creationId xmlns:p14="http://schemas.microsoft.com/office/powerpoint/2010/main" val="560042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(~10 sec) Let's look at the results.</a:t>
            </a:r>
          </a:p>
        </p:txBody>
      </p:sp>
      <p:sp>
        <p:nvSpPr>
          <p:cNvPr id="4" name="Slide Number Placeholder 3"/>
          <p:cNvSpPr>
            <a:spLocks noGrp="1"/>
          </p:cNvSpPr>
          <p:nvPr>
            <p:ph type="sldNum" sz="quarter" idx="5"/>
          </p:nvPr>
        </p:nvSpPr>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(~1 min)</a:t>
            </a:r>
          </a:p>
          <a:p>
            <a:r>
              <a:t>Here you can see two simulation demos. Play both videos.</a:t>
            </a:r>
          </a:p>
          <a:p>
            <a:endParaRPr/>
          </a:p>
          <a:p>
            <a:r>
              <a:t>LEFT — Pick task: The G1 robot reaches out with its right arm, grasps the object, and lifts it. Notice how the whole body coordinates — the torso leans slightly, the legs maintain balance throughout.</a:t>
            </a:r>
          </a:p>
          <a:p>
            <a:endParaRPr/>
          </a:p>
          <a:p>
            <a:r>
              <a:t>RIGHT — Open Drawer task: The robot approaches, reaches down to the drawer handle, pulls it open. A challenging task because pulling requires the body to brace against the force.</a:t>
            </a:r>
          </a:p>
          <a:p>
            <a:endParaRPr/>
          </a:p>
          <a:p>
            <a:r>
              <a:t>The motions are natural-looking — this is what the diffusion prior gives us. Compare this to what you'd get from pure RL: typically jerky, unstable, or strange-looking motions that often don't transfer to the real robot.</a:t>
            </a:r>
          </a:p>
          <a:p>
            <a:endParaRPr/>
          </a:p>
          <a:p>
            <a:r>
              <a:t>Both policies generalised to 1,000 random environments (different object positions, masses, frictions) and maintained high success rates.</a:t>
            </a:r>
          </a:p>
          <a:p>
            <a:endParaRPr/>
          </a:p>
        </p:txBody>
      </p:sp>
      <p:sp>
        <p:nvSpPr>
          <p:cNvPr id="4" name="Slide Number Placeholder 3"/>
          <p:cNvSpPr>
            <a:spLocks noGrp="1"/>
          </p:cNvSpPr>
          <p:nvPr>
            <p:ph type="sldNum" sz="quarter" idx="5"/>
          </p:nvPr>
        </p:nvSpPr>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(~1 min)</a:t>
            </a:r>
          </a:p>
          <a:p>
            <a:r>
              <a:t>Two hardware demos.</a:t>
            </a:r>
          </a:p>
          <a:p>
            <a:endParaRPr/>
          </a:p>
          <a:p>
            <a:r>
              <a:t>LEFT — Pick task: The robot detects the object in the first camera frame, then executes the pick policy. Notice the natural reaching motion, the arm trajectory, and the stable base. The robot grasps the object and lifts it.</a:t>
            </a:r>
          </a:p>
          <a:p>
            <a:endParaRPr/>
          </a:p>
          <a:p>
            <a:r>
              <a:t>RIGHT — Button press on a microwave: Much more precise — the robot needs to reach a specific small target (the microwave button) at a specific height. The spatiotemporal guidance in Stage 1 specified where the finger should reach; the RL policy learned to consistently hit that target.</a:t>
            </a:r>
          </a:p>
          <a:p>
            <a:endParaRPr/>
          </a:p>
          <a:p>
            <a:r>
              <a:t>In both cases: fully autonomous from object detection to task completion. No human is teleopering. No additional fine-tuning on real data.</a:t>
            </a:r>
          </a:p>
          <a:p>
            <a:endParaRPr/>
          </a:p>
        </p:txBody>
      </p:sp>
      <p:sp>
        <p:nvSpPr>
          <p:cNvPr id="4" name="Slide Number Placeholder 3"/>
          <p:cNvSpPr>
            <a:spLocks noGrp="1"/>
          </p:cNvSpPr>
          <p:nvPr>
            <p:ph type="sldNum" sz="quarter" idx="5"/>
          </p:nvPr>
        </p:nvSpPr>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(~1 min)</a:t>
            </a:r>
          </a:p>
          <a:p>
            <a:r>
              <a:t>Two more hardware demos.</a:t>
            </a:r>
          </a:p>
          <a:p>
            <a:endParaRPr/>
          </a:p>
          <a:p>
            <a:r>
              <a:t>LEFT — Drawer opening: The robot bends down slightly, grasps the drawer handle, and pulls. This is hard because: (1) the robot must maintain balance while pulling against resistance, and (2) the motion requires the whole body to work as a unit — not just the arm. The diffusion prior gave the RL a template of how a human opens a drawer, which the RL then refined to be robust in simulation.</a:t>
            </a:r>
          </a:p>
          <a:p>
            <a:endParaRPr/>
          </a:p>
          <a:p>
            <a:r>
              <a:t>RIGHT — Bimanual pick: Both arms simultaneously lift a box. This is particularly challenging because:</a:t>
            </a:r>
          </a:p>
          <a:p>
            <a:r>
              <a:t>- Both arms need to cooperate in synchrony</a:t>
            </a:r>
          </a:p>
          <a:p>
            <a:r>
              <a:t>- The box weight varies (1 book, 2 books, 4 books in other demos)</a:t>
            </a:r>
          </a:p>
          <a:p>
            <a:r>
              <a:t>- The robot must balance while lifting an uneven load</a:t>
            </a:r>
          </a:p>
          <a:p>
            <a:endParaRPr/>
          </a:p>
          <a:p>
            <a:r>
              <a:t>Same policy, no retraining for different weights — the domain randomisation during training (randomised object mass) gives the policy implicit robustness.</a:t>
            </a:r>
          </a:p>
          <a:p>
            <a:endParaRPr/>
          </a:p>
        </p:txBody>
      </p:sp>
      <p:sp>
        <p:nvSpPr>
          <p:cNvPr id="4" name="Slide Number Placeholder 3"/>
          <p:cNvSpPr>
            <a:spLocks noGrp="1"/>
          </p:cNvSpPr>
          <p:nvPr>
            <p:ph type="sldNum" sz="quarter" idx="5"/>
          </p:nvPr>
        </p:nvSpPr>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(~1 min)</a:t>
            </a:r>
          </a:p>
          <a:p>
            <a:r>
              <a:t>Two final demos.</a:t>
            </a:r>
          </a:p>
          <a:p>
            <a:endParaRPr/>
          </a:p>
          <a:p>
            <a:r>
              <a:t>LEFT — Precise punch: Requires fast, accurate arm motion to hit a small target. The robot generates power from the shoulder while maintaining balance. The "precise" in the name means it hits a specific spatial target — not just flailing.</a:t>
            </a:r>
          </a:p>
          <a:p>
            <a:endParaRPr/>
          </a:p>
          <a:p>
            <a:r>
              <a:t>RIGHT — Squat: This is a lower-body only demo, showing the robot squats to different depths. Trained with randomised squat depth → generalises at test time. Notice the controlled, stable descent and return.</a:t>
            </a:r>
          </a:p>
          <a:p>
            <a:endParaRPr/>
          </a:p>
          <a:p>
            <a:r>
              <a:t>Both tasks demonstrate that the same DreamControl framework — diffusion prior + RL — works for very different motion types: dynamic arm strikes, slow controlled squats, everything in between.</a:t>
            </a:r>
          </a:p>
          <a:p>
            <a:endParaRPr/>
          </a:p>
          <a:p>
            <a:r>
              <a:t>By now you've seen 6 tasks on real hardware and multiple simulation tasks — all from the same training recipe.</a:t>
            </a:r>
          </a:p>
          <a:p>
            <a:endParaRPr/>
          </a:p>
        </p:txBody>
      </p:sp>
      <p:sp>
        <p:nvSpPr>
          <p:cNvPr id="4" name="Slide Number Placeholder 3"/>
          <p:cNvSpPr>
            <a:spLocks noGrp="1"/>
          </p:cNvSpPr>
          <p:nvPr>
            <p:ph type="sldNum" sz="quarter" idx="5"/>
          </p:nvPr>
        </p:nvSpPr>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Q&amp;A prep — common questions:</a:t>
            </a:r>
          </a:p>
          <a:p>
            <a:endParaRPr/>
          </a:p>
          <a:p>
            <a:r>
              <a:t>Q: Why use OmniControl and not train your own diffusion model?</a:t>
            </a:r>
          </a:p>
          <a:p>
            <a:r>
              <a:t>A: They use it zero-shot (no fine-tuning) because OmniControl is already trained on HumanML3D which covers a huge variety of human motions. The IK fallback handles out-of-distribution tasks.</a:t>
            </a:r>
          </a:p>
          <a:p>
            <a:endParaRPr/>
          </a:p>
          <a:p>
            <a:r>
              <a:t>Q: Does the reference trajectory need to be exactly right?</a:t>
            </a:r>
          </a:p>
          <a:p>
            <a:r>
              <a:t>A: No — the RL policy learns to TRACK the trajectory, not replicate it exactly. Small errors are tolerated. The diversity of trajectories (generated with different target positions) gives robustness.</a:t>
            </a:r>
          </a:p>
          <a:p>
            <a:endParaRPr/>
          </a:p>
          <a:p>
            <a:r>
              <a:t>Q: How does this compare to motion retargeting + trajectory tracking without RL?</a:t>
            </a:r>
          </a:p>
          <a:p>
            <a:r>
              <a:t>A: Pure trajectory tracking (kinematic control) doesn't handle perturbations or contact dynamics. RL provides robustness to the real-world messiness.</a:t>
            </a:r>
          </a:p>
          <a:p>
            <a:endParaRPr/>
          </a:p>
          <a:p>
            <a:r>
              <a:t>Q: Why not use video-based motion priors instead of MoCap?</a:t>
            </a:r>
          </a:p>
          <a:p>
            <a:r>
              <a:t>A: OmniControl is trained on MoCap but can incorporate video data via implicit video diffusion — future work direction.</a:t>
            </a:r>
          </a:p>
          <a:p>
            <a:endParaRPr/>
          </a:p>
          <a:p>
            <a:r>
              <a:t>Q: Can this scale to humanoid-robot dexterous manipulation?</a:t>
            </a:r>
          </a:p>
          <a:p>
            <a:r>
              <a:t>A: Currently limited to binary hand control. The authors acknowledge this as a key limitation.</a:t>
            </a:r>
          </a:p>
          <a:p>
            <a:endParaRPr/>
          </a:p>
        </p:txBody>
      </p:sp>
      <p:sp>
        <p:nvSpPr>
          <p:cNvPr id="4" name="Slide Number Placeholder 3"/>
          <p:cNvSpPr>
            <a:spLocks noGrp="1"/>
          </p:cNvSpPr>
          <p:nvPr>
            <p:ph type="sldNum" sz="quarter" idx="5"/>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Challenges in Whole-Body Humanoid Loco-Manipulation</a:t>
            </a:r>
          </a:p>
          <a:p>
            <a:r>
              <a:rPr lang="en-US" b="1" dirty="0"/>
              <a:t>Presentation Notes</a:t>
            </a:r>
          </a:p>
          <a:p>
            <a:r>
              <a:rPr lang="en-US" dirty="0"/>
              <a:t>Modern humanoid robots can already perform impressive motions like dancing and kung-fu.</a:t>
            </a:r>
          </a:p>
          <a:p>
            <a:r>
              <a:rPr lang="en-US" dirty="0"/>
              <a:t>However, real-world assistance tasks are much harder because robots must interact with their environment while maintaining balance.</a:t>
            </a:r>
          </a:p>
          <a:p>
            <a:r>
              <a:rPr lang="en-US" b="1" dirty="0"/>
              <a:t>Main Challenges</a:t>
            </a:r>
          </a:p>
          <a:p>
            <a:r>
              <a:rPr lang="en-US" b="1" dirty="0"/>
              <a:t>1. Whole-Body Coordination</a:t>
            </a:r>
          </a:p>
          <a:p>
            <a:r>
              <a:rPr lang="en-US" dirty="0"/>
              <a:t>Tasks require simultaneous use of:</a:t>
            </a:r>
          </a:p>
          <a:p>
            <a:pPr lvl="1"/>
            <a:r>
              <a:rPr lang="en-US" dirty="0"/>
              <a:t>legs for locomotion and balance,</a:t>
            </a:r>
          </a:p>
          <a:p>
            <a:pPr lvl="1"/>
            <a:r>
              <a:rPr lang="en-US" dirty="0"/>
              <a:t>arms and hands for manipulation,</a:t>
            </a:r>
          </a:p>
          <a:p>
            <a:pPr lvl="1"/>
            <a:r>
              <a:rPr lang="en-US" dirty="0"/>
              <a:t>torso for stabilization.</a:t>
            </a:r>
          </a:p>
          <a:p>
            <a:r>
              <a:rPr lang="en-US" dirty="0"/>
              <a:t>Example tasks:</a:t>
            </a:r>
          </a:p>
          <a:p>
            <a:pPr lvl="1"/>
            <a:r>
              <a:rPr lang="en-US" dirty="0"/>
              <a:t>opening drawers,</a:t>
            </a:r>
          </a:p>
          <a:p>
            <a:pPr lvl="1"/>
            <a:r>
              <a:rPr lang="en-US" dirty="0"/>
              <a:t>lifting boxes,</a:t>
            </a:r>
          </a:p>
          <a:p>
            <a:pPr lvl="1"/>
            <a:r>
              <a:rPr lang="en-US" dirty="0"/>
              <a:t>pressing buttons.</a:t>
            </a:r>
          </a:p>
          <a:p>
            <a:r>
              <a:rPr lang="en-US" b="1" dirty="0"/>
              <a:t>2. Dynamic Stability and Balance</a:t>
            </a:r>
          </a:p>
          <a:p>
            <a:r>
              <a:rPr lang="en-US" dirty="0"/>
              <a:t>Humanoid robots are naturally unstable because:</a:t>
            </a:r>
          </a:p>
          <a:p>
            <a:pPr lvl="1"/>
            <a:r>
              <a:rPr lang="en-US" dirty="0"/>
              <a:t>they have many degrees of freedom,</a:t>
            </a:r>
          </a:p>
          <a:p>
            <a:pPr lvl="1"/>
            <a:r>
              <a:rPr lang="en-US" dirty="0"/>
              <a:t>are underactuated,</a:t>
            </a:r>
          </a:p>
          <a:p>
            <a:pPr lvl="1"/>
            <a:r>
              <a:rPr lang="en-US" dirty="0"/>
              <a:t>and have a high center of mass.</a:t>
            </a:r>
          </a:p>
          <a:p>
            <a:r>
              <a:rPr lang="en-US" dirty="0"/>
              <a:t>Small mistakes can easily cause the robot to fall.</a:t>
            </a:r>
          </a:p>
          <a:p>
            <a:r>
              <a:rPr lang="en-US" b="1" dirty="0"/>
              <a:t>3. Multiple Timescales</a:t>
            </a:r>
          </a:p>
          <a:p>
            <a:r>
              <a:rPr lang="en-US" dirty="0"/>
              <a:t>The robot must solve:</a:t>
            </a:r>
          </a:p>
          <a:p>
            <a:pPr lvl="1"/>
            <a:r>
              <a:rPr lang="en-US" dirty="0"/>
              <a:t>short-term balance control in milliseconds,</a:t>
            </a:r>
          </a:p>
          <a:p>
            <a:pPr lvl="1"/>
            <a:r>
              <a:rPr lang="en-US" dirty="0"/>
              <a:t>while also planning long-horizon actions lasting several seconds.</a:t>
            </a:r>
          </a:p>
          <a:p>
            <a:r>
              <a:rPr lang="en-US" dirty="0"/>
              <a:t>These two requirements must work together simultaneously.</a:t>
            </a:r>
          </a:p>
          <a:p>
            <a:r>
              <a:rPr lang="en-US" b="1" dirty="0"/>
              <a:t>4. Long-Horizon Planning</a:t>
            </a:r>
          </a:p>
          <a:p>
            <a:r>
              <a:rPr lang="en-US" dirty="0"/>
              <a:t>Manipulation tasks often require a sequence of actions:</a:t>
            </a:r>
          </a:p>
          <a:p>
            <a:pPr lvl="1"/>
            <a:r>
              <a:rPr lang="en-US" dirty="0"/>
              <a:t>walking toward an object,</a:t>
            </a:r>
          </a:p>
          <a:p>
            <a:pPr lvl="1"/>
            <a:r>
              <a:rPr lang="en-US" dirty="0"/>
              <a:t>positioning the body,</a:t>
            </a:r>
          </a:p>
          <a:p>
            <a:pPr lvl="1"/>
            <a:r>
              <a:rPr lang="en-US" dirty="0"/>
              <a:t>grasping,</a:t>
            </a:r>
          </a:p>
          <a:p>
            <a:pPr lvl="1"/>
            <a:r>
              <a:rPr lang="en-US" dirty="0"/>
              <a:t>and completing the task.</a:t>
            </a:r>
          </a:p>
          <a:p>
            <a:r>
              <a:rPr lang="en-US" dirty="0"/>
              <a:t>Planning these long sequences is difficult.</a:t>
            </a:r>
          </a:p>
          <a:p>
            <a:r>
              <a:rPr lang="en-US" b="1" dirty="0"/>
              <a:t>5. Bimanual Manipulation Complexity</a:t>
            </a:r>
          </a:p>
          <a:p>
            <a:r>
              <a:rPr lang="en-US" dirty="0"/>
              <a:t>Coordinating both arms and hands precisely is very high-dimensional.</a:t>
            </a:r>
          </a:p>
          <a:p>
            <a:r>
              <a:rPr lang="en-US" dirty="0"/>
              <a:t>RL exploration becomes extremely difficult due to the large action space.</a:t>
            </a:r>
          </a:p>
        </p:txBody>
      </p:sp>
      <p:sp>
        <p:nvSpPr>
          <p:cNvPr id="4" name="Slide Number Placeholder 3"/>
          <p:cNvSpPr>
            <a:spLocks noGrp="1"/>
          </p:cNvSpPr>
          <p:nvPr>
            <p:ph type="sldNum" sz="quarter" idx="5"/>
          </p:nvPr>
        </p:nvSpPr>
        <p:spPr/>
        <p:txBody>
          <a:bodyPr/>
          <a:lstStyle/>
          <a:p>
            <a:fld id="{FE814F4F-55B0-4B4C-BF32-38A7540F679E}" type="slidenum">
              <a:rPr lang="en-US" smtClean="0"/>
              <a:t>3</a:t>
            </a:fld>
            <a:endParaRPr lang="en-US"/>
          </a:p>
        </p:txBody>
      </p:sp>
    </p:spTree>
    <p:extLst>
      <p:ext uri="{BB962C8B-B14F-4D97-AF65-F5344CB8AC3E}">
        <p14:creationId xmlns:p14="http://schemas.microsoft.com/office/powerpoint/2010/main" val="1878388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6. Reinforcement Learning Limitations</a:t>
            </a:r>
          </a:p>
          <a:p>
            <a:r>
              <a:rPr lang="en-US" dirty="0"/>
              <a:t>Direct RL methods often:</a:t>
            </a:r>
          </a:p>
          <a:p>
            <a:pPr lvl="1"/>
            <a:r>
              <a:rPr lang="en-US" dirty="0"/>
              <a:t>fail to learn stable behaviors,</a:t>
            </a:r>
          </a:p>
          <a:p>
            <a:pPr lvl="1"/>
            <a:r>
              <a:rPr lang="en-US" dirty="0"/>
              <a:t>produce unnatural motions,</a:t>
            </a:r>
          </a:p>
          <a:p>
            <a:pPr lvl="1"/>
            <a:r>
              <a:rPr lang="en-US" dirty="0"/>
              <a:t>and generalize poorly to real robots.</a:t>
            </a:r>
          </a:p>
          <a:p>
            <a:r>
              <a:rPr lang="en-US" b="1" dirty="0"/>
              <a:t>7. Data Collection Problem</a:t>
            </a:r>
          </a:p>
          <a:p>
            <a:r>
              <a:rPr lang="en-US" dirty="0"/>
              <a:t>Whole-body teleoperation data is limited and expensive to collect.</a:t>
            </a:r>
          </a:p>
          <a:p>
            <a:r>
              <a:rPr lang="en-US" dirty="0"/>
              <a:t>Robotics suffers from what the paper calls the “100,000-year data gap.”</a:t>
            </a:r>
          </a:p>
          <a:p>
            <a:r>
              <a:rPr lang="en-US" b="1" dirty="0"/>
              <a:t>8. Sim-to-Real Transfer</a:t>
            </a:r>
          </a:p>
          <a:p>
            <a:r>
              <a:rPr lang="en-US" dirty="0"/>
              <a:t>Policies trained in simulation may not work reliably on real humanoids.</a:t>
            </a:r>
          </a:p>
          <a:p>
            <a:r>
              <a:rPr lang="en-US" dirty="0"/>
              <a:t>Unrealistic or extreme motions worsen this problem.</a:t>
            </a:r>
          </a:p>
          <a:p>
            <a:r>
              <a:rPr lang="en-US" b="1" dirty="0"/>
              <a:t>Key Motivation of </a:t>
            </a:r>
            <a:r>
              <a:rPr lang="en-US" b="1" dirty="0" err="1"/>
              <a:t>DreamControl</a:t>
            </a:r>
            <a:endParaRPr lang="en-US" b="1" dirty="0"/>
          </a:p>
          <a:p>
            <a:r>
              <a:rPr lang="en-US" dirty="0"/>
              <a:t>The paper proposes combining:</a:t>
            </a:r>
          </a:p>
          <a:p>
            <a:pPr lvl="1"/>
            <a:r>
              <a:rPr lang="en-US" dirty="0"/>
              <a:t>diffusion-based human motion priors,</a:t>
            </a:r>
          </a:p>
          <a:p>
            <a:pPr lvl="1"/>
            <a:r>
              <a:rPr lang="en-US" dirty="0"/>
              <a:t>with reinforcement learning.</a:t>
            </a:r>
          </a:p>
          <a:p>
            <a:r>
              <a:rPr lang="en-US" dirty="0"/>
              <a:t>This helps generate:</a:t>
            </a:r>
          </a:p>
          <a:p>
            <a:pPr lvl="1"/>
            <a:r>
              <a:rPr lang="en-US" dirty="0"/>
              <a:t>more natural motions,</a:t>
            </a:r>
          </a:p>
          <a:p>
            <a:pPr lvl="1"/>
            <a:r>
              <a:rPr lang="en-US" dirty="0"/>
              <a:t>better exploration,</a:t>
            </a:r>
          </a:p>
          <a:p>
            <a:pPr lvl="1"/>
            <a:r>
              <a:rPr lang="en-US" dirty="0"/>
              <a:t>and improved sim-to-real transfer.</a:t>
            </a:r>
          </a:p>
          <a:p>
            <a:endParaRPr lang="en-US" dirty="0"/>
          </a:p>
        </p:txBody>
      </p:sp>
      <p:sp>
        <p:nvSpPr>
          <p:cNvPr id="4" name="Slide Number Placeholder 3"/>
          <p:cNvSpPr>
            <a:spLocks noGrp="1"/>
          </p:cNvSpPr>
          <p:nvPr>
            <p:ph type="sldNum" sz="quarter" idx="5"/>
          </p:nvPr>
        </p:nvSpPr>
        <p:spPr/>
        <p:txBody>
          <a:bodyPr/>
          <a:lstStyle/>
          <a:p>
            <a:fld id="{FE814F4F-55B0-4B4C-BF32-38A7540F679E}" type="slidenum">
              <a:rPr lang="en-US" smtClean="0"/>
              <a:t>4</a:t>
            </a:fld>
            <a:endParaRPr lang="en-US"/>
          </a:p>
        </p:txBody>
      </p:sp>
    </p:spTree>
    <p:extLst>
      <p:ext uri="{BB962C8B-B14F-4D97-AF65-F5344CB8AC3E}">
        <p14:creationId xmlns:p14="http://schemas.microsoft.com/office/powerpoint/2010/main" val="2729223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(~10 sec) Quick background — if your audience knows RL, you can skip or accelerate these two slides.</a:t>
            </a:r>
          </a:p>
        </p:txBody>
      </p:sp>
      <p:sp>
        <p:nvSpPr>
          <p:cNvPr id="4" name="Slide Number Placeholder 3"/>
          <p:cNvSpPr>
            <a:spLocks noGrp="1"/>
          </p:cNvSpPr>
          <p:nvPr>
            <p:ph type="sldNum" sz="quarter" idx="5"/>
          </p:nvPr>
        </p:nvSpPr>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(~1 min)</a:t>
            </a:r>
          </a:p>
          <a:p>
            <a:r>
              <a:t>RL is at the heart of DreamControl, so let's make sure everyone is on the same page.</a:t>
            </a:r>
          </a:p>
          <a:p>
            <a:endParaRPr/>
          </a:p>
          <a:p>
            <a:r>
              <a:t>The loop:</a:t>
            </a:r>
          </a:p>
          <a:p>
            <a:r>
              <a:t>- The AGENT (the robot's neural network policy) observes the current STATE of the environment — joint angles, velocities, gravity direction, etc.</a:t>
            </a:r>
          </a:p>
          <a:p>
            <a:r>
              <a:t>- It outputs an ACTION — target joint angles for the robot's 27 degrees of freedom.</a:t>
            </a:r>
          </a:p>
          <a:p>
            <a:r>
              <a:t>- The ENVIRONMENT (IsaacSim physics simulator) applies that action, and returns the NEW STATE plus a REWARD scalar.</a:t>
            </a:r>
          </a:p>
          <a:p>
            <a:r>
              <a:t>- The agent updates itself to get more reward in the future.</a:t>
            </a:r>
          </a:p>
          <a:p>
            <a:endParaRPr/>
          </a:p>
          <a:p>
            <a:r>
              <a:t>No demonstrations needed — just a reward signal. That's the power of RL. The catch is that for complex tasks, reward is sparse and exploration is hard. That's exactly what DreamControl solves.</a:t>
            </a:r>
          </a:p>
          <a:p>
            <a:endParaRPr/>
          </a:p>
          <a:p>
            <a:r>
              <a:t>Crucially, they run 8,192 parallel simulations on a single GPU — this gives them enormous sample throughput.</a:t>
            </a:r>
          </a:p>
          <a:p>
            <a:endParaRPr/>
          </a:p>
        </p:txBody>
      </p:sp>
      <p:sp>
        <p:nvSpPr>
          <p:cNvPr id="4" name="Slide Number Placeholder 3"/>
          <p:cNvSpPr>
            <a:spLocks noGrp="1"/>
          </p:cNvSpPr>
          <p:nvPr>
            <p:ph type="sldNum" sz="quarter" idx="5"/>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(~1 min)</a:t>
            </a:r>
          </a:p>
          <a:p>
            <a:r>
              <a:rPr dirty="0"/>
              <a:t>PPO is the go-to RL algorithm for continuous control robotics tasks.</a:t>
            </a:r>
          </a:p>
          <a:p>
            <a:endParaRPr dirty="0"/>
          </a:p>
          <a:p>
            <a:r>
              <a:rPr dirty="0"/>
              <a:t>The core idea: we want to improve the policy by moving in the direction of higher reward, but we DON'T want to make large sudden changes — that can </a:t>
            </a:r>
            <a:r>
              <a:rPr dirty="0" err="1"/>
              <a:t>destabilise</a:t>
            </a:r>
            <a:r>
              <a:rPr dirty="0"/>
              <a:t> training, especially with a complex </a:t>
            </a:r>
            <a:r>
              <a:rPr lang="en-US" dirty="0"/>
              <a:t>action spaces</a:t>
            </a:r>
            <a:r>
              <a:rPr dirty="0"/>
              <a:t>.</a:t>
            </a:r>
          </a:p>
          <a:p>
            <a:endParaRPr dirty="0"/>
          </a:p>
          <a:p>
            <a:r>
              <a:rPr dirty="0"/>
              <a:t>PPO solves this with a CLIPPED SURROGATE OBJECTIVE. It limits how much the new policy can differ from the old one. The ratio r(θ) = π_new / π_old is clipped to [1-ε, 1+ε], typically ε=0.2. This creates a trust region — big updates are simply ignored.</a:t>
            </a:r>
          </a:p>
          <a:p>
            <a:endParaRPr dirty="0"/>
          </a:p>
          <a:p>
            <a:r>
              <a:rPr dirty="0"/>
              <a:t>Â (the advantage estimate) tells the algorithm: "this action was better than average — reinforce it." PPO then applies the clipped objective to avoid over-committing.</a:t>
            </a:r>
          </a:p>
          <a:p>
            <a:endParaRPr dirty="0"/>
          </a:p>
          <a:p>
            <a:r>
              <a:rPr dirty="0"/>
              <a:t>In </a:t>
            </a:r>
            <a:r>
              <a:rPr dirty="0" err="1"/>
              <a:t>DreamControl</a:t>
            </a:r>
            <a:r>
              <a:rPr dirty="0"/>
              <a:t>: 2,000 iterations × 8,192 parallel </a:t>
            </a:r>
            <a:r>
              <a:rPr dirty="0" err="1"/>
              <a:t>envs</a:t>
            </a:r>
            <a:r>
              <a:rPr dirty="0"/>
              <a:t> = massive sample throughput from a single GPU. This is what makes training feasible.</a:t>
            </a:r>
          </a:p>
          <a:p>
            <a:endParaRPr dirty="0"/>
          </a:p>
        </p:txBody>
      </p:sp>
      <p:sp>
        <p:nvSpPr>
          <p:cNvPr id="4" name="Slide Number Placeholder 3"/>
          <p:cNvSpPr>
            <a:spLocks noGrp="1"/>
          </p:cNvSpPr>
          <p:nvPr>
            <p:ph type="sldNum" sz="quarter" idx="5"/>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(~10 sec) Now let's get into the actual </a:t>
            </a:r>
            <a:r>
              <a:rPr dirty="0" err="1"/>
              <a:t>DreamControl</a:t>
            </a:r>
            <a:r>
              <a:rPr dirty="0"/>
              <a:t> methodology.</a:t>
            </a:r>
          </a:p>
        </p:txBody>
      </p:sp>
      <p:sp>
        <p:nvSpPr>
          <p:cNvPr id="4" name="Slide Number Placeholder 3"/>
          <p:cNvSpPr>
            <a:spLocks noGrp="1"/>
          </p:cNvSpPr>
          <p:nvPr>
            <p:ph type="sldNum" sz="quarter" idx="5"/>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(~1.5 min)</a:t>
            </a:r>
          </a:p>
          <a:p>
            <a:r>
              <a:rPr dirty="0" err="1"/>
              <a:t>DreamControl</a:t>
            </a:r>
            <a:r>
              <a:rPr dirty="0"/>
              <a:t> has two stages working in tandem — this is the key insight of the paper.</a:t>
            </a:r>
          </a:p>
          <a:p>
            <a:endParaRPr dirty="0"/>
          </a:p>
          <a:p>
            <a:r>
              <a:rPr dirty="0"/>
              <a:t>STAGE 1 — "Dream":</a:t>
            </a:r>
          </a:p>
          <a:p>
            <a:r>
              <a:rPr dirty="0"/>
              <a:t>Use a pre-trained human motion diffusion model (</a:t>
            </a:r>
            <a:r>
              <a:rPr dirty="0" err="1"/>
              <a:t>OmniControl</a:t>
            </a:r>
            <a:r>
              <a:rPr dirty="0"/>
              <a:t>) to generate a reference trajectory. You give it a text prompt like "open the drawer" plus a spatiotemporal goal — for example, "the right wrist should reach position X at time T". </a:t>
            </a:r>
            <a:r>
              <a:rPr dirty="0" err="1"/>
              <a:t>OmniControl</a:t>
            </a:r>
            <a:r>
              <a:rPr dirty="0"/>
              <a:t> generates a plausible human motion.</a:t>
            </a:r>
          </a:p>
          <a:p>
            <a:endParaRPr dirty="0"/>
          </a:p>
          <a:p>
            <a:r>
              <a:rPr dirty="0"/>
              <a:t>RETARGETING:</a:t>
            </a:r>
          </a:p>
          <a:p>
            <a:r>
              <a:rPr dirty="0"/>
              <a:t>The human skeleton doesn't match the G1 robot. </a:t>
            </a:r>
            <a:r>
              <a:rPr dirty="0" err="1"/>
              <a:t>PyRoki</a:t>
            </a:r>
            <a:r>
              <a:rPr dirty="0"/>
              <a:t> solves an IK </a:t>
            </a:r>
            <a:r>
              <a:rPr dirty="0" err="1"/>
              <a:t>optimisation</a:t>
            </a:r>
            <a:r>
              <a:rPr dirty="0"/>
              <a:t> to transfer the motion: </a:t>
            </a:r>
            <a:r>
              <a:rPr dirty="0" err="1"/>
              <a:t>minimise</a:t>
            </a:r>
            <a:r>
              <a:rPr dirty="0"/>
              <a:t> difference in relative </a:t>
            </a:r>
            <a:r>
              <a:rPr dirty="0" err="1"/>
              <a:t>keypoint</a:t>
            </a:r>
            <a:r>
              <a:rPr dirty="0"/>
              <a:t> positions and joint angles between human and robot bodies. Bad trajectories (physically infeasible, self-collisions) are filtered out.</a:t>
            </a:r>
          </a:p>
          <a:p>
            <a:endParaRPr dirty="0"/>
          </a:p>
          <a:p>
            <a:r>
              <a:rPr dirty="0"/>
              <a:t>STAGE 2 — "Control":</a:t>
            </a:r>
          </a:p>
          <a:p>
            <a:r>
              <a:rPr dirty="0"/>
              <a:t>An RL policy (PPO) is trained in </a:t>
            </a:r>
            <a:r>
              <a:rPr dirty="0" err="1"/>
              <a:t>IsaacSim</a:t>
            </a:r>
            <a:r>
              <a:rPr dirty="0"/>
              <a:t> to TRACK those retargeted trajectories while also completing the actual task. The tracking reward gives dense gradient signal to guide exploration. The task reward (sparse) confirms success.</a:t>
            </a:r>
          </a:p>
          <a:p>
            <a:endParaRPr dirty="0"/>
          </a:p>
          <a:p>
            <a:r>
              <a:rPr dirty="0"/>
              <a:t>KEY: The diffusion prior is NEVER used at test time. The robot policy is autonomous — it doesn't need the diffusion model or the trajectory to act. Training uses the trajectories implicitly through rewards.</a:t>
            </a:r>
          </a:p>
          <a:p>
            <a:endParaRPr dirty="0"/>
          </a:p>
        </p:txBody>
      </p:sp>
      <p:sp>
        <p:nvSpPr>
          <p:cNvPr id="4" name="Slide Number Placeholder 3"/>
          <p:cNvSpPr>
            <a:spLocks noGrp="1"/>
          </p:cNvSpPr>
          <p:nvPr>
            <p:ph type="sldNum" sz="quarter" idx="5"/>
          </p:nvPr>
        </p:nvSpPr>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err="1"/>
              <a:t>OmniControl</a:t>
            </a:r>
            <a:r>
              <a:rPr lang="en-US" dirty="0"/>
              <a:t> is a diffusion transformer trained on HumanML3D — a large motion-capture dataset of human movements. It takes TWO kinds of input:</a:t>
            </a:r>
          </a:p>
          <a:p>
            <a:r>
              <a:rPr lang="en-US" dirty="0"/>
              <a:t>1. TEXT — describing what the person should do, e.g., "open the drawer"</a:t>
            </a:r>
          </a:p>
          <a:p>
            <a:r>
              <a:rPr lang="en-US" dirty="0"/>
              <a:t>2. SPATIOTEMPORAL CONSTRAINTS — "joint j should be at location p at time t"</a:t>
            </a:r>
          </a:p>
          <a:p>
            <a:endParaRPr lang="en-US" dirty="0"/>
          </a:p>
          <a:p>
            <a:r>
              <a:rPr lang="en-US" dirty="0"/>
              <a:t>This spatiotemporal guidance is the key innovation. For a pick task: you specify where the object is (say, at 0.5m height, 0.3m in front), and </a:t>
            </a:r>
            <a:r>
              <a:rPr lang="en-US" dirty="0" err="1"/>
              <a:t>OmniControl</a:t>
            </a:r>
            <a:r>
              <a:rPr lang="en-US" dirty="0"/>
              <a:t> generates a motion where the wrist naturally arrives at that point. This is how the trajectory connects to the physical scene.</a:t>
            </a:r>
          </a:p>
          <a:p>
            <a:endParaRPr lang="en-US" dirty="0"/>
          </a:p>
          <a:p>
            <a:r>
              <a:rPr lang="en-US" dirty="0"/>
              <a:t>After generation, retargeting maps the SMPL human skeleton (which uses different proportions) to the Unitree G1 robot. </a:t>
            </a:r>
            <a:r>
              <a:rPr lang="en-US" dirty="0" err="1"/>
              <a:t>PyRoki</a:t>
            </a:r>
            <a:r>
              <a:rPr lang="en-US" dirty="0"/>
              <a:t> does IK </a:t>
            </a:r>
            <a:r>
              <a:rPr lang="en-US" dirty="0" err="1"/>
              <a:t>optimisation</a:t>
            </a:r>
            <a:r>
              <a:rPr lang="en-US" dirty="0"/>
              <a:t> </a:t>
            </a:r>
            <a:r>
              <a:rPr lang="en-US" dirty="0" err="1"/>
              <a:t>minimising</a:t>
            </a:r>
            <a:r>
              <a:rPr lang="en-US" dirty="0"/>
              <a:t> </a:t>
            </a:r>
            <a:r>
              <a:rPr lang="en-US" dirty="0" err="1"/>
              <a:t>keypoint</a:t>
            </a:r>
            <a:r>
              <a:rPr lang="en-US" dirty="0"/>
              <a:t> position differences.</a:t>
            </a:r>
          </a:p>
          <a:p>
            <a:endParaRPr lang="en-US" dirty="0"/>
          </a:p>
          <a:p>
            <a:r>
              <a:rPr lang="en-US" dirty="0"/>
              <a:t>Filtering removes bad trajectories: if the person's motion requires falling through the floor, or the joints collide, or the motion is physically infeasible — these are discarded.</a:t>
            </a:r>
          </a:p>
          <a:p>
            <a:endParaRPr lang="en-US" dirty="0"/>
          </a:p>
          <a:p>
            <a:r>
              <a:rPr lang="en-US" dirty="0"/>
              <a:t>For tasks </a:t>
            </a:r>
            <a:r>
              <a:rPr lang="en-US" dirty="0" err="1"/>
              <a:t>OmniControl</a:t>
            </a:r>
            <a:r>
              <a:rPr lang="en-US" dirty="0"/>
              <a:t> wasn't trained on — like pulling a drawer below waist level — they fall back to IK-based </a:t>
            </a:r>
            <a:r>
              <a:rPr lang="en-US" dirty="0" err="1"/>
              <a:t>optimisation</a:t>
            </a:r>
            <a:r>
              <a:rPr lang="en-US" dirty="0"/>
              <a:t> on a base "standing" pose, giving the RL a starting point even without a natural human analog.</a:t>
            </a:r>
          </a:p>
          <a:p>
            <a:endParaRPr lang="en-US" dirty="0"/>
          </a:p>
          <a:p>
            <a:r>
              <a:rPr lang="en-US" dirty="0"/>
              <a:t>The end result: for each task, a diverse SET of reference trajectories, each corresponding to a slightly different object position or motion variation.</a:t>
            </a:r>
          </a:p>
          <a:p>
            <a:endParaRPr lang="en-US" dirty="0"/>
          </a:p>
        </p:txBody>
      </p:sp>
      <p:sp>
        <p:nvSpPr>
          <p:cNvPr id="4" name="Slide Number Placeholder 3"/>
          <p:cNvSpPr>
            <a:spLocks noGrp="1"/>
          </p:cNvSpPr>
          <p:nvPr>
            <p:ph type="sldNum" sz="quarter" idx="5"/>
          </p:nvPr>
        </p:nvSpPr>
        <p:spPr/>
        <p:txBody>
          <a:bodyPr/>
          <a:lstStyle/>
          <a:p>
            <a:fld id="{FE814F4F-55B0-4B4C-BF32-38A7540F679E}" type="slidenum">
              <a:rPr lang="en-US" smtClean="0"/>
              <a:t>10</a:t>
            </a:fld>
            <a:endParaRPr lang="en-US"/>
          </a:p>
        </p:txBody>
      </p:sp>
    </p:spTree>
    <p:extLst>
      <p:ext uri="{BB962C8B-B14F-4D97-AF65-F5344CB8AC3E}">
        <p14:creationId xmlns:p14="http://schemas.microsoft.com/office/powerpoint/2010/main" val="1024157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2EBC136-08E6-40DB-B2C0-EE9B624535BE}" type="datetime1">
              <a:rPr lang="en-US" smtClean="0"/>
              <a:t>5/14/2026</a:t>
            </a:fld>
            <a:endParaRPr lang="en-US"/>
          </a:p>
        </p:txBody>
      </p:sp>
      <p:sp>
        <p:nvSpPr>
          <p:cNvPr id="5" name="Footer Placeholder 4"/>
          <p:cNvSpPr>
            <a:spLocks noGrp="1"/>
          </p:cNvSpPr>
          <p:nvPr>
            <p:ph type="ftr" sz="quarter" idx="11"/>
          </p:nvPr>
        </p:nvSpPr>
        <p:spPr/>
        <p:txBody>
          <a:bodyPr/>
          <a:lstStyle/>
          <a:p>
            <a:r>
              <a:rPr lang="en-US"/>
              <a:t>Kiarash Ghasemzadeh</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B3AEF9-7833-4BA0-B87D-1C5B006020E5}" type="datetime1">
              <a:rPr lang="en-US" smtClean="0"/>
              <a:t>5/14/2026</a:t>
            </a:fld>
            <a:endParaRPr lang="en-US"/>
          </a:p>
        </p:txBody>
      </p:sp>
      <p:sp>
        <p:nvSpPr>
          <p:cNvPr id="5" name="Footer Placeholder 4"/>
          <p:cNvSpPr>
            <a:spLocks noGrp="1"/>
          </p:cNvSpPr>
          <p:nvPr>
            <p:ph type="ftr" sz="quarter" idx="11"/>
          </p:nvPr>
        </p:nvSpPr>
        <p:spPr/>
        <p:txBody>
          <a:bodyPr/>
          <a:lstStyle/>
          <a:p>
            <a:r>
              <a:rPr lang="en-US"/>
              <a:t>Kiarash Ghasemzadeh</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738FCD-B89B-4329-A0F5-A938623BABB1}" type="datetime1">
              <a:rPr lang="en-US" smtClean="0"/>
              <a:t>5/14/2026</a:t>
            </a:fld>
            <a:endParaRPr lang="en-US"/>
          </a:p>
        </p:txBody>
      </p:sp>
      <p:sp>
        <p:nvSpPr>
          <p:cNvPr id="5" name="Footer Placeholder 4"/>
          <p:cNvSpPr>
            <a:spLocks noGrp="1"/>
          </p:cNvSpPr>
          <p:nvPr>
            <p:ph type="ftr" sz="quarter" idx="11"/>
          </p:nvPr>
        </p:nvSpPr>
        <p:spPr/>
        <p:txBody>
          <a:bodyPr/>
          <a:lstStyle/>
          <a:p>
            <a:r>
              <a:rPr lang="en-US"/>
              <a:t>Kiarash Ghasemzadeh</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2AE85B-E030-42E5-B3F6-8AE56D1FFDDD}" type="datetime1">
              <a:rPr lang="en-US" smtClean="0"/>
              <a:t>5/14/2026</a:t>
            </a:fld>
            <a:endParaRPr lang="en-US"/>
          </a:p>
        </p:txBody>
      </p:sp>
      <p:sp>
        <p:nvSpPr>
          <p:cNvPr id="5" name="Footer Placeholder 4"/>
          <p:cNvSpPr>
            <a:spLocks noGrp="1"/>
          </p:cNvSpPr>
          <p:nvPr>
            <p:ph type="ftr" sz="quarter" idx="11"/>
          </p:nvPr>
        </p:nvSpPr>
        <p:spPr/>
        <p:txBody>
          <a:bodyPr/>
          <a:lstStyle/>
          <a:p>
            <a:r>
              <a:rPr lang="en-US"/>
              <a:t>Kiarash Ghasemzadeh</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75751B-4482-4A55-96CD-ACDCB925FB49}" type="datetime1">
              <a:rPr lang="en-US" smtClean="0"/>
              <a:t>5/14/2026</a:t>
            </a:fld>
            <a:endParaRPr lang="en-US"/>
          </a:p>
        </p:txBody>
      </p:sp>
      <p:sp>
        <p:nvSpPr>
          <p:cNvPr id="5" name="Footer Placeholder 4"/>
          <p:cNvSpPr>
            <a:spLocks noGrp="1"/>
          </p:cNvSpPr>
          <p:nvPr>
            <p:ph type="ftr" sz="quarter" idx="11"/>
          </p:nvPr>
        </p:nvSpPr>
        <p:spPr/>
        <p:txBody>
          <a:bodyPr/>
          <a:lstStyle/>
          <a:p>
            <a:r>
              <a:rPr lang="en-US"/>
              <a:t>Kiarash Ghasemzadeh</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0FF07-B957-4E6D-86EE-7E93EE3F0F5F}" type="datetime1">
              <a:rPr lang="en-US" smtClean="0"/>
              <a:t>5/14/2026</a:t>
            </a:fld>
            <a:endParaRPr lang="en-US"/>
          </a:p>
        </p:txBody>
      </p:sp>
      <p:sp>
        <p:nvSpPr>
          <p:cNvPr id="6" name="Footer Placeholder 5"/>
          <p:cNvSpPr>
            <a:spLocks noGrp="1"/>
          </p:cNvSpPr>
          <p:nvPr>
            <p:ph type="ftr" sz="quarter" idx="11"/>
          </p:nvPr>
        </p:nvSpPr>
        <p:spPr/>
        <p:txBody>
          <a:bodyPr/>
          <a:lstStyle/>
          <a:p>
            <a:r>
              <a:rPr lang="en-US"/>
              <a:t>Kiarash Ghasemzadeh</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19C526-2632-4BD8-B12D-3EB8EA53529B}" type="datetime1">
              <a:rPr lang="en-US" smtClean="0"/>
              <a:t>5/14/2026</a:t>
            </a:fld>
            <a:endParaRPr lang="en-US"/>
          </a:p>
        </p:txBody>
      </p:sp>
      <p:sp>
        <p:nvSpPr>
          <p:cNvPr id="8" name="Footer Placeholder 7"/>
          <p:cNvSpPr>
            <a:spLocks noGrp="1"/>
          </p:cNvSpPr>
          <p:nvPr>
            <p:ph type="ftr" sz="quarter" idx="11"/>
          </p:nvPr>
        </p:nvSpPr>
        <p:spPr/>
        <p:txBody>
          <a:bodyPr/>
          <a:lstStyle/>
          <a:p>
            <a:r>
              <a:rPr lang="en-US"/>
              <a:t>Kiarash Ghasemzadeh</a:t>
            </a:r>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718620-83B4-4C36-8AB1-D0A79DE0C0C2}" type="datetime1">
              <a:rPr lang="en-US" smtClean="0"/>
              <a:t>5/14/2026</a:t>
            </a:fld>
            <a:endParaRPr lang="en-US"/>
          </a:p>
        </p:txBody>
      </p:sp>
      <p:sp>
        <p:nvSpPr>
          <p:cNvPr id="4" name="Footer Placeholder 3"/>
          <p:cNvSpPr>
            <a:spLocks noGrp="1"/>
          </p:cNvSpPr>
          <p:nvPr>
            <p:ph type="ftr" sz="quarter" idx="11"/>
          </p:nvPr>
        </p:nvSpPr>
        <p:spPr/>
        <p:txBody>
          <a:bodyPr/>
          <a:lstStyle/>
          <a:p>
            <a:r>
              <a:rPr lang="en-US"/>
              <a:t>Kiarash Ghasemzadeh</a:t>
            </a:r>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62AE04-42E7-4FF0-B661-C2F882D479AA}" type="datetime1">
              <a:rPr lang="en-US" smtClean="0"/>
              <a:t>5/14/2026</a:t>
            </a:fld>
            <a:endParaRPr lang="en-US"/>
          </a:p>
        </p:txBody>
      </p:sp>
      <p:sp>
        <p:nvSpPr>
          <p:cNvPr id="3" name="Footer Placeholder 2"/>
          <p:cNvSpPr>
            <a:spLocks noGrp="1"/>
          </p:cNvSpPr>
          <p:nvPr>
            <p:ph type="ftr" sz="quarter" idx="11"/>
          </p:nvPr>
        </p:nvSpPr>
        <p:spPr/>
        <p:txBody>
          <a:bodyPr/>
          <a:lstStyle/>
          <a:p>
            <a:r>
              <a:rPr lang="en-US"/>
              <a:t>Kiarash Ghasemzadeh</a:t>
            </a:r>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C7D5E3-1750-4188-B401-E821F77FD14D}" type="datetime1">
              <a:rPr lang="en-US" smtClean="0"/>
              <a:t>5/14/2026</a:t>
            </a:fld>
            <a:endParaRPr lang="en-US"/>
          </a:p>
        </p:txBody>
      </p:sp>
      <p:sp>
        <p:nvSpPr>
          <p:cNvPr id="6" name="Footer Placeholder 5"/>
          <p:cNvSpPr>
            <a:spLocks noGrp="1"/>
          </p:cNvSpPr>
          <p:nvPr>
            <p:ph type="ftr" sz="quarter" idx="11"/>
          </p:nvPr>
        </p:nvSpPr>
        <p:spPr/>
        <p:txBody>
          <a:bodyPr/>
          <a:lstStyle/>
          <a:p>
            <a:r>
              <a:rPr lang="en-US"/>
              <a:t>Kiarash Ghasemzadeh</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C8B7AA-20B7-4820-BEF6-7D776366C476}" type="datetime1">
              <a:rPr lang="en-US" smtClean="0"/>
              <a:t>5/14/2026</a:t>
            </a:fld>
            <a:endParaRPr lang="en-US"/>
          </a:p>
        </p:txBody>
      </p:sp>
      <p:sp>
        <p:nvSpPr>
          <p:cNvPr id="6" name="Footer Placeholder 5"/>
          <p:cNvSpPr>
            <a:spLocks noGrp="1"/>
          </p:cNvSpPr>
          <p:nvPr>
            <p:ph type="ftr" sz="quarter" idx="11"/>
          </p:nvPr>
        </p:nvSpPr>
        <p:spPr/>
        <p:txBody>
          <a:bodyPr/>
          <a:lstStyle/>
          <a:p>
            <a:r>
              <a:rPr lang="en-US"/>
              <a:t>Kiarash Ghasemzadeh</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495F8EF-921B-454D-BB33-55D786FE0A93}" type="datetime1">
              <a:rPr lang="en-US" smtClean="0"/>
              <a:t>5/14/2026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Kiarash Ghasemzadeh</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jonathan-huang.org/" TargetMode="External"/><Relationship Id="rId13" Type="http://schemas.openxmlformats.org/officeDocument/2006/relationships/hyperlink" Target="https://www.saihv.com/" TargetMode="External"/><Relationship Id="rId3" Type="http://schemas.openxmlformats.org/officeDocument/2006/relationships/slideLayout" Target="../slideLayouts/slideLayout1.xml"/><Relationship Id="rId7" Type="http://schemas.openxmlformats.org/officeDocument/2006/relationships/hyperlink" Target="https://sudarshan-s-harithas.github.io/" TargetMode="External"/><Relationship Id="rId12" Type="http://schemas.openxmlformats.org/officeDocument/2006/relationships/hyperlink" Target="https://srinathsridhar.com/"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2.eecs.berkeley.edu/Faculty/Homepages/sastry.html" TargetMode="External"/><Relationship Id="rId11" Type="http://schemas.openxmlformats.org/officeDocument/2006/relationships/hyperlink" Target="https://sarthak268.github.io/" TargetMode="External"/><Relationship Id="rId5" Type="http://schemas.openxmlformats.org/officeDocument/2006/relationships/hyperlink" Target="https://dvij542.github.io/" TargetMode="External"/><Relationship Id="rId15" Type="http://schemas.openxmlformats.org/officeDocument/2006/relationships/hyperlink" Target="https://2026.ieee-icra.org/" TargetMode="External"/><Relationship Id="rId10" Type="http://schemas.openxmlformats.org/officeDocument/2006/relationships/hyperlink" Target="https://sang-kyung.github.io/" TargetMode="External"/><Relationship Id="rId4" Type="http://schemas.openxmlformats.org/officeDocument/2006/relationships/image" Target="../media/image1.png"/><Relationship Id="rId9" Type="http://schemas.openxmlformats.org/officeDocument/2006/relationships/hyperlink" Target="https://pushkalkatara.github.io/" TargetMode="External"/><Relationship Id="rId14" Type="http://schemas.openxmlformats.org/officeDocument/2006/relationships/hyperlink" Target="https://scholar.google.com/citations?user=4D1n8scAAAAJ&amp;hl=en"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5.mp4"/><Relationship Id="rId7" Type="http://schemas.openxmlformats.org/officeDocument/2006/relationships/image" Target="../media/image1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notesSlide" Target="../notesSlides/notesSlide14.xml"/><Relationship Id="rId5" Type="http://schemas.openxmlformats.org/officeDocument/2006/relationships/slideLayout" Target="../slideLayouts/slideLayout7.xml"/><Relationship Id="rId4" Type="http://schemas.openxmlformats.org/officeDocument/2006/relationships/video" Target="../media/media5.mp4"/></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7.mp4"/><Relationship Id="rId7" Type="http://schemas.openxmlformats.org/officeDocument/2006/relationships/image" Target="../media/image13.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notesSlide" Target="../notesSlides/notesSlide15.xml"/><Relationship Id="rId5" Type="http://schemas.openxmlformats.org/officeDocument/2006/relationships/slideLayout" Target="../slideLayouts/slideLayout7.xml"/><Relationship Id="rId4" Type="http://schemas.openxmlformats.org/officeDocument/2006/relationships/video" Target="../media/media7.mp4"/></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9.mp4"/><Relationship Id="rId7" Type="http://schemas.openxmlformats.org/officeDocument/2006/relationships/image" Target="../media/image15.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notesSlide" Target="../notesSlides/notesSlide16.xml"/><Relationship Id="rId5" Type="http://schemas.openxmlformats.org/officeDocument/2006/relationships/slideLayout" Target="../slideLayouts/slideLayout7.xml"/><Relationship Id="rId4" Type="http://schemas.openxmlformats.org/officeDocument/2006/relationships/video" Target="../media/media9.mp4"/></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11.mp4"/><Relationship Id="rId7" Type="http://schemas.openxmlformats.org/officeDocument/2006/relationships/image" Target="../media/image17.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notesSlide" Target="../notesSlides/notesSlide17.xml"/><Relationship Id="rId5" Type="http://schemas.openxmlformats.org/officeDocument/2006/relationships/slideLayout" Target="../slideLayouts/slideLayout7.xml"/><Relationship Id="rId4" Type="http://schemas.openxmlformats.org/officeDocument/2006/relationships/video" Target="../media/media11.mp4"/></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a:hlinkClick r:id="" action="ppaction://media"/>
            <a:extLst>
              <a:ext uri="{FF2B5EF4-FFF2-40B4-BE49-F238E27FC236}">
                <a16:creationId xmlns:a16="http://schemas.microsoft.com/office/drawing/2014/main" id="{293880E6-DCC3-5D93-8552-0F7DC8CEA3A1}"/>
              </a:ext>
            </a:extLst>
          </p:cNvPr>
          <p:cNvPicPr>
            <a:picLocks noChangeAspect="1"/>
          </p:cNvPicPr>
          <p:nvPr>
            <a:videoFile r:link="rId2"/>
            <p:extLst>
              <p:ext uri="{DAA4B4D4-6D71-4841-9C94-3DE7FCFB9230}">
                <p14:media xmlns:p14="http://schemas.microsoft.com/office/powerpoint/2010/main" r:embed="rId1"/>
              </p:ext>
            </p:extLst>
          </p:nvPr>
        </p:nvPicPr>
        <p:blipFill>
          <a:blip r:embed="rId4">
            <a:lum bright="-40000" contrast="-40000"/>
          </a:blip>
          <a:stretch>
            <a:fillRect/>
          </a:stretch>
        </p:blipFill>
        <p:spPr>
          <a:xfrm>
            <a:off x="3629" y="3629"/>
            <a:ext cx="12184742" cy="6841671"/>
          </a:xfrm>
          <a:prstGeom prst="rect">
            <a:avLst/>
          </a:prstGeom>
        </p:spPr>
      </p:pic>
      <p:sp>
        <p:nvSpPr>
          <p:cNvPr id="2" name="Title 1"/>
          <p:cNvSpPr>
            <a:spLocks noGrp="1"/>
          </p:cNvSpPr>
          <p:nvPr>
            <p:ph type="ctrTitle"/>
          </p:nvPr>
        </p:nvSpPr>
        <p:spPr>
          <a:xfrm>
            <a:off x="1188358" y="1122363"/>
            <a:ext cx="9788070" cy="2387600"/>
          </a:xfrm>
        </p:spPr>
        <p:txBody>
          <a:bodyPr>
            <a:normAutofit/>
          </a:bodyPr>
          <a:lstStyle/>
          <a:p>
            <a:r>
              <a:rPr lang="en-US" b="1" dirty="0" err="1">
                <a:solidFill>
                  <a:srgbClr val="FFFFFF"/>
                </a:solidFill>
              </a:rPr>
              <a:t>DreamControl</a:t>
            </a:r>
            <a:r>
              <a:rPr lang="en-US" b="1" dirty="0">
                <a:solidFill>
                  <a:srgbClr val="FFFFFF"/>
                </a:solidFill>
              </a:rPr>
              <a:t> </a:t>
            </a:r>
            <a:endParaRPr lang="en-US" dirty="0"/>
          </a:p>
          <a:p>
            <a:r>
              <a:rPr lang="en-US" sz="2000">
                <a:solidFill>
                  <a:srgbClr val="FFFFFF"/>
                </a:solidFill>
              </a:rPr>
              <a:t>Human-Inspired Whole-Body Humanoid Control for Scene Interaction via Guided Diffusion</a:t>
            </a:r>
            <a:r>
              <a:rPr lang="en-US" dirty="0">
                <a:solidFill>
                  <a:srgbClr val="FFFFFF"/>
                </a:solidFill>
              </a:rPr>
              <a:t> </a:t>
            </a:r>
            <a:endParaRPr lang="en-US"/>
          </a:p>
        </p:txBody>
      </p:sp>
      <p:sp>
        <p:nvSpPr>
          <p:cNvPr id="3" name="Subtitle 2"/>
          <p:cNvSpPr>
            <a:spLocks noGrp="1"/>
          </p:cNvSpPr>
          <p:nvPr>
            <p:ph type="subTitle" idx="1"/>
          </p:nvPr>
        </p:nvSpPr>
        <p:spPr/>
        <p:txBody>
          <a:bodyPr vert="horz" lIns="91440" tIns="45720" rIns="91440" bIns="45720" rtlCol="0" anchor="t">
            <a:normAutofit fontScale="55000" lnSpcReduction="20000"/>
          </a:bodyPr>
          <a:lstStyle/>
          <a:p>
            <a:r>
              <a:rPr lang="en-US" dirty="0">
                <a:ea typeface="+mn-lt"/>
                <a:cs typeface="+mn-lt"/>
                <a:hlinkClick r:id="rId5"/>
              </a:rPr>
              <a:t>Dvij Kalaria</a:t>
            </a:r>
            <a:r>
              <a:rPr lang="en-US" baseline="30000" dirty="0">
                <a:ea typeface="+mn-lt"/>
                <a:cs typeface="+mn-lt"/>
                <a:hlinkClick r:id="rId6"/>
              </a:rPr>
              <a:t>1,2</a:t>
            </a:r>
            <a:r>
              <a:rPr lang="en-US" dirty="0">
                <a:ea typeface="+mn-lt"/>
                <a:cs typeface="+mn-lt"/>
              </a:rPr>
              <a:t> </a:t>
            </a:r>
            <a:r>
              <a:rPr lang="en-US" b="1">
                <a:ea typeface="+mn-lt"/>
                <a:cs typeface="+mn-lt"/>
              </a:rPr>
              <a:t>,</a:t>
            </a:r>
            <a:r>
              <a:rPr lang="en-US" dirty="0">
                <a:ea typeface="+mn-lt"/>
                <a:cs typeface="+mn-lt"/>
              </a:rPr>
              <a:t> </a:t>
            </a:r>
            <a:r>
              <a:rPr lang="en-US" dirty="0">
                <a:ea typeface="+mn-lt"/>
                <a:cs typeface="+mn-lt"/>
                <a:hlinkClick r:id="rId7"/>
              </a:rPr>
              <a:t>Sudarshan Harithas</a:t>
            </a:r>
            <a:r>
              <a:rPr lang="en-US" baseline="30000" dirty="0">
                <a:ea typeface="+mn-lt"/>
                <a:cs typeface="+mn-lt"/>
                <a:hlinkClick r:id="rId8"/>
              </a:rPr>
              <a:t>2,3</a:t>
            </a:r>
            <a:r>
              <a:rPr lang="en-US" dirty="0">
                <a:ea typeface="+mn-lt"/>
                <a:cs typeface="+mn-lt"/>
              </a:rPr>
              <a:t> </a:t>
            </a:r>
            <a:r>
              <a:rPr lang="en-US" b="1">
                <a:ea typeface="+mn-lt"/>
                <a:cs typeface="+mn-lt"/>
              </a:rPr>
              <a:t>,</a:t>
            </a:r>
            <a:r>
              <a:rPr lang="en-US" dirty="0">
                <a:ea typeface="+mn-lt"/>
                <a:cs typeface="+mn-lt"/>
              </a:rPr>
              <a:t> </a:t>
            </a:r>
            <a:r>
              <a:rPr lang="en-US" dirty="0">
                <a:ea typeface="+mn-lt"/>
                <a:cs typeface="+mn-lt"/>
                <a:hlinkClick r:id="rId9"/>
              </a:rPr>
              <a:t>Pushkal Katara</a:t>
            </a:r>
            <a:r>
              <a:rPr lang="en-US" baseline="30000" dirty="0">
                <a:ea typeface="+mn-lt"/>
                <a:cs typeface="+mn-lt"/>
                <a:hlinkClick r:id="rId8"/>
              </a:rPr>
              <a:t>1</a:t>
            </a:r>
            <a:r>
              <a:rPr lang="en-US" dirty="0">
                <a:ea typeface="+mn-lt"/>
                <a:cs typeface="+mn-lt"/>
              </a:rPr>
              <a:t> </a:t>
            </a:r>
            <a:r>
              <a:rPr lang="en-US" b="1">
                <a:ea typeface="+mn-lt"/>
                <a:cs typeface="+mn-lt"/>
              </a:rPr>
              <a:t>,</a:t>
            </a:r>
            <a:r>
              <a:rPr lang="en-US" dirty="0">
                <a:ea typeface="+mn-lt"/>
                <a:cs typeface="+mn-lt"/>
              </a:rPr>
              <a:t> </a:t>
            </a:r>
            <a:r>
              <a:rPr lang="en-US" dirty="0">
                <a:ea typeface="+mn-lt"/>
                <a:cs typeface="+mn-lt"/>
                <a:hlinkClick r:id="rId10"/>
              </a:rPr>
              <a:t>Sangkyung Kwak</a:t>
            </a:r>
            <a:r>
              <a:rPr lang="en-US" baseline="30000" dirty="0">
                <a:ea typeface="+mn-lt"/>
                <a:cs typeface="+mn-lt"/>
                <a:hlinkClick r:id="rId8"/>
              </a:rPr>
              <a:t>1</a:t>
            </a:r>
            <a:r>
              <a:rPr lang="en-US" dirty="0">
                <a:ea typeface="+mn-lt"/>
                <a:cs typeface="+mn-lt"/>
              </a:rPr>
              <a:t> </a:t>
            </a:r>
            <a:r>
              <a:rPr lang="en-US" b="1">
                <a:ea typeface="+mn-lt"/>
                <a:cs typeface="+mn-lt"/>
              </a:rPr>
              <a:t>,</a:t>
            </a:r>
            <a:r>
              <a:rPr lang="en-US" dirty="0">
                <a:ea typeface="+mn-lt"/>
                <a:cs typeface="+mn-lt"/>
              </a:rPr>
              <a:t> </a:t>
            </a:r>
            <a:r>
              <a:rPr lang="en-US" dirty="0">
                <a:ea typeface="+mn-lt"/>
                <a:cs typeface="+mn-lt"/>
                <a:hlinkClick r:id="rId11"/>
              </a:rPr>
              <a:t>Sarthak Bhagat</a:t>
            </a:r>
            <a:r>
              <a:rPr lang="en-US" baseline="30000" dirty="0">
                <a:ea typeface="+mn-lt"/>
                <a:cs typeface="+mn-lt"/>
                <a:hlinkClick r:id="rId8"/>
              </a:rPr>
              <a:t>1</a:t>
            </a:r>
            <a:r>
              <a:rPr lang="en-US" dirty="0">
                <a:ea typeface="+mn-lt"/>
                <a:cs typeface="+mn-lt"/>
              </a:rPr>
              <a:t> </a:t>
            </a:r>
            <a:r>
              <a:rPr lang="en-US" b="1">
                <a:ea typeface="+mn-lt"/>
                <a:cs typeface="+mn-lt"/>
              </a:rPr>
              <a:t>,</a:t>
            </a:r>
            <a:r>
              <a:rPr lang="en-US" dirty="0">
                <a:ea typeface="+mn-lt"/>
                <a:cs typeface="+mn-lt"/>
              </a:rPr>
              <a:t> </a:t>
            </a:r>
            <a:endParaRPr lang="en-US" dirty="0"/>
          </a:p>
          <a:p>
            <a:r>
              <a:rPr lang="en-US" dirty="0">
                <a:ea typeface="+mn-lt"/>
                <a:cs typeface="+mn-lt"/>
                <a:hlinkClick r:id="rId6"/>
              </a:rPr>
              <a:t>S. Shankar Sastry</a:t>
            </a:r>
            <a:r>
              <a:rPr lang="en-US" baseline="30000" dirty="0">
                <a:ea typeface="+mn-lt"/>
                <a:cs typeface="+mn-lt"/>
                <a:hlinkClick r:id="rId6"/>
              </a:rPr>
              <a:t>2</a:t>
            </a:r>
            <a:r>
              <a:rPr lang="en-US" b="1">
                <a:ea typeface="+mn-lt"/>
                <a:cs typeface="+mn-lt"/>
              </a:rPr>
              <a:t>,</a:t>
            </a:r>
            <a:r>
              <a:rPr lang="en-US" dirty="0">
                <a:ea typeface="+mn-lt"/>
                <a:cs typeface="+mn-lt"/>
              </a:rPr>
              <a:t> </a:t>
            </a:r>
            <a:r>
              <a:rPr lang="en-US" dirty="0">
                <a:ea typeface="+mn-lt"/>
                <a:cs typeface="+mn-lt"/>
                <a:hlinkClick r:id="rId12"/>
              </a:rPr>
              <a:t>Srinath Sridhar</a:t>
            </a:r>
            <a:r>
              <a:rPr lang="en-US" baseline="30000" dirty="0">
                <a:ea typeface="+mn-lt"/>
                <a:cs typeface="+mn-lt"/>
                <a:hlinkClick r:id="rId8"/>
              </a:rPr>
              <a:t>3</a:t>
            </a:r>
            <a:r>
              <a:rPr lang="en-US" b="1">
                <a:ea typeface="+mn-lt"/>
                <a:cs typeface="+mn-lt"/>
              </a:rPr>
              <a:t>,</a:t>
            </a:r>
            <a:r>
              <a:rPr lang="en-US" dirty="0">
                <a:ea typeface="+mn-lt"/>
                <a:cs typeface="+mn-lt"/>
              </a:rPr>
              <a:t> </a:t>
            </a:r>
            <a:r>
              <a:rPr lang="en-US" dirty="0">
                <a:ea typeface="+mn-lt"/>
                <a:cs typeface="+mn-lt"/>
                <a:hlinkClick r:id="rId13"/>
              </a:rPr>
              <a:t>Sai Vemprala</a:t>
            </a:r>
            <a:r>
              <a:rPr lang="en-US" baseline="30000" dirty="0">
                <a:ea typeface="+mn-lt"/>
                <a:cs typeface="+mn-lt"/>
                <a:hlinkClick r:id="rId8"/>
              </a:rPr>
              <a:t>1</a:t>
            </a:r>
            <a:r>
              <a:rPr lang="en-US" b="1">
                <a:ea typeface="+mn-lt"/>
                <a:cs typeface="+mn-lt"/>
              </a:rPr>
              <a:t>,</a:t>
            </a:r>
            <a:r>
              <a:rPr lang="en-US" dirty="0">
                <a:ea typeface="+mn-lt"/>
                <a:cs typeface="+mn-lt"/>
              </a:rPr>
              <a:t> </a:t>
            </a:r>
            <a:r>
              <a:rPr lang="en-US" dirty="0">
                <a:ea typeface="+mn-lt"/>
                <a:cs typeface="+mn-lt"/>
                <a:hlinkClick r:id="rId14"/>
              </a:rPr>
              <a:t>Ashish Kapoor</a:t>
            </a:r>
            <a:r>
              <a:rPr lang="en-US" baseline="30000" dirty="0">
                <a:ea typeface="+mn-lt"/>
                <a:cs typeface="+mn-lt"/>
                <a:hlinkClick r:id="rId8"/>
              </a:rPr>
              <a:t>1</a:t>
            </a:r>
            <a:r>
              <a:rPr lang="en-US" b="1">
                <a:ea typeface="+mn-lt"/>
                <a:cs typeface="+mn-lt"/>
              </a:rPr>
              <a:t>,</a:t>
            </a:r>
            <a:r>
              <a:rPr lang="en-US" dirty="0">
                <a:ea typeface="+mn-lt"/>
                <a:cs typeface="+mn-lt"/>
              </a:rPr>
              <a:t> </a:t>
            </a:r>
            <a:r>
              <a:rPr lang="en-US" dirty="0">
                <a:ea typeface="+mn-lt"/>
                <a:cs typeface="+mn-lt"/>
                <a:hlinkClick r:id="rId8"/>
              </a:rPr>
              <a:t>Jonathan Huang</a:t>
            </a:r>
            <a:r>
              <a:rPr lang="en-US" baseline="30000" dirty="0">
                <a:ea typeface="+mn-lt"/>
                <a:cs typeface="+mn-lt"/>
                <a:hlinkClick r:id="rId8"/>
              </a:rPr>
              <a:t>1</a:t>
            </a:r>
            <a:r>
              <a:rPr lang="en-US" dirty="0">
                <a:ea typeface="+mn-lt"/>
                <a:cs typeface="+mn-lt"/>
              </a:rPr>
              <a:t> </a:t>
            </a:r>
            <a:endParaRPr lang="en-US" dirty="0"/>
          </a:p>
          <a:p>
            <a:endParaRPr lang="en-US"/>
          </a:p>
          <a:p>
            <a:endParaRPr lang="en-US"/>
          </a:p>
          <a:p>
            <a:r>
              <a:rPr lang="en-US" b="1" baseline="30000">
                <a:solidFill>
                  <a:schemeClr val="accent6">
                    <a:lumMod val="60000"/>
                    <a:lumOff val="40000"/>
                  </a:schemeClr>
                </a:solidFill>
              </a:rPr>
              <a:t>1</a:t>
            </a:r>
            <a:r>
              <a:rPr lang="en-US" b="1">
                <a:solidFill>
                  <a:schemeClr val="accent6">
                    <a:lumMod val="60000"/>
                    <a:lumOff val="40000"/>
                  </a:schemeClr>
                </a:solidFill>
              </a:rPr>
              <a:t>General Robotics </a:t>
            </a:r>
            <a:r>
              <a:rPr lang="en-US" b="1" baseline="30000">
                <a:solidFill>
                  <a:schemeClr val="accent6">
                    <a:lumMod val="60000"/>
                    <a:lumOff val="40000"/>
                  </a:schemeClr>
                </a:solidFill>
              </a:rPr>
              <a:t>2</a:t>
            </a:r>
            <a:r>
              <a:rPr lang="en-US" b="1">
                <a:solidFill>
                  <a:schemeClr val="accent6">
                    <a:lumMod val="60000"/>
                    <a:lumOff val="40000"/>
                  </a:schemeClr>
                </a:solidFill>
              </a:rPr>
              <a:t>UC Berkeley </a:t>
            </a:r>
            <a:r>
              <a:rPr lang="en-US" b="1" baseline="30000">
                <a:solidFill>
                  <a:schemeClr val="accent6">
                    <a:lumMod val="60000"/>
                    <a:lumOff val="40000"/>
                  </a:schemeClr>
                </a:solidFill>
              </a:rPr>
              <a:t>3</a:t>
            </a:r>
            <a:r>
              <a:rPr lang="en-US" b="1">
                <a:solidFill>
                  <a:schemeClr val="accent6">
                    <a:lumMod val="60000"/>
                    <a:lumOff val="40000"/>
                  </a:schemeClr>
                </a:solidFill>
              </a:rPr>
              <a:t>Brown University </a:t>
            </a:r>
            <a:endParaRPr lang="en-US">
              <a:solidFill>
                <a:schemeClr val="accent6">
                  <a:lumMod val="60000"/>
                  <a:lumOff val="40000"/>
                </a:schemeClr>
              </a:solidFill>
            </a:endParaRPr>
          </a:p>
          <a:p>
            <a:r>
              <a:rPr lang="en-US" b="1">
                <a:solidFill>
                  <a:schemeClr val="accent6">
                    <a:lumMod val="60000"/>
                    <a:lumOff val="40000"/>
                  </a:schemeClr>
                </a:solidFill>
              </a:rPr>
              <a:t>to appear at </a:t>
            </a:r>
            <a:r>
              <a:rPr lang="en-US" b="1" dirty="0">
                <a:solidFill>
                  <a:schemeClr val="accent6">
                    <a:lumMod val="60000"/>
                    <a:lumOff val="40000"/>
                  </a:schemeClr>
                </a:solidFill>
                <a:hlinkClick r:id="rId15">
                  <a:extLst>
                    <a:ext uri="{A12FA001-AC4F-418D-AE19-62706E023703}">
                      <ahyp:hlinkClr xmlns:ahyp="http://schemas.microsoft.com/office/drawing/2018/hyperlinkcolor" val="tx"/>
                    </a:ext>
                  </a:extLst>
                </a:hlinkClick>
              </a:rPr>
              <a:t>ICRA 2026</a:t>
            </a:r>
            <a:r>
              <a:rPr lang="en-US" b="1" dirty="0">
                <a:solidFill>
                  <a:schemeClr val="accent6">
                    <a:lumMod val="60000"/>
                    <a:lumOff val="40000"/>
                  </a:schemeClr>
                </a:solidFill>
              </a:rPr>
              <a:t> </a:t>
            </a:r>
            <a:endParaRPr lang="en-US">
              <a:solidFill>
                <a:schemeClr val="accent6">
                  <a:lumMod val="60000"/>
                  <a:lumOff val="40000"/>
                </a:schemeClr>
              </a:solidFill>
            </a:endParaRPr>
          </a:p>
          <a:p>
            <a:endParaRPr lang="en-US" dirty="0"/>
          </a:p>
        </p:txBody>
      </p:sp>
      <p:sp>
        <p:nvSpPr>
          <p:cNvPr id="5" name="Footer Placeholder 4">
            <a:extLst>
              <a:ext uri="{FF2B5EF4-FFF2-40B4-BE49-F238E27FC236}">
                <a16:creationId xmlns:a16="http://schemas.microsoft.com/office/drawing/2014/main" id="{958A9CB5-A1B1-F442-B0DF-CFECDB443189}"/>
              </a:ext>
            </a:extLst>
          </p:cNvPr>
          <p:cNvSpPr>
            <a:spLocks noGrp="1"/>
          </p:cNvSpPr>
          <p:nvPr>
            <p:ph type="ftr" sz="quarter" idx="11"/>
          </p:nvPr>
        </p:nvSpPr>
        <p:spPr/>
        <p:txBody>
          <a:bodyPr/>
          <a:lstStyle/>
          <a:p>
            <a:r>
              <a:rPr lang="en-US"/>
              <a:t>Kiarash Ghasemzadeh</a:t>
            </a:r>
          </a:p>
        </p:txBody>
      </p:sp>
      <p:sp>
        <p:nvSpPr>
          <p:cNvPr id="6" name="Slide Number Placeholder 5">
            <a:extLst>
              <a:ext uri="{FF2B5EF4-FFF2-40B4-BE49-F238E27FC236}">
                <a16:creationId xmlns:a16="http://schemas.microsoft.com/office/drawing/2014/main" id="{0EC8C8FD-2A43-B022-6FDA-E4495C0B239C}"/>
              </a:ext>
            </a:extLst>
          </p:cNvPr>
          <p:cNvSpPr>
            <a:spLocks noGrp="1"/>
          </p:cNvSpPr>
          <p:nvPr>
            <p:ph type="sldNum" sz="quarter" idx="12"/>
          </p:nvPr>
        </p:nvSpPr>
        <p:spPr/>
        <p:txBody>
          <a:bodyPr/>
          <a:lstStyle/>
          <a:p>
            <a:fld id="{330EA680-D336-4FF7-8B7A-9848BB0A1C32}" type="slidenum">
              <a:rPr lang="en-US" smtClean="0"/>
              <a:t>1</a:t>
            </a:fld>
            <a:endParaRPr lang="en-US"/>
          </a:p>
        </p:txBody>
      </p:sp>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69358-6AB5-51F7-B636-DBAA154C7E18}"/>
              </a:ext>
            </a:extLst>
          </p:cNvPr>
          <p:cNvSpPr>
            <a:spLocks noGrp="1"/>
          </p:cNvSpPr>
          <p:nvPr>
            <p:ph type="title"/>
          </p:nvPr>
        </p:nvSpPr>
        <p:spPr/>
        <p:txBody>
          <a:bodyPr>
            <a:normAutofit fontScale="90000"/>
          </a:bodyPr>
          <a:lstStyle/>
          <a:p>
            <a:r>
              <a:rPr lang="en-US" b="1" dirty="0"/>
              <a:t>Stage 1: Human Motion Prior — </a:t>
            </a:r>
            <a:r>
              <a:rPr lang="en-US" b="1" dirty="0" err="1"/>
              <a:t>OmniControl</a:t>
            </a:r>
            <a:br>
              <a:rPr lang="en-US" b="1" dirty="0"/>
            </a:br>
            <a:endParaRPr lang="en-US" dirty="0"/>
          </a:p>
        </p:txBody>
      </p:sp>
      <p:pic>
        <p:nvPicPr>
          <p:cNvPr id="18" name="teaser_all">
            <a:hlinkClick r:id="" action="ppaction://media"/>
            <a:extLst>
              <a:ext uri="{FF2B5EF4-FFF2-40B4-BE49-F238E27FC236}">
                <a16:creationId xmlns:a16="http://schemas.microsoft.com/office/drawing/2014/main" id="{FB3867CD-248D-901E-0FB0-21029CFCC4B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19368" y="1690688"/>
            <a:ext cx="9149999" cy="4575000"/>
          </a:xfrm>
        </p:spPr>
      </p:pic>
      <p:sp>
        <p:nvSpPr>
          <p:cNvPr id="9" name="TextBox 8">
            <a:extLst>
              <a:ext uri="{FF2B5EF4-FFF2-40B4-BE49-F238E27FC236}">
                <a16:creationId xmlns:a16="http://schemas.microsoft.com/office/drawing/2014/main" id="{DD1A5808-0BCF-23CE-9645-3ACE15994F89}"/>
              </a:ext>
            </a:extLst>
          </p:cNvPr>
          <p:cNvSpPr txBox="1"/>
          <p:nvPr/>
        </p:nvSpPr>
        <p:spPr>
          <a:xfrm>
            <a:off x="838200" y="1136313"/>
            <a:ext cx="11704320" cy="347472"/>
          </a:xfrm>
          <a:prstGeom prst="rect">
            <a:avLst/>
          </a:prstGeom>
          <a:noFill/>
        </p:spPr>
        <p:txBody>
          <a:bodyPr wrap="square">
            <a:spAutoFit/>
          </a:bodyPr>
          <a:lstStyle/>
          <a:p>
            <a:pPr algn="l"/>
            <a:r>
              <a:rPr lang="en-US" sz="1800" b="0" i="0" dirty="0">
                <a:solidFill>
                  <a:srgbClr val="299DFF"/>
                </a:solidFill>
              </a:rPr>
              <a:t>Text + spatiotemporal guidance → reference trajectory</a:t>
            </a:r>
          </a:p>
        </p:txBody>
      </p:sp>
      <p:sp>
        <p:nvSpPr>
          <p:cNvPr id="19" name="Footer Placeholder 18">
            <a:extLst>
              <a:ext uri="{FF2B5EF4-FFF2-40B4-BE49-F238E27FC236}">
                <a16:creationId xmlns:a16="http://schemas.microsoft.com/office/drawing/2014/main" id="{7DF3A505-5760-0795-5071-1B297A35CC9A}"/>
              </a:ext>
            </a:extLst>
          </p:cNvPr>
          <p:cNvSpPr>
            <a:spLocks noGrp="1"/>
          </p:cNvSpPr>
          <p:nvPr>
            <p:ph type="ftr" sz="quarter" idx="11"/>
          </p:nvPr>
        </p:nvSpPr>
        <p:spPr/>
        <p:txBody>
          <a:bodyPr/>
          <a:lstStyle/>
          <a:p>
            <a:r>
              <a:rPr lang="en-US"/>
              <a:t>Kiarash Ghasemzadeh</a:t>
            </a:r>
          </a:p>
        </p:txBody>
      </p:sp>
      <p:sp>
        <p:nvSpPr>
          <p:cNvPr id="20" name="Slide Number Placeholder 19">
            <a:extLst>
              <a:ext uri="{FF2B5EF4-FFF2-40B4-BE49-F238E27FC236}">
                <a16:creationId xmlns:a16="http://schemas.microsoft.com/office/drawing/2014/main" id="{C99036FF-82F6-8522-4207-42801BC26E03}"/>
              </a:ext>
            </a:extLst>
          </p:cNvPr>
          <p:cNvSpPr>
            <a:spLocks noGrp="1"/>
          </p:cNvSpPr>
          <p:nvPr>
            <p:ph type="sldNum" sz="quarter" idx="12"/>
          </p:nvPr>
        </p:nvSpPr>
        <p:spPr/>
        <p:txBody>
          <a:bodyPr/>
          <a:lstStyle/>
          <a:p>
            <a:fld id="{330EA680-D336-4FF7-8B7A-9848BB0A1C32}" type="slidenum">
              <a:rPr lang="en-US" smtClean="0"/>
              <a:t>10</a:t>
            </a:fld>
            <a:endParaRPr lang="en-US"/>
          </a:p>
        </p:txBody>
      </p:sp>
    </p:spTree>
    <p:extLst>
      <p:ext uri="{BB962C8B-B14F-4D97-AF65-F5344CB8AC3E}">
        <p14:creationId xmlns:p14="http://schemas.microsoft.com/office/powerpoint/2010/main" val="294322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44"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E9235-76F5-1AD9-B334-7984FBCB8CF4}"/>
              </a:ext>
            </a:extLst>
          </p:cNvPr>
          <p:cNvSpPr>
            <a:spLocks noGrp="1"/>
          </p:cNvSpPr>
          <p:nvPr>
            <p:ph type="title"/>
          </p:nvPr>
        </p:nvSpPr>
        <p:spPr/>
        <p:txBody>
          <a:bodyPr/>
          <a:lstStyle/>
          <a:p>
            <a:endParaRPr lang="en-US"/>
          </a:p>
        </p:txBody>
      </p:sp>
      <p:pic>
        <p:nvPicPr>
          <p:cNvPr id="4" name="YTDown_YouTube_DreamControl-Building-atomic-AI-skills-f_Media_mEA3v8XLog4_001_1080p">
            <a:hlinkClick r:id="" action="ppaction://media"/>
            <a:extLst>
              <a:ext uri="{FF2B5EF4-FFF2-40B4-BE49-F238E27FC236}">
                <a16:creationId xmlns:a16="http://schemas.microsoft.com/office/drawing/2014/main" id="{DD741BEC-1B1F-9F6A-5AAB-E59287AE9187}"/>
              </a:ext>
            </a:extLst>
          </p:cNvPr>
          <p:cNvPicPr>
            <a:picLocks noGrp="1" noChangeAspect="1"/>
          </p:cNvPicPr>
          <p:nvPr>
            <p:ph idx="1"/>
            <a:videoFile r:link="rId1"/>
            <p:extLst>
              <p:ext uri="{DAA4B4D4-6D71-4841-9C94-3DE7FCFB9230}">
                <p14:media xmlns:p14="http://schemas.microsoft.com/office/powerpoint/2010/main" r:embed="rId2">
                  <p14:trim st="17314" end="76092"/>
                </p14:media>
              </p:ext>
            </p:extLst>
          </p:nvPr>
        </p:nvPicPr>
        <p:blipFill>
          <a:blip r:embed="rId4"/>
          <a:stretch>
            <a:fillRect/>
          </a:stretch>
        </p:blipFill>
        <p:spPr>
          <a:xfrm>
            <a:off x="0" y="-1"/>
            <a:ext cx="12192000" cy="6857845"/>
          </a:xfrm>
        </p:spPr>
      </p:pic>
      <p:sp>
        <p:nvSpPr>
          <p:cNvPr id="5" name="Footer Placeholder 4">
            <a:extLst>
              <a:ext uri="{FF2B5EF4-FFF2-40B4-BE49-F238E27FC236}">
                <a16:creationId xmlns:a16="http://schemas.microsoft.com/office/drawing/2014/main" id="{2227AA8A-FA87-1CB9-7113-4A9DE0577747}"/>
              </a:ext>
            </a:extLst>
          </p:cNvPr>
          <p:cNvSpPr>
            <a:spLocks noGrp="1"/>
          </p:cNvSpPr>
          <p:nvPr>
            <p:ph type="ftr" sz="quarter" idx="11"/>
          </p:nvPr>
        </p:nvSpPr>
        <p:spPr/>
        <p:txBody>
          <a:bodyPr/>
          <a:lstStyle/>
          <a:p>
            <a:r>
              <a:rPr lang="en-US"/>
              <a:t>Kiarash Ghasemzadeh</a:t>
            </a:r>
          </a:p>
        </p:txBody>
      </p:sp>
      <p:sp>
        <p:nvSpPr>
          <p:cNvPr id="6" name="Slide Number Placeholder 5">
            <a:extLst>
              <a:ext uri="{FF2B5EF4-FFF2-40B4-BE49-F238E27FC236}">
                <a16:creationId xmlns:a16="http://schemas.microsoft.com/office/drawing/2014/main" id="{E26377E9-2303-9D94-953B-C8C05A81BAD2}"/>
              </a:ext>
            </a:extLst>
          </p:cNvPr>
          <p:cNvSpPr>
            <a:spLocks noGrp="1"/>
          </p:cNvSpPr>
          <p:nvPr>
            <p:ph type="sldNum" sz="quarter" idx="12"/>
          </p:nvPr>
        </p:nvSpPr>
        <p:spPr/>
        <p:txBody>
          <a:bodyPr/>
          <a:lstStyle/>
          <a:p>
            <a:fld id="{330EA680-D336-4FF7-8B7A-9848BB0A1C32}" type="slidenum">
              <a:rPr lang="en-US" smtClean="0"/>
              <a:t>11</a:t>
            </a:fld>
            <a:endParaRPr lang="en-US"/>
          </a:p>
        </p:txBody>
      </p:sp>
    </p:spTree>
    <p:extLst>
      <p:ext uri="{BB962C8B-B14F-4D97-AF65-F5344CB8AC3E}">
        <p14:creationId xmlns:p14="http://schemas.microsoft.com/office/powerpoint/2010/main" val="371319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AE290-AEBA-5DEE-56AB-2E4C9C18B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70056A-E082-4083-5131-F2F7907F17CF}"/>
              </a:ext>
            </a:extLst>
          </p:cNvPr>
          <p:cNvSpPr>
            <a:spLocks noGrp="1"/>
          </p:cNvSpPr>
          <p:nvPr>
            <p:ph type="title"/>
          </p:nvPr>
        </p:nvSpPr>
        <p:spPr>
          <a:xfrm>
            <a:off x="838200" y="158222"/>
            <a:ext cx="10515600" cy="1325563"/>
          </a:xfrm>
        </p:spPr>
        <p:txBody>
          <a:bodyPr>
            <a:normAutofit/>
          </a:bodyPr>
          <a:lstStyle/>
          <a:p>
            <a:r>
              <a:rPr lang="en-US" b="1" dirty="0"/>
              <a:t>Stage 2: RL with Reference Trajectory</a:t>
            </a:r>
          </a:p>
        </p:txBody>
      </p:sp>
      <p:sp>
        <p:nvSpPr>
          <p:cNvPr id="9" name="TextBox 8">
            <a:extLst>
              <a:ext uri="{FF2B5EF4-FFF2-40B4-BE49-F238E27FC236}">
                <a16:creationId xmlns:a16="http://schemas.microsoft.com/office/drawing/2014/main" id="{E8F87AA7-BBE6-36A4-673E-F44B47131231}"/>
              </a:ext>
            </a:extLst>
          </p:cNvPr>
          <p:cNvSpPr txBox="1"/>
          <p:nvPr/>
        </p:nvSpPr>
        <p:spPr>
          <a:xfrm>
            <a:off x="838200" y="1136313"/>
            <a:ext cx="11704320" cy="369332"/>
          </a:xfrm>
          <a:prstGeom prst="rect">
            <a:avLst/>
          </a:prstGeom>
          <a:noFill/>
        </p:spPr>
        <p:txBody>
          <a:bodyPr wrap="square">
            <a:spAutoFit/>
          </a:bodyPr>
          <a:lstStyle/>
          <a:p>
            <a:r>
              <a:rPr lang="en-US" dirty="0">
                <a:solidFill>
                  <a:srgbClr val="299DFF"/>
                </a:solidFill>
              </a:rPr>
              <a:t>PPO learns to track the reference while completing the task</a:t>
            </a:r>
          </a:p>
        </p:txBody>
      </p:sp>
      <p:sp>
        <p:nvSpPr>
          <p:cNvPr id="4" name="Content Placeholder 3">
            <a:extLst>
              <a:ext uri="{FF2B5EF4-FFF2-40B4-BE49-F238E27FC236}">
                <a16:creationId xmlns:a16="http://schemas.microsoft.com/office/drawing/2014/main" id="{FD5C365C-6F1B-7958-BE14-85A63CD66755}"/>
              </a:ext>
            </a:extLst>
          </p:cNvPr>
          <p:cNvSpPr>
            <a:spLocks noGrp="1"/>
          </p:cNvSpPr>
          <p:nvPr>
            <p:ph idx="1"/>
          </p:nvPr>
        </p:nvSpPr>
        <p:spPr>
          <a:xfrm>
            <a:off x="838200" y="1505645"/>
            <a:ext cx="10515600" cy="4351338"/>
          </a:xfrm>
        </p:spPr>
        <p:txBody>
          <a:bodyPr/>
          <a:lstStyle/>
          <a:p>
            <a:pPr marL="0" indent="0">
              <a:buNone/>
            </a:pPr>
            <a:r>
              <a:rPr lang="en-US" b="1" dirty="0"/>
              <a:t>Observations:</a:t>
            </a:r>
          </a:p>
          <a:p>
            <a:endParaRPr lang="en-US" b="1" dirty="0">
              <a:solidFill>
                <a:srgbClr val="299DFF"/>
              </a:solidFill>
            </a:endParaRPr>
          </a:p>
          <a:p>
            <a:endParaRPr lang="en-US" b="1" dirty="0">
              <a:solidFill>
                <a:srgbClr val="299DFF"/>
              </a:solidFill>
            </a:endParaRPr>
          </a:p>
        </p:txBody>
      </p:sp>
      <p:pic>
        <p:nvPicPr>
          <p:cNvPr id="10" name="Picture 9">
            <a:extLst>
              <a:ext uri="{FF2B5EF4-FFF2-40B4-BE49-F238E27FC236}">
                <a16:creationId xmlns:a16="http://schemas.microsoft.com/office/drawing/2014/main" id="{A3DAF4FF-4B70-AAE5-7FCE-9BC49480174A}"/>
              </a:ext>
            </a:extLst>
          </p:cNvPr>
          <p:cNvPicPr>
            <a:picLocks noChangeAspect="1"/>
          </p:cNvPicPr>
          <p:nvPr/>
        </p:nvPicPr>
        <p:blipFill>
          <a:blip r:embed="rId3"/>
          <a:stretch>
            <a:fillRect/>
          </a:stretch>
        </p:blipFill>
        <p:spPr>
          <a:xfrm>
            <a:off x="3548193" y="1650321"/>
            <a:ext cx="7561084" cy="4945451"/>
          </a:xfrm>
          <a:prstGeom prst="rect">
            <a:avLst/>
          </a:prstGeom>
        </p:spPr>
      </p:pic>
      <p:sp>
        <p:nvSpPr>
          <p:cNvPr id="11" name="Footer Placeholder 10">
            <a:extLst>
              <a:ext uri="{FF2B5EF4-FFF2-40B4-BE49-F238E27FC236}">
                <a16:creationId xmlns:a16="http://schemas.microsoft.com/office/drawing/2014/main" id="{A8901F2A-04A7-66C1-A58D-82D43A74501B}"/>
              </a:ext>
            </a:extLst>
          </p:cNvPr>
          <p:cNvSpPr>
            <a:spLocks noGrp="1"/>
          </p:cNvSpPr>
          <p:nvPr>
            <p:ph type="ftr" sz="quarter" idx="11"/>
          </p:nvPr>
        </p:nvSpPr>
        <p:spPr/>
        <p:txBody>
          <a:bodyPr/>
          <a:lstStyle/>
          <a:p>
            <a:r>
              <a:rPr lang="en-US"/>
              <a:t>Kiarash Ghasemzadeh</a:t>
            </a:r>
          </a:p>
        </p:txBody>
      </p:sp>
      <p:sp>
        <p:nvSpPr>
          <p:cNvPr id="12" name="Slide Number Placeholder 11">
            <a:extLst>
              <a:ext uri="{FF2B5EF4-FFF2-40B4-BE49-F238E27FC236}">
                <a16:creationId xmlns:a16="http://schemas.microsoft.com/office/drawing/2014/main" id="{BA6B758E-9023-6DA2-1D83-FD91D5E5C886}"/>
              </a:ext>
            </a:extLst>
          </p:cNvPr>
          <p:cNvSpPr>
            <a:spLocks noGrp="1"/>
          </p:cNvSpPr>
          <p:nvPr>
            <p:ph type="sldNum" sz="quarter" idx="12"/>
          </p:nvPr>
        </p:nvSpPr>
        <p:spPr/>
        <p:txBody>
          <a:bodyPr/>
          <a:lstStyle/>
          <a:p>
            <a:fld id="{330EA680-D336-4FF7-8B7A-9848BB0A1C32}" type="slidenum">
              <a:rPr lang="en-US" smtClean="0"/>
              <a:t>12</a:t>
            </a:fld>
            <a:endParaRPr lang="en-US"/>
          </a:p>
        </p:txBody>
      </p:sp>
    </p:spTree>
    <p:extLst>
      <p:ext uri="{BB962C8B-B14F-4D97-AF65-F5344CB8AC3E}">
        <p14:creationId xmlns:p14="http://schemas.microsoft.com/office/powerpoint/2010/main" val="2757360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A49EF-7C7C-0CD8-20FF-293C0D7167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65B08E-5214-018F-2B5A-73DF3815D84F}"/>
              </a:ext>
            </a:extLst>
          </p:cNvPr>
          <p:cNvSpPr>
            <a:spLocks noGrp="1"/>
          </p:cNvSpPr>
          <p:nvPr>
            <p:ph type="title"/>
          </p:nvPr>
        </p:nvSpPr>
        <p:spPr>
          <a:xfrm>
            <a:off x="838200" y="158222"/>
            <a:ext cx="10515600" cy="1325563"/>
          </a:xfrm>
        </p:spPr>
        <p:txBody>
          <a:bodyPr>
            <a:normAutofit/>
          </a:bodyPr>
          <a:lstStyle/>
          <a:p>
            <a:r>
              <a:rPr lang="en-US" b="1" dirty="0"/>
              <a:t>Stage 2: RL with Reference Trajectory</a:t>
            </a:r>
          </a:p>
        </p:txBody>
      </p:sp>
      <p:sp>
        <p:nvSpPr>
          <p:cNvPr id="9" name="TextBox 8">
            <a:extLst>
              <a:ext uri="{FF2B5EF4-FFF2-40B4-BE49-F238E27FC236}">
                <a16:creationId xmlns:a16="http://schemas.microsoft.com/office/drawing/2014/main" id="{44DCCA75-BAC1-165B-227A-7B9E4B839663}"/>
              </a:ext>
            </a:extLst>
          </p:cNvPr>
          <p:cNvSpPr txBox="1"/>
          <p:nvPr/>
        </p:nvSpPr>
        <p:spPr>
          <a:xfrm>
            <a:off x="838200" y="1136313"/>
            <a:ext cx="11704320" cy="369332"/>
          </a:xfrm>
          <a:prstGeom prst="rect">
            <a:avLst/>
          </a:prstGeom>
          <a:noFill/>
        </p:spPr>
        <p:txBody>
          <a:bodyPr wrap="square">
            <a:spAutoFit/>
          </a:bodyPr>
          <a:lstStyle/>
          <a:p>
            <a:r>
              <a:rPr lang="en-US" dirty="0">
                <a:solidFill>
                  <a:srgbClr val="299DFF"/>
                </a:solidFill>
              </a:rPr>
              <a:t>PPO learns to track the reference while completing the task</a:t>
            </a:r>
          </a:p>
        </p:txBody>
      </p:sp>
      <p:sp>
        <p:nvSpPr>
          <p:cNvPr id="4" name="Content Placeholder 3">
            <a:extLst>
              <a:ext uri="{FF2B5EF4-FFF2-40B4-BE49-F238E27FC236}">
                <a16:creationId xmlns:a16="http://schemas.microsoft.com/office/drawing/2014/main" id="{ACBC2A70-D5BD-249C-56A5-EBB0466D47D0}"/>
              </a:ext>
            </a:extLst>
          </p:cNvPr>
          <p:cNvSpPr>
            <a:spLocks noGrp="1"/>
          </p:cNvSpPr>
          <p:nvPr>
            <p:ph idx="1"/>
          </p:nvPr>
        </p:nvSpPr>
        <p:spPr>
          <a:xfrm>
            <a:off x="838200" y="1505645"/>
            <a:ext cx="10515600" cy="4351338"/>
          </a:xfrm>
        </p:spPr>
        <p:txBody>
          <a:bodyPr/>
          <a:lstStyle/>
          <a:p>
            <a:pPr marL="0" indent="0">
              <a:buNone/>
            </a:pPr>
            <a:r>
              <a:rPr lang="en-US" b="1" dirty="0"/>
              <a:t>Action Space &amp; Training:</a:t>
            </a:r>
          </a:p>
          <a:p>
            <a:pPr marL="0" indent="0">
              <a:buNone/>
            </a:pPr>
            <a:endParaRPr lang="en-US" b="1" dirty="0"/>
          </a:p>
          <a:p>
            <a:pPr>
              <a:spcBef>
                <a:spcPts val="400"/>
              </a:spcBef>
            </a:pPr>
            <a:r>
              <a:rPr lang="en-US" dirty="0"/>
              <a:t>Action: target joint angles aₜ ∈ ℝ²⁹ (27 body + 2 hand states)</a:t>
            </a:r>
          </a:p>
          <a:p>
            <a:pPr>
              <a:spcBef>
                <a:spcPts val="400"/>
              </a:spcBef>
            </a:pPr>
            <a:r>
              <a:rPr lang="en-US" dirty="0"/>
              <a:t>Hands: binary open/close per task (no individual finger control)</a:t>
            </a:r>
          </a:p>
          <a:p>
            <a:pPr>
              <a:spcBef>
                <a:spcPts val="400"/>
              </a:spcBef>
            </a:pPr>
            <a:r>
              <a:rPr lang="en-US" dirty="0"/>
              <a:t>Policy architecture: MLP trained with PPO</a:t>
            </a:r>
          </a:p>
          <a:p>
            <a:pPr>
              <a:spcBef>
                <a:spcPts val="400"/>
              </a:spcBef>
            </a:pPr>
            <a:r>
              <a:rPr lang="en-US" dirty="0"/>
              <a:t>2,000 iterations × 8,192 parallel </a:t>
            </a:r>
            <a:r>
              <a:rPr lang="en-US" dirty="0" err="1"/>
              <a:t>envs</a:t>
            </a:r>
            <a:r>
              <a:rPr lang="en-US" dirty="0"/>
              <a:t> on one A6000 GPU</a:t>
            </a:r>
          </a:p>
          <a:p>
            <a:pPr marL="0" indent="0">
              <a:buNone/>
            </a:pPr>
            <a:endParaRPr lang="en-US" b="1" dirty="0">
              <a:solidFill>
                <a:srgbClr val="299DFF"/>
              </a:solidFill>
            </a:endParaRPr>
          </a:p>
          <a:p>
            <a:endParaRPr lang="en-US" b="1" dirty="0">
              <a:solidFill>
                <a:srgbClr val="299DFF"/>
              </a:solidFill>
            </a:endParaRPr>
          </a:p>
        </p:txBody>
      </p:sp>
      <p:sp>
        <p:nvSpPr>
          <p:cNvPr id="3" name="Footer Placeholder 2">
            <a:extLst>
              <a:ext uri="{FF2B5EF4-FFF2-40B4-BE49-F238E27FC236}">
                <a16:creationId xmlns:a16="http://schemas.microsoft.com/office/drawing/2014/main" id="{5B30BE0D-AFF4-D58D-2E5B-20E8D9ABB967}"/>
              </a:ext>
            </a:extLst>
          </p:cNvPr>
          <p:cNvSpPr>
            <a:spLocks noGrp="1"/>
          </p:cNvSpPr>
          <p:nvPr>
            <p:ph type="ftr" sz="quarter" idx="11"/>
          </p:nvPr>
        </p:nvSpPr>
        <p:spPr/>
        <p:txBody>
          <a:bodyPr/>
          <a:lstStyle/>
          <a:p>
            <a:r>
              <a:rPr lang="en-US"/>
              <a:t>Kiarash Ghasemzadeh</a:t>
            </a:r>
          </a:p>
        </p:txBody>
      </p:sp>
      <p:sp>
        <p:nvSpPr>
          <p:cNvPr id="5" name="Slide Number Placeholder 4">
            <a:extLst>
              <a:ext uri="{FF2B5EF4-FFF2-40B4-BE49-F238E27FC236}">
                <a16:creationId xmlns:a16="http://schemas.microsoft.com/office/drawing/2014/main" id="{FC532249-793B-6093-B9BD-DA665B6DDA5E}"/>
              </a:ext>
            </a:extLst>
          </p:cNvPr>
          <p:cNvSpPr>
            <a:spLocks noGrp="1"/>
          </p:cNvSpPr>
          <p:nvPr>
            <p:ph type="sldNum" sz="quarter" idx="12"/>
          </p:nvPr>
        </p:nvSpPr>
        <p:spPr/>
        <p:txBody>
          <a:bodyPr/>
          <a:lstStyle/>
          <a:p>
            <a:fld id="{330EA680-D336-4FF7-8B7A-9848BB0A1C32}" type="slidenum">
              <a:rPr lang="en-US" smtClean="0"/>
              <a:t>13</a:t>
            </a:fld>
            <a:endParaRPr lang="en-US"/>
          </a:p>
        </p:txBody>
      </p:sp>
    </p:spTree>
    <p:extLst>
      <p:ext uri="{BB962C8B-B14F-4D97-AF65-F5344CB8AC3E}">
        <p14:creationId xmlns:p14="http://schemas.microsoft.com/office/powerpoint/2010/main" val="2186640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7A422-D1A7-C620-FCDD-8948FBE8F4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4108A4-3399-689C-83B0-F259B14852BF}"/>
              </a:ext>
            </a:extLst>
          </p:cNvPr>
          <p:cNvSpPr>
            <a:spLocks noGrp="1"/>
          </p:cNvSpPr>
          <p:nvPr>
            <p:ph type="title"/>
          </p:nvPr>
        </p:nvSpPr>
        <p:spPr>
          <a:xfrm>
            <a:off x="838200" y="158222"/>
            <a:ext cx="10515600" cy="1325563"/>
          </a:xfrm>
        </p:spPr>
        <p:txBody>
          <a:bodyPr>
            <a:normAutofit/>
          </a:bodyPr>
          <a:lstStyle/>
          <a:p>
            <a:r>
              <a:rPr lang="en-US" b="1" dirty="0"/>
              <a:t>Stage 2: RL with Reference Trajectory</a:t>
            </a:r>
          </a:p>
        </p:txBody>
      </p:sp>
      <p:sp>
        <p:nvSpPr>
          <p:cNvPr id="9" name="TextBox 8">
            <a:extLst>
              <a:ext uri="{FF2B5EF4-FFF2-40B4-BE49-F238E27FC236}">
                <a16:creationId xmlns:a16="http://schemas.microsoft.com/office/drawing/2014/main" id="{5B2E62BE-A73E-35D8-D01A-198A788B3819}"/>
              </a:ext>
            </a:extLst>
          </p:cNvPr>
          <p:cNvSpPr txBox="1"/>
          <p:nvPr/>
        </p:nvSpPr>
        <p:spPr>
          <a:xfrm>
            <a:off x="838200" y="1136313"/>
            <a:ext cx="11704320" cy="369332"/>
          </a:xfrm>
          <a:prstGeom prst="rect">
            <a:avLst/>
          </a:prstGeom>
          <a:noFill/>
        </p:spPr>
        <p:txBody>
          <a:bodyPr wrap="square">
            <a:spAutoFit/>
          </a:bodyPr>
          <a:lstStyle/>
          <a:p>
            <a:r>
              <a:rPr lang="en-US" dirty="0">
                <a:solidFill>
                  <a:srgbClr val="299DFF"/>
                </a:solidFill>
              </a:rPr>
              <a:t>PPO learns to track the reference while completing the task</a:t>
            </a:r>
          </a:p>
        </p:txBody>
      </p:sp>
      <p:sp>
        <p:nvSpPr>
          <p:cNvPr id="4" name="Content Placeholder 3">
            <a:extLst>
              <a:ext uri="{FF2B5EF4-FFF2-40B4-BE49-F238E27FC236}">
                <a16:creationId xmlns:a16="http://schemas.microsoft.com/office/drawing/2014/main" id="{A340E4A2-E83B-BA53-E86E-B990EB1042F5}"/>
              </a:ext>
            </a:extLst>
          </p:cNvPr>
          <p:cNvSpPr>
            <a:spLocks noGrp="1"/>
          </p:cNvSpPr>
          <p:nvPr>
            <p:ph idx="1"/>
          </p:nvPr>
        </p:nvSpPr>
        <p:spPr>
          <a:xfrm>
            <a:off x="838200" y="1683066"/>
            <a:ext cx="10515600" cy="4351338"/>
          </a:xfrm>
        </p:spPr>
        <p:txBody>
          <a:bodyPr>
            <a:normAutofit fontScale="85000" lnSpcReduction="20000"/>
          </a:bodyPr>
          <a:lstStyle/>
          <a:p>
            <a:pPr marL="0" indent="0">
              <a:buNone/>
            </a:pPr>
            <a:r>
              <a:rPr lang="en-US" b="1" dirty="0"/>
              <a:t>Reward Terms:</a:t>
            </a:r>
          </a:p>
          <a:p>
            <a:pPr marL="0" indent="0">
              <a:buNone/>
            </a:pPr>
            <a:endParaRPr lang="en-US" b="1" dirty="0"/>
          </a:p>
          <a:p>
            <a:pPr marL="0" indent="0">
              <a:spcBef>
                <a:spcPts val="400"/>
              </a:spcBef>
              <a:buNone/>
            </a:pPr>
            <a:r>
              <a:rPr lang="en-US" dirty="0"/>
              <a:t>① Joint angle tracking  </a:t>
            </a:r>
          </a:p>
          <a:p>
            <a:pPr marL="0" indent="0">
              <a:spcBef>
                <a:spcPts val="400"/>
              </a:spcBef>
              <a:buNone/>
            </a:pPr>
            <a:r>
              <a:rPr lang="en-US" dirty="0"/>
              <a:t>② </a:t>
            </a:r>
            <a:r>
              <a:rPr lang="en-US" dirty="0" err="1"/>
              <a:t>Keypoint</a:t>
            </a:r>
            <a:r>
              <a:rPr lang="en-US" dirty="0"/>
              <a:t> position tracking</a:t>
            </a:r>
          </a:p>
          <a:p>
            <a:pPr marL="0" indent="0">
              <a:spcBef>
                <a:spcPts val="400"/>
              </a:spcBef>
              <a:buNone/>
            </a:pPr>
            <a:r>
              <a:rPr lang="en-US" dirty="0"/>
              <a:t>③ Root position tracking </a:t>
            </a:r>
          </a:p>
          <a:p>
            <a:pPr marL="0" indent="0">
              <a:spcBef>
                <a:spcPts val="400"/>
              </a:spcBef>
              <a:buNone/>
            </a:pPr>
            <a:r>
              <a:rPr lang="en-US" dirty="0"/>
              <a:t>④ Root orientation tracking</a:t>
            </a:r>
          </a:p>
          <a:p>
            <a:pPr marL="0" indent="0">
              <a:spcBef>
                <a:spcPts val="400"/>
              </a:spcBef>
              <a:buNone/>
            </a:pPr>
            <a:r>
              <a:rPr lang="en-US" dirty="0"/>
              <a:t>⑤ Hand state tracking</a:t>
            </a:r>
          </a:p>
          <a:p>
            <a:pPr marL="0" indent="0">
              <a:spcBef>
                <a:spcPts val="400"/>
              </a:spcBef>
              <a:buNone/>
            </a:pPr>
            <a:r>
              <a:rPr lang="en-US" dirty="0"/>
              <a:t>⑥ Torque penalty  </a:t>
            </a:r>
          </a:p>
          <a:p>
            <a:pPr marL="0" indent="0">
              <a:spcBef>
                <a:spcPts val="400"/>
              </a:spcBef>
              <a:buNone/>
            </a:pPr>
            <a:r>
              <a:rPr lang="en-US" dirty="0"/>
              <a:t>⑦ High acceleration penalty</a:t>
            </a:r>
          </a:p>
          <a:p>
            <a:pPr marL="0" indent="0">
              <a:spcBef>
                <a:spcPts val="400"/>
              </a:spcBef>
              <a:buNone/>
            </a:pPr>
            <a:r>
              <a:rPr lang="en-US" dirty="0"/>
              <a:t>⑧ Action rate smoothness  </a:t>
            </a:r>
          </a:p>
          <a:p>
            <a:pPr marL="0" indent="0">
              <a:spcBef>
                <a:spcPts val="400"/>
              </a:spcBef>
              <a:buNone/>
            </a:pPr>
            <a:r>
              <a:rPr lang="en-US" dirty="0"/>
              <a:t>⑨ Foot slide penalty  </a:t>
            </a:r>
          </a:p>
          <a:p>
            <a:pPr marL="0" indent="0">
              <a:spcBef>
                <a:spcPts val="400"/>
              </a:spcBef>
              <a:buNone/>
            </a:pPr>
            <a:r>
              <a:rPr lang="en-US" dirty="0"/>
              <a:t>⑩ Foot orientation</a:t>
            </a:r>
          </a:p>
          <a:p>
            <a:pPr marL="0" indent="0">
              <a:spcBef>
                <a:spcPts val="400"/>
              </a:spcBef>
              <a:buNone/>
            </a:pPr>
            <a:r>
              <a:rPr lang="en-US" dirty="0"/>
              <a:t>+ Task-specific sparse reward (e.g., object lifted above height h)</a:t>
            </a:r>
          </a:p>
          <a:p>
            <a:endParaRPr lang="en-US" b="1" dirty="0">
              <a:solidFill>
                <a:srgbClr val="299DFF"/>
              </a:solidFill>
            </a:endParaRPr>
          </a:p>
        </p:txBody>
      </p:sp>
      <p:sp>
        <p:nvSpPr>
          <p:cNvPr id="5" name="Footer Placeholder 4">
            <a:extLst>
              <a:ext uri="{FF2B5EF4-FFF2-40B4-BE49-F238E27FC236}">
                <a16:creationId xmlns:a16="http://schemas.microsoft.com/office/drawing/2014/main" id="{D786FC9A-65E1-C911-7C26-A6514A62A66F}"/>
              </a:ext>
            </a:extLst>
          </p:cNvPr>
          <p:cNvSpPr>
            <a:spLocks noGrp="1"/>
          </p:cNvSpPr>
          <p:nvPr>
            <p:ph type="ftr" sz="quarter" idx="11"/>
          </p:nvPr>
        </p:nvSpPr>
        <p:spPr/>
        <p:txBody>
          <a:bodyPr/>
          <a:lstStyle/>
          <a:p>
            <a:r>
              <a:rPr lang="en-US"/>
              <a:t>Kiarash Ghasemzadeh</a:t>
            </a:r>
          </a:p>
        </p:txBody>
      </p:sp>
      <p:sp>
        <p:nvSpPr>
          <p:cNvPr id="6" name="Slide Number Placeholder 5">
            <a:extLst>
              <a:ext uri="{FF2B5EF4-FFF2-40B4-BE49-F238E27FC236}">
                <a16:creationId xmlns:a16="http://schemas.microsoft.com/office/drawing/2014/main" id="{28D5A6B6-11A4-C4F5-CA8C-D337A8E65FCD}"/>
              </a:ext>
            </a:extLst>
          </p:cNvPr>
          <p:cNvSpPr>
            <a:spLocks noGrp="1"/>
          </p:cNvSpPr>
          <p:nvPr>
            <p:ph type="sldNum" sz="quarter" idx="12"/>
          </p:nvPr>
        </p:nvSpPr>
        <p:spPr/>
        <p:txBody>
          <a:bodyPr/>
          <a:lstStyle/>
          <a:p>
            <a:fld id="{330EA680-D336-4FF7-8B7A-9848BB0A1C32}" type="slidenum">
              <a:rPr lang="en-US" smtClean="0"/>
              <a:t>14</a:t>
            </a:fld>
            <a:endParaRPr lang="en-US"/>
          </a:p>
        </p:txBody>
      </p:sp>
    </p:spTree>
    <p:extLst>
      <p:ext uri="{BB962C8B-B14F-4D97-AF65-F5344CB8AC3E}">
        <p14:creationId xmlns:p14="http://schemas.microsoft.com/office/powerpoint/2010/main" val="3847277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560320"/>
            <a:ext cx="12188952" cy="1828800"/>
          </a:xfrm>
          <a:prstGeom prst="rect">
            <a:avLst/>
          </a:prstGeom>
          <a:solidFill>
            <a:srgbClr val="0A14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0" y="2514600"/>
            <a:ext cx="164592" cy="1920240"/>
          </a:xfrm>
          <a:prstGeom prst="rect">
            <a:avLst/>
          </a:prstGeom>
          <a:solidFill>
            <a:srgbClr val="299D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p:cNvSpPr txBox="1"/>
          <p:nvPr/>
        </p:nvSpPr>
        <p:spPr>
          <a:xfrm>
            <a:off x="365760" y="2743200"/>
            <a:ext cx="11430000" cy="1097280"/>
          </a:xfrm>
          <a:prstGeom prst="rect">
            <a:avLst/>
          </a:prstGeom>
          <a:noFill/>
        </p:spPr>
        <p:txBody>
          <a:bodyPr wrap="square">
            <a:spAutoFit/>
          </a:bodyPr>
          <a:lstStyle/>
          <a:p>
            <a:pPr algn="l"/>
            <a:r>
              <a:rPr sz="4800" b="1" i="0">
                <a:solidFill>
                  <a:srgbClr val="FFFFFF"/>
                </a:solidFill>
              </a:rPr>
              <a:t>Results &amp; Evaluation</a:t>
            </a:r>
          </a:p>
        </p:txBody>
      </p:sp>
      <p:sp>
        <p:nvSpPr>
          <p:cNvPr id="5" name="TextBox 4"/>
          <p:cNvSpPr txBox="1"/>
          <p:nvPr/>
        </p:nvSpPr>
        <p:spPr>
          <a:xfrm>
            <a:off x="365760" y="3931920"/>
            <a:ext cx="11430000" cy="640080"/>
          </a:xfrm>
          <a:prstGeom prst="rect">
            <a:avLst/>
          </a:prstGeom>
          <a:noFill/>
        </p:spPr>
        <p:txBody>
          <a:bodyPr wrap="square">
            <a:spAutoFit/>
          </a:bodyPr>
          <a:lstStyle/>
          <a:p>
            <a:pPr algn="l"/>
            <a:r>
              <a:rPr sz="2200" b="0" i="0">
                <a:solidFill>
                  <a:srgbClr val="299DFF"/>
                </a:solidFill>
              </a:rPr>
              <a:t>11 tasks · simulation · real-world deployment</a:t>
            </a:r>
          </a:p>
        </p:txBody>
      </p:sp>
      <p:sp>
        <p:nvSpPr>
          <p:cNvPr id="6" name="Footer Placeholder 5">
            <a:extLst>
              <a:ext uri="{FF2B5EF4-FFF2-40B4-BE49-F238E27FC236}">
                <a16:creationId xmlns:a16="http://schemas.microsoft.com/office/drawing/2014/main" id="{5E4F89CB-6708-1DF3-6AC2-1D16742EFD70}"/>
              </a:ext>
            </a:extLst>
          </p:cNvPr>
          <p:cNvSpPr>
            <a:spLocks noGrp="1"/>
          </p:cNvSpPr>
          <p:nvPr>
            <p:ph type="ftr" sz="quarter" idx="11"/>
          </p:nvPr>
        </p:nvSpPr>
        <p:spPr/>
        <p:txBody>
          <a:bodyPr/>
          <a:lstStyle/>
          <a:p>
            <a:r>
              <a:rPr lang="en-US"/>
              <a:t>Kiarash Ghasemzadeh</a:t>
            </a:r>
          </a:p>
        </p:txBody>
      </p:sp>
      <p:sp>
        <p:nvSpPr>
          <p:cNvPr id="7" name="Slide Number Placeholder 6">
            <a:extLst>
              <a:ext uri="{FF2B5EF4-FFF2-40B4-BE49-F238E27FC236}">
                <a16:creationId xmlns:a16="http://schemas.microsoft.com/office/drawing/2014/main" id="{8CF9CA02-882C-CAA7-3BA4-4FE86411AD1D}"/>
              </a:ext>
            </a:extLst>
          </p:cNvPr>
          <p:cNvSpPr>
            <a:spLocks noGrp="1"/>
          </p:cNvSpPr>
          <p:nvPr>
            <p:ph type="sldNum" sz="quarter" idx="12"/>
          </p:nvPr>
        </p:nvSpPr>
        <p:spPr/>
        <p:txBody>
          <a:bodyPr/>
          <a:lstStyle/>
          <a:p>
            <a:fld id="{330EA680-D336-4FF7-8B7A-9848BB0A1C32}" type="slidenum">
              <a:rPr lang="en-US" smtClean="0"/>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4FBFE3F-8A6D-9276-DF7D-8526491D427F}"/>
              </a:ext>
            </a:extLst>
          </p:cNvPr>
          <p:cNvSpPr/>
          <p:nvPr/>
        </p:nvSpPr>
        <p:spPr>
          <a:xfrm>
            <a:off x="0" y="0"/>
            <a:ext cx="12188952" cy="1051560"/>
          </a:xfrm>
          <a:prstGeom prst="rect">
            <a:avLst/>
          </a:prstGeom>
          <a:solidFill>
            <a:srgbClr val="0A14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sz="800"/>
          </a:p>
        </p:txBody>
      </p:sp>
      <p:sp>
        <p:nvSpPr>
          <p:cNvPr id="3" name="TextBox 2"/>
          <p:cNvSpPr txBox="1"/>
          <p:nvPr/>
        </p:nvSpPr>
        <p:spPr>
          <a:xfrm>
            <a:off x="228600" y="73152"/>
            <a:ext cx="11704320" cy="646331"/>
          </a:xfrm>
          <a:prstGeom prst="rect">
            <a:avLst/>
          </a:prstGeom>
          <a:noFill/>
        </p:spPr>
        <p:txBody>
          <a:bodyPr wrap="square">
            <a:spAutoFit/>
          </a:bodyPr>
          <a:lstStyle/>
          <a:p>
            <a:pPr algn="l"/>
            <a:r>
              <a:rPr sz="3600" b="1" i="0" dirty="0">
                <a:solidFill>
                  <a:schemeClr val="bg1"/>
                </a:solidFill>
              </a:rPr>
              <a:t>Simulation Demos</a:t>
            </a:r>
          </a:p>
        </p:txBody>
      </p:sp>
      <p:sp>
        <p:nvSpPr>
          <p:cNvPr id="4" name="TextBox 3"/>
          <p:cNvSpPr txBox="1"/>
          <p:nvPr/>
        </p:nvSpPr>
        <p:spPr>
          <a:xfrm>
            <a:off x="228600" y="713232"/>
            <a:ext cx="11704320" cy="347472"/>
          </a:xfrm>
          <a:prstGeom prst="rect">
            <a:avLst/>
          </a:prstGeom>
          <a:noFill/>
        </p:spPr>
        <p:txBody>
          <a:bodyPr wrap="square">
            <a:spAutoFit/>
          </a:bodyPr>
          <a:lstStyle/>
          <a:p>
            <a:pPr algn="l"/>
            <a:r>
              <a:rPr sz="1800" b="0" i="0">
                <a:solidFill>
                  <a:srgbClr val="299DFF"/>
                </a:solidFill>
              </a:rPr>
              <a:t>Diverse whole-body skills learned in IsaacSim</a:t>
            </a:r>
          </a:p>
        </p:txBody>
      </p:sp>
      <p:sp>
        <p:nvSpPr>
          <p:cNvPr id="7" name="TextBox 6"/>
          <p:cNvSpPr txBox="1"/>
          <p:nvPr/>
        </p:nvSpPr>
        <p:spPr>
          <a:xfrm>
            <a:off x="365760" y="4526280"/>
            <a:ext cx="5394960" cy="365760"/>
          </a:xfrm>
          <a:prstGeom prst="rect">
            <a:avLst/>
          </a:prstGeom>
          <a:noFill/>
        </p:spPr>
        <p:txBody>
          <a:bodyPr wrap="square">
            <a:spAutoFit/>
          </a:bodyPr>
          <a:lstStyle/>
          <a:p>
            <a:pPr algn="ctr"/>
            <a:r>
              <a:rPr sz="1600" b="0" i="0" dirty="0">
                <a:solidFill>
                  <a:srgbClr val="299DFF"/>
                </a:solidFill>
              </a:rPr>
              <a:t>Pick (standing)</a:t>
            </a:r>
          </a:p>
        </p:txBody>
      </p:sp>
      <p:sp>
        <p:nvSpPr>
          <p:cNvPr id="8" name="TextBox 7"/>
          <p:cNvSpPr txBox="1"/>
          <p:nvPr/>
        </p:nvSpPr>
        <p:spPr>
          <a:xfrm>
            <a:off x="5897880" y="4526280"/>
            <a:ext cx="6035040" cy="365760"/>
          </a:xfrm>
          <a:prstGeom prst="rect">
            <a:avLst/>
          </a:prstGeom>
          <a:noFill/>
        </p:spPr>
        <p:txBody>
          <a:bodyPr wrap="square">
            <a:spAutoFit/>
          </a:bodyPr>
          <a:lstStyle/>
          <a:p>
            <a:pPr algn="ctr"/>
            <a:r>
              <a:rPr sz="1600" b="0" i="0">
                <a:solidFill>
                  <a:srgbClr val="299DFF"/>
                </a:solidFill>
              </a:rPr>
              <a:t>Open Drawer</a:t>
            </a:r>
          </a:p>
        </p:txBody>
      </p:sp>
      <p:sp>
        <p:nvSpPr>
          <p:cNvPr id="10" name="TextBox 9"/>
          <p:cNvSpPr txBox="1"/>
          <p:nvPr/>
        </p:nvSpPr>
        <p:spPr>
          <a:xfrm>
            <a:off x="365760" y="5120640"/>
            <a:ext cx="11457432" cy="1025922"/>
          </a:xfrm>
          <a:prstGeom prst="rect">
            <a:avLst/>
          </a:prstGeom>
          <a:noFill/>
        </p:spPr>
        <p:txBody>
          <a:bodyPr wrap="square">
            <a:spAutoFit/>
          </a:bodyPr>
          <a:lstStyle/>
          <a:p>
            <a:pPr>
              <a:spcBef>
                <a:spcPts val="400"/>
              </a:spcBef>
            </a:pPr>
            <a:r>
              <a:rPr sz="1800" dirty="0"/>
              <a:t>human-like motions in all tasks</a:t>
            </a:r>
          </a:p>
          <a:p>
            <a:pPr>
              <a:spcBef>
                <a:spcPts val="400"/>
              </a:spcBef>
            </a:pPr>
            <a:r>
              <a:rPr sz="1800" dirty="0"/>
              <a:t>Stable balance maintained during manipulation</a:t>
            </a:r>
          </a:p>
          <a:p>
            <a:pPr>
              <a:spcBef>
                <a:spcPts val="400"/>
              </a:spcBef>
            </a:pPr>
            <a:r>
              <a:rPr sz="1800" dirty="0" err="1"/>
              <a:t>Generalises</a:t>
            </a:r>
            <a:r>
              <a:rPr sz="1800" dirty="0"/>
              <a:t> to </a:t>
            </a:r>
            <a:r>
              <a:rPr sz="1800" dirty="0" err="1"/>
              <a:t>randomised</a:t>
            </a:r>
            <a:r>
              <a:rPr sz="1800" dirty="0"/>
              <a:t> object positions &amp; masses</a:t>
            </a:r>
          </a:p>
        </p:txBody>
      </p:sp>
      <p:pic>
        <p:nvPicPr>
          <p:cNvPr id="11" name="Sim_Drawer_1">
            <a:hlinkClick r:id="" action="ppaction://media"/>
            <a:extLst>
              <a:ext uri="{FF2B5EF4-FFF2-40B4-BE49-F238E27FC236}">
                <a16:creationId xmlns:a16="http://schemas.microsoft.com/office/drawing/2014/main" id="{6A085843-5E69-C04D-855F-77F1E58074B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276720" y="1197864"/>
            <a:ext cx="5198999" cy="3328416"/>
          </a:xfrm>
          <a:prstGeom prst="rect">
            <a:avLst/>
          </a:prstGeom>
        </p:spPr>
      </p:pic>
      <p:pic>
        <p:nvPicPr>
          <p:cNvPr id="12" name="Sim_Pick_1">
            <a:hlinkClick r:id="" action="ppaction://media"/>
            <a:extLst>
              <a:ext uri="{FF2B5EF4-FFF2-40B4-BE49-F238E27FC236}">
                <a16:creationId xmlns:a16="http://schemas.microsoft.com/office/drawing/2014/main" id="{9D76A643-7734-A5CC-CB98-22C708947C6D}"/>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94079" y="1197864"/>
            <a:ext cx="5229481" cy="3328416"/>
          </a:xfrm>
          <a:prstGeom prst="rect">
            <a:avLst/>
          </a:prstGeom>
        </p:spPr>
      </p:pic>
      <p:sp>
        <p:nvSpPr>
          <p:cNvPr id="14" name="Footer Placeholder 13">
            <a:extLst>
              <a:ext uri="{FF2B5EF4-FFF2-40B4-BE49-F238E27FC236}">
                <a16:creationId xmlns:a16="http://schemas.microsoft.com/office/drawing/2014/main" id="{A3A853A2-5E29-BC01-9060-CBF9CD47A464}"/>
              </a:ext>
            </a:extLst>
          </p:cNvPr>
          <p:cNvSpPr>
            <a:spLocks noGrp="1"/>
          </p:cNvSpPr>
          <p:nvPr>
            <p:ph type="ftr" sz="quarter" idx="11"/>
          </p:nvPr>
        </p:nvSpPr>
        <p:spPr/>
        <p:txBody>
          <a:bodyPr/>
          <a:lstStyle/>
          <a:p>
            <a:r>
              <a:rPr lang="en-US"/>
              <a:t>Kiarash Ghasemzadeh</a:t>
            </a:r>
          </a:p>
        </p:txBody>
      </p:sp>
      <p:sp>
        <p:nvSpPr>
          <p:cNvPr id="15" name="Slide Number Placeholder 14">
            <a:extLst>
              <a:ext uri="{FF2B5EF4-FFF2-40B4-BE49-F238E27FC236}">
                <a16:creationId xmlns:a16="http://schemas.microsoft.com/office/drawing/2014/main" id="{C0BC7475-3653-B1DE-BFBA-D11C0E8B1BA2}"/>
              </a:ext>
            </a:extLst>
          </p:cNvPr>
          <p:cNvSpPr>
            <a:spLocks noGrp="1"/>
          </p:cNvSpPr>
          <p:nvPr>
            <p:ph type="sldNum" sz="quarter" idx="12"/>
          </p:nvPr>
        </p:nvSpPr>
        <p:spPr/>
        <p:txBody>
          <a:bodyPr/>
          <a:lstStyle/>
          <a:p>
            <a:fld id="{330EA680-D336-4FF7-8B7A-9848BB0A1C32}" type="slidenum">
              <a:rPr lang="en-US" smtClean="0"/>
              <a:t>16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4"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3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1"/>
                </p:tgtEl>
              </p:cMediaNode>
            </p:video>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video>
              <p:cMediaNode vol="80000">
                <p:cTn id="17" fill="hold" display="0">
                  <p:stCondLst>
                    <p:cond delay="indefinite"/>
                  </p:stCondLst>
                </p:cTn>
                <p:tgtEl>
                  <p:spTgt spid="12"/>
                </p:tgtEl>
              </p:cMediaNode>
            </p:video>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8952" cy="1051560"/>
          </a:xfrm>
          <a:prstGeom prst="rect">
            <a:avLst/>
          </a:prstGeom>
          <a:solidFill>
            <a:srgbClr val="0A14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228600" y="73152"/>
            <a:ext cx="11704320" cy="685800"/>
          </a:xfrm>
          <a:prstGeom prst="rect">
            <a:avLst/>
          </a:prstGeom>
          <a:noFill/>
        </p:spPr>
        <p:txBody>
          <a:bodyPr wrap="square">
            <a:spAutoFit/>
          </a:bodyPr>
          <a:lstStyle/>
          <a:p>
            <a:pPr algn="l"/>
            <a:r>
              <a:rPr sz="3600" b="1" i="0">
                <a:solidFill>
                  <a:srgbClr val="FFFFFF"/>
                </a:solidFill>
              </a:rPr>
              <a:t>Hardware Demo: Pick &amp; Button Press</a:t>
            </a:r>
          </a:p>
        </p:txBody>
      </p:sp>
      <p:sp>
        <p:nvSpPr>
          <p:cNvPr id="4" name="TextBox 3"/>
          <p:cNvSpPr txBox="1"/>
          <p:nvPr/>
        </p:nvSpPr>
        <p:spPr>
          <a:xfrm>
            <a:off x="228600" y="713232"/>
            <a:ext cx="11704320" cy="347472"/>
          </a:xfrm>
          <a:prstGeom prst="rect">
            <a:avLst/>
          </a:prstGeom>
          <a:noFill/>
        </p:spPr>
        <p:txBody>
          <a:bodyPr wrap="square">
            <a:spAutoFit/>
          </a:bodyPr>
          <a:lstStyle/>
          <a:p>
            <a:pPr algn="l"/>
            <a:r>
              <a:rPr sz="1800" b="0" i="0">
                <a:solidFill>
                  <a:srgbClr val="299DFF"/>
                </a:solidFill>
              </a:rPr>
              <a:t>Real Unitree G1 robot — autonomous execution</a:t>
            </a:r>
          </a:p>
        </p:txBody>
      </p:sp>
      <p:sp>
        <p:nvSpPr>
          <p:cNvPr id="7" name="TextBox 6"/>
          <p:cNvSpPr txBox="1"/>
          <p:nvPr/>
        </p:nvSpPr>
        <p:spPr>
          <a:xfrm>
            <a:off x="228600" y="5349240"/>
            <a:ext cx="5394960" cy="365760"/>
          </a:xfrm>
          <a:prstGeom prst="rect">
            <a:avLst/>
          </a:prstGeom>
          <a:noFill/>
        </p:spPr>
        <p:txBody>
          <a:bodyPr wrap="square">
            <a:spAutoFit/>
          </a:bodyPr>
          <a:lstStyle/>
          <a:p>
            <a:pPr algn="ctr"/>
            <a:r>
              <a:rPr sz="1700" b="0" i="0">
                <a:solidFill>
                  <a:srgbClr val="299DFF"/>
                </a:solidFill>
              </a:rPr>
              <a:t>Pick — Standing</a:t>
            </a:r>
          </a:p>
        </p:txBody>
      </p:sp>
      <p:sp>
        <p:nvSpPr>
          <p:cNvPr id="8" name="TextBox 7"/>
          <p:cNvSpPr txBox="1"/>
          <p:nvPr/>
        </p:nvSpPr>
        <p:spPr>
          <a:xfrm>
            <a:off x="5897880" y="5349240"/>
            <a:ext cx="6035040" cy="365760"/>
          </a:xfrm>
          <a:prstGeom prst="rect">
            <a:avLst/>
          </a:prstGeom>
          <a:noFill/>
        </p:spPr>
        <p:txBody>
          <a:bodyPr wrap="square">
            <a:spAutoFit/>
          </a:bodyPr>
          <a:lstStyle/>
          <a:p>
            <a:pPr algn="ctr"/>
            <a:r>
              <a:rPr sz="1700" b="0" i="0">
                <a:solidFill>
                  <a:srgbClr val="299DFF"/>
                </a:solidFill>
              </a:rPr>
              <a:t>Button Press — Microwave</a:t>
            </a:r>
          </a:p>
        </p:txBody>
      </p:sp>
      <p:sp>
        <p:nvSpPr>
          <p:cNvPr id="9" name="TextBox 8"/>
          <p:cNvSpPr txBox="1"/>
          <p:nvPr/>
        </p:nvSpPr>
        <p:spPr>
          <a:xfrm>
            <a:off x="228600" y="5806440"/>
            <a:ext cx="11731752" cy="502920"/>
          </a:xfrm>
          <a:prstGeom prst="rect">
            <a:avLst/>
          </a:prstGeom>
          <a:noFill/>
        </p:spPr>
        <p:txBody>
          <a:bodyPr wrap="square">
            <a:spAutoFit/>
          </a:bodyPr>
          <a:lstStyle/>
          <a:p>
            <a:pPr algn="ctr"/>
            <a:r>
              <a:rPr sz="1700" b="0" i="0">
                <a:solidFill>
                  <a:srgbClr val="A0B0C0"/>
                </a:solidFill>
              </a:rPr>
              <a:t>Object detected with OWLv2 + depth in first frame → policy runs autonomously</a:t>
            </a:r>
          </a:p>
        </p:txBody>
      </p:sp>
      <p:pic>
        <p:nvPicPr>
          <p:cNvPr id="10" name="Pick_Vanilla">
            <a:hlinkClick r:id="" action="ppaction://media"/>
            <a:extLst>
              <a:ext uri="{FF2B5EF4-FFF2-40B4-BE49-F238E27FC236}">
                <a16:creationId xmlns:a16="http://schemas.microsoft.com/office/drawing/2014/main" id="{9BF9518F-D2AD-7E62-C796-01D4457415E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59080" y="1595628"/>
            <a:ext cx="5638800" cy="3657600"/>
          </a:xfrm>
          <a:prstGeom prst="rect">
            <a:avLst/>
          </a:prstGeom>
        </p:spPr>
      </p:pic>
      <p:pic>
        <p:nvPicPr>
          <p:cNvPr id="11" name="Button_Press_Microwave">
            <a:hlinkClick r:id="" action="ppaction://media"/>
            <a:extLst>
              <a:ext uri="{FF2B5EF4-FFF2-40B4-BE49-F238E27FC236}">
                <a16:creationId xmlns:a16="http://schemas.microsoft.com/office/drawing/2014/main" id="{BF7BFD5E-0672-8972-FD0B-C2B3F0DB86C5}"/>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123273" y="1595628"/>
            <a:ext cx="5638800" cy="3657600"/>
          </a:xfrm>
          <a:prstGeom prst="rect">
            <a:avLst/>
          </a:prstGeom>
        </p:spPr>
      </p:pic>
      <p:sp>
        <p:nvSpPr>
          <p:cNvPr id="12" name="Footer Placeholder 11">
            <a:extLst>
              <a:ext uri="{FF2B5EF4-FFF2-40B4-BE49-F238E27FC236}">
                <a16:creationId xmlns:a16="http://schemas.microsoft.com/office/drawing/2014/main" id="{476BB795-6358-555B-92AD-ECC1217B6F7C}"/>
              </a:ext>
            </a:extLst>
          </p:cNvPr>
          <p:cNvSpPr>
            <a:spLocks noGrp="1"/>
          </p:cNvSpPr>
          <p:nvPr>
            <p:ph type="ftr" sz="quarter" idx="11"/>
          </p:nvPr>
        </p:nvSpPr>
        <p:spPr/>
        <p:txBody>
          <a:bodyPr/>
          <a:lstStyle/>
          <a:p>
            <a:r>
              <a:rPr lang="en-US"/>
              <a:t>Kiarash Ghasemzadeh</a:t>
            </a:r>
          </a:p>
        </p:txBody>
      </p:sp>
      <p:sp>
        <p:nvSpPr>
          <p:cNvPr id="13" name="Slide Number Placeholder 12">
            <a:extLst>
              <a:ext uri="{FF2B5EF4-FFF2-40B4-BE49-F238E27FC236}">
                <a16:creationId xmlns:a16="http://schemas.microsoft.com/office/drawing/2014/main" id="{E7FC5CAD-DAE1-B2F0-641F-FBB6ACE99B4B}"/>
              </a:ext>
            </a:extLst>
          </p:cNvPr>
          <p:cNvSpPr>
            <a:spLocks noGrp="1"/>
          </p:cNvSpPr>
          <p:nvPr>
            <p:ph type="sldNum" sz="quarter" idx="12"/>
          </p:nvPr>
        </p:nvSpPr>
        <p:spPr/>
        <p:txBody>
          <a:bodyPr/>
          <a:lstStyle/>
          <a:p>
            <a:fld id="{330EA680-D336-4FF7-8B7A-9848BB0A1C32}" type="slidenum">
              <a:rPr lang="en-US" smtClean="0"/>
              <a:t>17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3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02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video>
              <p:cMediaNode vol="80000">
                <p:cTn id="17"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8952" cy="1051560"/>
          </a:xfrm>
          <a:prstGeom prst="rect">
            <a:avLst/>
          </a:prstGeom>
          <a:solidFill>
            <a:srgbClr val="0A14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228600" y="73152"/>
            <a:ext cx="11704320" cy="685800"/>
          </a:xfrm>
          <a:prstGeom prst="rect">
            <a:avLst/>
          </a:prstGeom>
          <a:noFill/>
        </p:spPr>
        <p:txBody>
          <a:bodyPr wrap="square">
            <a:spAutoFit/>
          </a:bodyPr>
          <a:lstStyle/>
          <a:p>
            <a:pPr algn="l"/>
            <a:r>
              <a:rPr sz="3600" b="1" i="0">
                <a:solidFill>
                  <a:srgbClr val="FFFFFF"/>
                </a:solidFill>
              </a:rPr>
              <a:t>Hardware Demo: Drawer Opening &amp; Bimanual Pick</a:t>
            </a:r>
          </a:p>
        </p:txBody>
      </p:sp>
      <p:sp>
        <p:nvSpPr>
          <p:cNvPr id="4" name="TextBox 3"/>
          <p:cNvSpPr txBox="1"/>
          <p:nvPr/>
        </p:nvSpPr>
        <p:spPr>
          <a:xfrm>
            <a:off x="228600" y="713232"/>
            <a:ext cx="11704320" cy="347472"/>
          </a:xfrm>
          <a:prstGeom prst="rect">
            <a:avLst/>
          </a:prstGeom>
          <a:noFill/>
        </p:spPr>
        <p:txBody>
          <a:bodyPr wrap="square">
            <a:spAutoFit/>
          </a:bodyPr>
          <a:lstStyle/>
          <a:p>
            <a:pPr algn="l"/>
            <a:r>
              <a:rPr sz="1800" b="0" i="0">
                <a:solidFill>
                  <a:srgbClr val="299DFF"/>
                </a:solidFill>
              </a:rPr>
              <a:t>Coordinated whole-body control on real hardware</a:t>
            </a:r>
          </a:p>
        </p:txBody>
      </p:sp>
      <p:sp>
        <p:nvSpPr>
          <p:cNvPr id="7" name="TextBox 6"/>
          <p:cNvSpPr txBox="1"/>
          <p:nvPr/>
        </p:nvSpPr>
        <p:spPr>
          <a:xfrm>
            <a:off x="228600" y="5349240"/>
            <a:ext cx="5394960" cy="365760"/>
          </a:xfrm>
          <a:prstGeom prst="rect">
            <a:avLst/>
          </a:prstGeom>
          <a:noFill/>
        </p:spPr>
        <p:txBody>
          <a:bodyPr wrap="square">
            <a:spAutoFit/>
          </a:bodyPr>
          <a:lstStyle/>
          <a:p>
            <a:pPr algn="ctr"/>
            <a:r>
              <a:rPr sz="1700" b="0" i="0">
                <a:solidFill>
                  <a:srgbClr val="299DFF"/>
                </a:solidFill>
              </a:rPr>
              <a:t>Open Drawer</a:t>
            </a:r>
          </a:p>
        </p:txBody>
      </p:sp>
      <p:sp>
        <p:nvSpPr>
          <p:cNvPr id="8" name="TextBox 7"/>
          <p:cNvSpPr txBox="1"/>
          <p:nvPr/>
        </p:nvSpPr>
        <p:spPr>
          <a:xfrm>
            <a:off x="5897880" y="5349240"/>
            <a:ext cx="6035040" cy="365760"/>
          </a:xfrm>
          <a:prstGeom prst="rect">
            <a:avLst/>
          </a:prstGeom>
          <a:noFill/>
        </p:spPr>
        <p:txBody>
          <a:bodyPr wrap="square">
            <a:spAutoFit/>
          </a:bodyPr>
          <a:lstStyle/>
          <a:p>
            <a:pPr algn="ctr"/>
            <a:r>
              <a:rPr sz="1700" b="0" i="0">
                <a:solidFill>
                  <a:srgbClr val="299DFF"/>
                </a:solidFill>
              </a:rPr>
              <a:t>Bimanual Pick</a:t>
            </a:r>
          </a:p>
        </p:txBody>
      </p:sp>
      <p:sp>
        <p:nvSpPr>
          <p:cNvPr id="9" name="TextBox 8"/>
          <p:cNvSpPr txBox="1"/>
          <p:nvPr/>
        </p:nvSpPr>
        <p:spPr>
          <a:xfrm>
            <a:off x="228600" y="5806440"/>
            <a:ext cx="11731752" cy="502920"/>
          </a:xfrm>
          <a:prstGeom prst="rect">
            <a:avLst/>
          </a:prstGeom>
          <a:noFill/>
        </p:spPr>
        <p:txBody>
          <a:bodyPr wrap="square">
            <a:spAutoFit/>
          </a:bodyPr>
          <a:lstStyle/>
          <a:p>
            <a:pPr algn="ctr"/>
            <a:r>
              <a:rPr sz="1700" b="0" i="0">
                <a:solidFill>
                  <a:srgbClr val="A0B0C0"/>
                </a:solidFill>
              </a:rPr>
              <a:t>Bimanual pick tested with 1, 2 and 4 books (varying weight) — same policy, no retraining</a:t>
            </a:r>
          </a:p>
        </p:txBody>
      </p:sp>
      <p:pic>
        <p:nvPicPr>
          <p:cNvPr id="10" name="Open_Drawer_GR">
            <a:hlinkClick r:id="" action="ppaction://media"/>
            <a:extLst>
              <a:ext uri="{FF2B5EF4-FFF2-40B4-BE49-F238E27FC236}">
                <a16:creationId xmlns:a16="http://schemas.microsoft.com/office/drawing/2014/main" id="{B5DF1A8A-B3B1-E9E7-0B56-AF96C6AAED3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59081" y="1554480"/>
            <a:ext cx="5638800" cy="3657600"/>
          </a:xfrm>
          <a:prstGeom prst="rect">
            <a:avLst/>
          </a:prstGeom>
        </p:spPr>
      </p:pic>
      <p:pic>
        <p:nvPicPr>
          <p:cNvPr id="11" name="Bimanual_pick_1_book">
            <a:hlinkClick r:id="" action="ppaction://media"/>
            <a:extLst>
              <a:ext uri="{FF2B5EF4-FFF2-40B4-BE49-F238E27FC236}">
                <a16:creationId xmlns:a16="http://schemas.microsoft.com/office/drawing/2014/main" id="{E5CF5096-3C8F-E849-85D3-36A2C6CAD929}"/>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294121" y="1554480"/>
            <a:ext cx="5470249" cy="3657600"/>
          </a:xfrm>
          <a:prstGeom prst="rect">
            <a:avLst/>
          </a:prstGeom>
        </p:spPr>
      </p:pic>
      <p:sp>
        <p:nvSpPr>
          <p:cNvPr id="12" name="Footer Placeholder 11">
            <a:extLst>
              <a:ext uri="{FF2B5EF4-FFF2-40B4-BE49-F238E27FC236}">
                <a16:creationId xmlns:a16="http://schemas.microsoft.com/office/drawing/2014/main" id="{7F8B47F8-08C7-241B-D5B0-591C575CB1CB}"/>
              </a:ext>
            </a:extLst>
          </p:cNvPr>
          <p:cNvSpPr>
            <a:spLocks noGrp="1"/>
          </p:cNvSpPr>
          <p:nvPr>
            <p:ph type="ftr" sz="quarter" idx="11"/>
          </p:nvPr>
        </p:nvSpPr>
        <p:spPr/>
        <p:txBody>
          <a:bodyPr/>
          <a:lstStyle/>
          <a:p>
            <a:r>
              <a:rPr lang="en-US"/>
              <a:t>Kiarash Ghasemzadeh</a:t>
            </a:r>
          </a:p>
        </p:txBody>
      </p:sp>
      <p:sp>
        <p:nvSpPr>
          <p:cNvPr id="13" name="Slide Number Placeholder 12">
            <a:extLst>
              <a:ext uri="{FF2B5EF4-FFF2-40B4-BE49-F238E27FC236}">
                <a16:creationId xmlns:a16="http://schemas.microsoft.com/office/drawing/2014/main" id="{2E3802BA-926F-0FCC-373C-F5F6D2AB304C}"/>
              </a:ext>
            </a:extLst>
          </p:cNvPr>
          <p:cNvSpPr>
            <a:spLocks noGrp="1"/>
          </p:cNvSpPr>
          <p:nvPr>
            <p:ph type="sldNum" sz="quarter" idx="12"/>
          </p:nvPr>
        </p:nvSpPr>
        <p:spPr/>
        <p:txBody>
          <a:bodyPr/>
          <a:lstStyle/>
          <a:p>
            <a:fld id="{330EA680-D336-4FF7-8B7A-9848BB0A1C32}" type="slidenum">
              <a:rPr lang="en-US" smtClean="0"/>
              <a:t>18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14"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03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video>
              <p:cMediaNode vol="80000">
                <p:cTn id="17"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8952" cy="1051560"/>
          </a:xfrm>
          <a:prstGeom prst="rect">
            <a:avLst/>
          </a:prstGeom>
          <a:solidFill>
            <a:srgbClr val="0A14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228600" y="73152"/>
            <a:ext cx="11704320" cy="685800"/>
          </a:xfrm>
          <a:prstGeom prst="rect">
            <a:avLst/>
          </a:prstGeom>
          <a:noFill/>
        </p:spPr>
        <p:txBody>
          <a:bodyPr wrap="square">
            <a:spAutoFit/>
          </a:bodyPr>
          <a:lstStyle/>
          <a:p>
            <a:pPr algn="l"/>
            <a:r>
              <a:rPr sz="3600" b="1" i="0">
                <a:solidFill>
                  <a:srgbClr val="FFFFFF"/>
                </a:solidFill>
              </a:rPr>
              <a:t>Hardware Demo: Precise Punch &amp; Squat</a:t>
            </a:r>
          </a:p>
        </p:txBody>
      </p:sp>
      <p:sp>
        <p:nvSpPr>
          <p:cNvPr id="4" name="TextBox 3"/>
          <p:cNvSpPr txBox="1"/>
          <p:nvPr/>
        </p:nvSpPr>
        <p:spPr>
          <a:xfrm>
            <a:off x="228600" y="713232"/>
            <a:ext cx="11704320" cy="347472"/>
          </a:xfrm>
          <a:prstGeom prst="rect">
            <a:avLst/>
          </a:prstGeom>
          <a:noFill/>
        </p:spPr>
        <p:txBody>
          <a:bodyPr wrap="square">
            <a:spAutoFit/>
          </a:bodyPr>
          <a:lstStyle/>
          <a:p>
            <a:pPr algn="l"/>
            <a:r>
              <a:rPr sz="1800" b="0" i="0">
                <a:solidFill>
                  <a:srgbClr val="299DFF"/>
                </a:solidFill>
              </a:rPr>
              <a:t>Dynamic whole-body tasks requiring power and balance</a:t>
            </a:r>
          </a:p>
        </p:txBody>
      </p:sp>
      <p:sp>
        <p:nvSpPr>
          <p:cNvPr id="7" name="TextBox 6"/>
          <p:cNvSpPr txBox="1"/>
          <p:nvPr/>
        </p:nvSpPr>
        <p:spPr>
          <a:xfrm>
            <a:off x="228600" y="5349240"/>
            <a:ext cx="5394960" cy="365760"/>
          </a:xfrm>
          <a:prstGeom prst="rect">
            <a:avLst/>
          </a:prstGeom>
          <a:noFill/>
        </p:spPr>
        <p:txBody>
          <a:bodyPr wrap="square">
            <a:spAutoFit/>
          </a:bodyPr>
          <a:lstStyle/>
          <a:p>
            <a:pPr algn="ctr"/>
            <a:r>
              <a:rPr sz="1700" b="0" i="0">
                <a:solidFill>
                  <a:srgbClr val="299DFF"/>
                </a:solidFill>
              </a:rPr>
              <a:t>Precise Punch</a:t>
            </a:r>
          </a:p>
        </p:txBody>
      </p:sp>
      <p:sp>
        <p:nvSpPr>
          <p:cNvPr id="8" name="TextBox 7"/>
          <p:cNvSpPr txBox="1"/>
          <p:nvPr/>
        </p:nvSpPr>
        <p:spPr>
          <a:xfrm>
            <a:off x="5897880" y="5349240"/>
            <a:ext cx="6035040" cy="365760"/>
          </a:xfrm>
          <a:prstGeom prst="rect">
            <a:avLst/>
          </a:prstGeom>
          <a:noFill/>
        </p:spPr>
        <p:txBody>
          <a:bodyPr wrap="square">
            <a:spAutoFit/>
          </a:bodyPr>
          <a:lstStyle/>
          <a:p>
            <a:pPr algn="ctr"/>
            <a:r>
              <a:rPr sz="1700" b="0" i="0">
                <a:solidFill>
                  <a:srgbClr val="299DFF"/>
                </a:solidFill>
              </a:rPr>
              <a:t>Squat</a:t>
            </a:r>
          </a:p>
        </p:txBody>
      </p:sp>
      <p:sp>
        <p:nvSpPr>
          <p:cNvPr id="9" name="TextBox 8"/>
          <p:cNvSpPr txBox="1"/>
          <p:nvPr/>
        </p:nvSpPr>
        <p:spPr>
          <a:xfrm>
            <a:off x="228600" y="5806440"/>
            <a:ext cx="11731752" cy="502920"/>
          </a:xfrm>
          <a:prstGeom prst="rect">
            <a:avLst/>
          </a:prstGeom>
          <a:noFill/>
        </p:spPr>
        <p:txBody>
          <a:bodyPr wrap="square">
            <a:spAutoFit/>
          </a:bodyPr>
          <a:lstStyle/>
          <a:p>
            <a:pPr algn="ctr"/>
            <a:r>
              <a:rPr sz="1700" b="0" i="0">
                <a:solidFill>
                  <a:srgbClr val="A0B0C0"/>
                </a:solidFill>
              </a:rPr>
              <a:t>Squat depth randomised during training → works at varying depths on real robot</a:t>
            </a:r>
          </a:p>
        </p:txBody>
      </p:sp>
      <p:pic>
        <p:nvPicPr>
          <p:cNvPr id="10" name="Punch1">
            <a:hlinkClick r:id="" action="ppaction://media"/>
            <a:extLst>
              <a:ext uri="{FF2B5EF4-FFF2-40B4-BE49-F238E27FC236}">
                <a16:creationId xmlns:a16="http://schemas.microsoft.com/office/drawing/2014/main" id="{9521ABB5-58F7-4CB5-878E-87B00005B95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28601" y="1645920"/>
            <a:ext cx="5669280" cy="3657600"/>
          </a:xfrm>
          <a:prstGeom prst="rect">
            <a:avLst/>
          </a:prstGeom>
        </p:spPr>
      </p:pic>
      <p:pic>
        <p:nvPicPr>
          <p:cNvPr id="11" name="Squat_front">
            <a:hlinkClick r:id="" action="ppaction://media"/>
            <a:extLst>
              <a:ext uri="{FF2B5EF4-FFF2-40B4-BE49-F238E27FC236}">
                <a16:creationId xmlns:a16="http://schemas.microsoft.com/office/drawing/2014/main" id="{31B0F9A4-FD23-FFC4-EBD0-B6349D338DFC}"/>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094477" y="1645920"/>
            <a:ext cx="5838444" cy="3657600"/>
          </a:xfrm>
          <a:prstGeom prst="rect">
            <a:avLst/>
          </a:prstGeom>
        </p:spPr>
      </p:pic>
      <p:sp>
        <p:nvSpPr>
          <p:cNvPr id="12" name="Footer Placeholder 11">
            <a:extLst>
              <a:ext uri="{FF2B5EF4-FFF2-40B4-BE49-F238E27FC236}">
                <a16:creationId xmlns:a16="http://schemas.microsoft.com/office/drawing/2014/main" id="{3E143426-C7A4-716B-4845-985766622C46}"/>
              </a:ext>
            </a:extLst>
          </p:cNvPr>
          <p:cNvSpPr>
            <a:spLocks noGrp="1"/>
          </p:cNvSpPr>
          <p:nvPr>
            <p:ph type="ftr" sz="quarter" idx="11"/>
          </p:nvPr>
        </p:nvSpPr>
        <p:spPr/>
        <p:txBody>
          <a:bodyPr/>
          <a:lstStyle/>
          <a:p>
            <a:r>
              <a:rPr lang="en-US"/>
              <a:t>Kiarash Ghasemzadeh</a:t>
            </a:r>
          </a:p>
        </p:txBody>
      </p:sp>
      <p:sp>
        <p:nvSpPr>
          <p:cNvPr id="13" name="Slide Number Placeholder 12">
            <a:extLst>
              <a:ext uri="{FF2B5EF4-FFF2-40B4-BE49-F238E27FC236}">
                <a16:creationId xmlns:a16="http://schemas.microsoft.com/office/drawing/2014/main" id="{41A89E14-82DE-2507-5CCE-D36458B339AC}"/>
              </a:ext>
            </a:extLst>
          </p:cNvPr>
          <p:cNvSpPr>
            <a:spLocks noGrp="1"/>
          </p:cNvSpPr>
          <p:nvPr>
            <p:ph type="sldNum" sz="quarter" idx="12"/>
          </p:nvPr>
        </p:nvSpPr>
        <p:spPr/>
        <p:txBody>
          <a:bodyPr/>
          <a:lstStyle/>
          <a:p>
            <a:fld id="{330EA680-D336-4FF7-8B7A-9848BB0A1C32}" type="slidenum">
              <a:rPr lang="en-US" smtClean="0"/>
              <a:t>19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7"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01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video>
              <p:cMediaNode vol="80000">
                <p:cTn id="17"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044DC-F32F-F205-1661-0FB41D87BF0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15A6D71-AF2B-B18B-D154-6B6B67A71F17}"/>
              </a:ext>
            </a:extLst>
          </p:cNvPr>
          <p:cNvSpPr/>
          <p:nvPr/>
        </p:nvSpPr>
        <p:spPr>
          <a:xfrm>
            <a:off x="0" y="2560320"/>
            <a:ext cx="12188952" cy="1828800"/>
          </a:xfrm>
          <a:prstGeom prst="rect">
            <a:avLst/>
          </a:prstGeom>
          <a:solidFill>
            <a:srgbClr val="0A14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a:extLst>
              <a:ext uri="{FF2B5EF4-FFF2-40B4-BE49-F238E27FC236}">
                <a16:creationId xmlns:a16="http://schemas.microsoft.com/office/drawing/2014/main" id="{884ADC91-CCA0-E2CA-326E-1C77B1D3F143}"/>
              </a:ext>
            </a:extLst>
          </p:cNvPr>
          <p:cNvSpPr/>
          <p:nvPr/>
        </p:nvSpPr>
        <p:spPr>
          <a:xfrm>
            <a:off x="0" y="2514600"/>
            <a:ext cx="164592" cy="1920240"/>
          </a:xfrm>
          <a:prstGeom prst="rect">
            <a:avLst/>
          </a:prstGeom>
          <a:solidFill>
            <a:srgbClr val="299D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a:extLst>
              <a:ext uri="{FF2B5EF4-FFF2-40B4-BE49-F238E27FC236}">
                <a16:creationId xmlns:a16="http://schemas.microsoft.com/office/drawing/2014/main" id="{FBCBD96B-1793-648C-D9BD-8A20656012BA}"/>
              </a:ext>
            </a:extLst>
          </p:cNvPr>
          <p:cNvSpPr txBox="1"/>
          <p:nvPr/>
        </p:nvSpPr>
        <p:spPr>
          <a:xfrm>
            <a:off x="365760" y="2743200"/>
            <a:ext cx="11430000" cy="830997"/>
          </a:xfrm>
          <a:prstGeom prst="rect">
            <a:avLst/>
          </a:prstGeom>
          <a:noFill/>
        </p:spPr>
        <p:txBody>
          <a:bodyPr wrap="square">
            <a:spAutoFit/>
          </a:bodyPr>
          <a:lstStyle/>
          <a:p>
            <a:pPr algn="l"/>
            <a:r>
              <a:rPr lang="en-US" sz="4800" b="1" i="0" dirty="0">
                <a:solidFill>
                  <a:srgbClr val="FFFFFF"/>
                </a:solidFill>
              </a:rPr>
              <a:t>Motivation and Goals</a:t>
            </a:r>
            <a:endParaRPr sz="4800" b="1" i="0" dirty="0">
              <a:solidFill>
                <a:srgbClr val="FFFFFF"/>
              </a:solidFill>
            </a:endParaRPr>
          </a:p>
        </p:txBody>
      </p:sp>
      <p:sp>
        <p:nvSpPr>
          <p:cNvPr id="6" name="Footer Placeholder 5">
            <a:extLst>
              <a:ext uri="{FF2B5EF4-FFF2-40B4-BE49-F238E27FC236}">
                <a16:creationId xmlns:a16="http://schemas.microsoft.com/office/drawing/2014/main" id="{CD77DD8C-900B-CDFE-7BC0-E1BC4AC5AD70}"/>
              </a:ext>
            </a:extLst>
          </p:cNvPr>
          <p:cNvSpPr>
            <a:spLocks noGrp="1"/>
          </p:cNvSpPr>
          <p:nvPr>
            <p:ph type="ftr" sz="quarter" idx="11"/>
          </p:nvPr>
        </p:nvSpPr>
        <p:spPr/>
        <p:txBody>
          <a:bodyPr/>
          <a:lstStyle/>
          <a:p>
            <a:r>
              <a:rPr lang="en-US"/>
              <a:t>Kiarash Ghasemzadeh</a:t>
            </a:r>
          </a:p>
        </p:txBody>
      </p:sp>
      <p:sp>
        <p:nvSpPr>
          <p:cNvPr id="7" name="Slide Number Placeholder 6">
            <a:extLst>
              <a:ext uri="{FF2B5EF4-FFF2-40B4-BE49-F238E27FC236}">
                <a16:creationId xmlns:a16="http://schemas.microsoft.com/office/drawing/2014/main" id="{805C8569-DF4F-B15B-BD37-4E482650A48F}"/>
              </a:ext>
            </a:extLst>
          </p:cNvPr>
          <p:cNvSpPr>
            <a:spLocks noGrp="1"/>
          </p:cNvSpPr>
          <p:nvPr>
            <p:ph type="sldNum" sz="quarter" idx="12"/>
          </p:nvPr>
        </p:nvSpPr>
        <p:spPr/>
        <p:txBody>
          <a:bodyPr/>
          <a:lstStyle/>
          <a:p>
            <a:fld id="{330EA680-D336-4FF7-8B7A-9848BB0A1C32}" type="slidenum">
              <a:rPr lang="en-US" smtClean="0"/>
              <a:t>2</a:t>
            </a:fld>
            <a:endParaRPr lang="en-US"/>
          </a:p>
        </p:txBody>
      </p:sp>
    </p:spTree>
    <p:extLst>
      <p:ext uri="{BB962C8B-B14F-4D97-AF65-F5344CB8AC3E}">
        <p14:creationId xmlns:p14="http://schemas.microsoft.com/office/powerpoint/2010/main" val="3983204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88952" cy="6858000"/>
          </a:xfrm>
          <a:prstGeom prst="rect">
            <a:avLst/>
          </a:prstGeom>
          <a:solidFill>
            <a:srgbClr val="08101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0" y="2560320"/>
            <a:ext cx="164592" cy="2011680"/>
          </a:xfrm>
          <a:prstGeom prst="rect">
            <a:avLst/>
          </a:prstGeom>
          <a:solidFill>
            <a:srgbClr val="299D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p:cNvSpPr txBox="1"/>
          <p:nvPr/>
        </p:nvSpPr>
        <p:spPr>
          <a:xfrm>
            <a:off x="365760" y="2606040"/>
            <a:ext cx="11430000" cy="1097280"/>
          </a:xfrm>
          <a:prstGeom prst="rect">
            <a:avLst/>
          </a:prstGeom>
          <a:noFill/>
        </p:spPr>
        <p:txBody>
          <a:bodyPr wrap="square">
            <a:spAutoFit/>
          </a:bodyPr>
          <a:lstStyle/>
          <a:p>
            <a:pPr algn="l"/>
            <a:r>
              <a:rPr sz="5600" b="1" i="0">
                <a:solidFill>
                  <a:srgbClr val="FFFFFF"/>
                </a:solidFill>
              </a:rPr>
              <a:t>Thank You!</a:t>
            </a:r>
          </a:p>
        </p:txBody>
      </p:sp>
      <p:sp>
        <p:nvSpPr>
          <p:cNvPr id="5" name="TextBox 4"/>
          <p:cNvSpPr txBox="1"/>
          <p:nvPr/>
        </p:nvSpPr>
        <p:spPr>
          <a:xfrm>
            <a:off x="365760" y="3840480"/>
            <a:ext cx="11430000" cy="731520"/>
          </a:xfrm>
          <a:prstGeom prst="rect">
            <a:avLst/>
          </a:prstGeom>
          <a:noFill/>
        </p:spPr>
        <p:txBody>
          <a:bodyPr wrap="square">
            <a:spAutoFit/>
          </a:bodyPr>
          <a:lstStyle/>
          <a:p>
            <a:pPr algn="l"/>
            <a:r>
              <a:rPr sz="3200" b="0" i="0">
                <a:solidFill>
                  <a:srgbClr val="299DFF"/>
                </a:solidFill>
              </a:rPr>
              <a:t>Questions?</a:t>
            </a:r>
          </a:p>
        </p:txBody>
      </p:sp>
      <p:sp>
        <p:nvSpPr>
          <p:cNvPr id="10" name="Footer Placeholder 9">
            <a:extLst>
              <a:ext uri="{FF2B5EF4-FFF2-40B4-BE49-F238E27FC236}">
                <a16:creationId xmlns:a16="http://schemas.microsoft.com/office/drawing/2014/main" id="{3F756E53-FBA9-81AA-C918-1B302FACD9F5}"/>
              </a:ext>
            </a:extLst>
          </p:cNvPr>
          <p:cNvSpPr>
            <a:spLocks noGrp="1"/>
          </p:cNvSpPr>
          <p:nvPr>
            <p:ph type="ftr" sz="quarter" idx="11"/>
          </p:nvPr>
        </p:nvSpPr>
        <p:spPr/>
        <p:txBody>
          <a:bodyPr/>
          <a:lstStyle/>
          <a:p>
            <a:r>
              <a:rPr lang="en-US"/>
              <a:t>Kiarash Ghasemzadeh</a:t>
            </a:r>
          </a:p>
        </p:txBody>
      </p:sp>
      <p:sp>
        <p:nvSpPr>
          <p:cNvPr id="11" name="Slide Number Placeholder 10">
            <a:extLst>
              <a:ext uri="{FF2B5EF4-FFF2-40B4-BE49-F238E27FC236}">
                <a16:creationId xmlns:a16="http://schemas.microsoft.com/office/drawing/2014/main" id="{E4170489-B692-8B9C-AD0B-E0F7A70493BE}"/>
              </a:ext>
            </a:extLst>
          </p:cNvPr>
          <p:cNvSpPr>
            <a:spLocks noGrp="1"/>
          </p:cNvSpPr>
          <p:nvPr>
            <p:ph type="sldNum" sz="quarter" idx="12"/>
          </p:nvPr>
        </p:nvSpPr>
        <p:spPr/>
        <p:txBody>
          <a:bodyPr/>
          <a:lstStyle/>
          <a:p>
            <a:fld id="{330EA680-D336-4FF7-8B7A-9848BB0A1C32}" type="slidenum">
              <a:rPr lang="en-US" smtClean="0"/>
              <a:t>20</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88C4C-5C36-632B-7825-22920C8CE749}"/>
              </a:ext>
            </a:extLst>
          </p:cNvPr>
          <p:cNvSpPr>
            <a:spLocks noGrp="1"/>
          </p:cNvSpPr>
          <p:nvPr>
            <p:ph type="title"/>
          </p:nvPr>
        </p:nvSpPr>
        <p:spPr/>
        <p:txBody>
          <a:bodyPr>
            <a:normAutofit/>
          </a:bodyPr>
          <a:lstStyle/>
          <a:p>
            <a:r>
              <a:rPr lang="en-US" sz="4000" b="1" dirty="0">
                <a:solidFill>
                  <a:srgbClr val="299DFF"/>
                </a:solidFill>
                <a:latin typeface="+mn-lt"/>
                <a:ea typeface="+mn-ea"/>
                <a:cs typeface="+mn-cs"/>
              </a:rPr>
              <a:t>Why Whole-Body Humanoid Control Is Hard?</a:t>
            </a:r>
          </a:p>
        </p:txBody>
      </p:sp>
      <p:sp>
        <p:nvSpPr>
          <p:cNvPr id="6" name="Content Placeholder 5">
            <a:extLst>
              <a:ext uri="{FF2B5EF4-FFF2-40B4-BE49-F238E27FC236}">
                <a16:creationId xmlns:a16="http://schemas.microsoft.com/office/drawing/2014/main" id="{DF6C0FD6-59DE-52D6-AAE8-0CEF15105467}"/>
              </a:ext>
            </a:extLst>
          </p:cNvPr>
          <p:cNvSpPr>
            <a:spLocks noGrp="1"/>
          </p:cNvSpPr>
          <p:nvPr>
            <p:ph idx="1"/>
          </p:nvPr>
        </p:nvSpPr>
        <p:spPr>
          <a:xfrm>
            <a:off x="838200" y="2039930"/>
            <a:ext cx="10515600" cy="4351338"/>
          </a:xfrm>
        </p:spPr>
        <p:txBody>
          <a:bodyPr/>
          <a:lstStyle/>
          <a:p>
            <a:pPr marL="0" indent="0">
              <a:buNone/>
            </a:pPr>
            <a:r>
              <a:rPr lang="en-US" b="1" dirty="0">
                <a:solidFill>
                  <a:srgbClr val="299DFF"/>
                </a:solidFill>
              </a:rPr>
              <a:t>⚠  The Challenges:</a:t>
            </a:r>
          </a:p>
          <a:p>
            <a:pPr marL="457200" lvl="1" indent="0">
              <a:buNone/>
            </a:pPr>
            <a:r>
              <a:rPr lang="en-US" b="1" dirty="0"/>
              <a:t>1. Whole-Body Coordination</a:t>
            </a:r>
          </a:p>
          <a:p>
            <a:pPr marL="457200" lvl="1" indent="0">
              <a:buNone/>
            </a:pPr>
            <a:r>
              <a:rPr lang="en-US" b="1" dirty="0"/>
              <a:t>2. Dynamic Stability and Balance</a:t>
            </a:r>
          </a:p>
          <a:p>
            <a:pPr marL="457200" lvl="1" indent="0">
              <a:buNone/>
            </a:pPr>
            <a:r>
              <a:rPr lang="en-US" b="1" dirty="0"/>
              <a:t>3. Multiple Timescales</a:t>
            </a:r>
          </a:p>
          <a:p>
            <a:pPr marL="457200" lvl="1" indent="0">
              <a:buNone/>
            </a:pPr>
            <a:r>
              <a:rPr lang="en-US" b="1" dirty="0"/>
              <a:t>4. Long-Horizon Planning</a:t>
            </a:r>
          </a:p>
          <a:p>
            <a:pPr marL="457200" lvl="1" indent="0">
              <a:buNone/>
            </a:pPr>
            <a:r>
              <a:rPr lang="en-US" b="1" dirty="0"/>
              <a:t>5. Robot Complexity</a:t>
            </a:r>
          </a:p>
          <a:p>
            <a:pPr marL="0" indent="0">
              <a:buNone/>
            </a:pPr>
            <a:endParaRPr lang="en-US" b="1" dirty="0"/>
          </a:p>
          <a:p>
            <a:pPr marL="0" indent="0">
              <a:buNone/>
            </a:pPr>
            <a:endParaRPr lang="en-US" b="1" dirty="0">
              <a:solidFill>
                <a:srgbClr val="299DFF"/>
              </a:solidFill>
            </a:endParaRPr>
          </a:p>
          <a:p>
            <a:endParaRPr lang="en-US" dirty="0"/>
          </a:p>
        </p:txBody>
      </p:sp>
      <p:sp>
        <p:nvSpPr>
          <p:cNvPr id="7" name="Thought Bubble: Cloud 6">
            <a:extLst>
              <a:ext uri="{FF2B5EF4-FFF2-40B4-BE49-F238E27FC236}">
                <a16:creationId xmlns:a16="http://schemas.microsoft.com/office/drawing/2014/main" id="{B8D2A9AC-9319-0852-E05E-66ADC4833437}"/>
              </a:ext>
            </a:extLst>
          </p:cNvPr>
          <p:cNvSpPr/>
          <p:nvPr/>
        </p:nvSpPr>
        <p:spPr>
          <a:xfrm>
            <a:off x="6672675" y="1537208"/>
            <a:ext cx="2485361" cy="1005443"/>
          </a:xfrm>
          <a:prstGeom prst="cloudCallout">
            <a:avLst>
              <a:gd name="adj1" fmla="val 66899"/>
              <a:gd name="adj2" fmla="val 4106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a:p>
        </p:txBody>
      </p:sp>
      <p:pic>
        <p:nvPicPr>
          <p:cNvPr id="8" name="Picture 2" descr="UniX AI Martian | Humanoid Robot | 29 DOF">
            <a:extLst>
              <a:ext uri="{FF2B5EF4-FFF2-40B4-BE49-F238E27FC236}">
                <a16:creationId xmlns:a16="http://schemas.microsoft.com/office/drawing/2014/main" id="{11B34A17-75CF-C4EF-09C5-9C7D3DF08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1806" y="2026906"/>
            <a:ext cx="4351338" cy="43513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BC1BA3F-7F67-AB86-79DB-D2529A930D33}"/>
              </a:ext>
            </a:extLst>
          </p:cNvPr>
          <p:cNvSpPr txBox="1"/>
          <p:nvPr/>
        </p:nvSpPr>
        <p:spPr>
          <a:xfrm>
            <a:off x="6782203" y="1796996"/>
            <a:ext cx="2375833" cy="523220"/>
          </a:xfrm>
          <a:prstGeom prst="rect">
            <a:avLst/>
          </a:prstGeom>
          <a:noFill/>
        </p:spPr>
        <p:txBody>
          <a:bodyPr wrap="square" rtlCol="0">
            <a:spAutoFit/>
          </a:bodyPr>
          <a:lstStyle/>
          <a:p>
            <a:pPr algn="ctr"/>
            <a:r>
              <a:rPr lang="en-US" sz="1400" b="1" dirty="0">
                <a:solidFill>
                  <a:schemeClr val="bg1"/>
                </a:solidFill>
              </a:rPr>
              <a:t>27 </a:t>
            </a:r>
            <a:r>
              <a:rPr lang="en-US" sz="1400" b="1" dirty="0" err="1">
                <a:solidFill>
                  <a:schemeClr val="bg1"/>
                </a:solidFill>
              </a:rPr>
              <a:t>DoF</a:t>
            </a:r>
            <a:r>
              <a:rPr lang="en-US" sz="1400" b="1" dirty="0">
                <a:solidFill>
                  <a:schemeClr val="bg1"/>
                </a:solidFill>
              </a:rPr>
              <a:t> for Body + 12 </a:t>
            </a:r>
            <a:r>
              <a:rPr lang="en-US" sz="1400" b="1" dirty="0" err="1">
                <a:solidFill>
                  <a:schemeClr val="bg1"/>
                </a:solidFill>
              </a:rPr>
              <a:t>DoF</a:t>
            </a:r>
            <a:r>
              <a:rPr lang="en-US" sz="1400" b="1" dirty="0">
                <a:solidFill>
                  <a:schemeClr val="bg1"/>
                </a:solidFill>
              </a:rPr>
              <a:t> for Hand</a:t>
            </a:r>
          </a:p>
        </p:txBody>
      </p:sp>
      <p:sp>
        <p:nvSpPr>
          <p:cNvPr id="10" name="Footer Placeholder 9">
            <a:extLst>
              <a:ext uri="{FF2B5EF4-FFF2-40B4-BE49-F238E27FC236}">
                <a16:creationId xmlns:a16="http://schemas.microsoft.com/office/drawing/2014/main" id="{3A4E63C6-003A-3BC9-E1C9-C9D190219B8E}"/>
              </a:ext>
            </a:extLst>
          </p:cNvPr>
          <p:cNvSpPr>
            <a:spLocks noGrp="1"/>
          </p:cNvSpPr>
          <p:nvPr>
            <p:ph type="ftr" sz="quarter" idx="11"/>
          </p:nvPr>
        </p:nvSpPr>
        <p:spPr/>
        <p:txBody>
          <a:bodyPr/>
          <a:lstStyle/>
          <a:p>
            <a:r>
              <a:rPr lang="en-US"/>
              <a:t>Kiarash Ghasemzadeh</a:t>
            </a:r>
          </a:p>
        </p:txBody>
      </p:sp>
      <p:sp>
        <p:nvSpPr>
          <p:cNvPr id="11" name="Slide Number Placeholder 10">
            <a:extLst>
              <a:ext uri="{FF2B5EF4-FFF2-40B4-BE49-F238E27FC236}">
                <a16:creationId xmlns:a16="http://schemas.microsoft.com/office/drawing/2014/main" id="{E15A936D-0A5D-D149-D183-C7B9218A83B7}"/>
              </a:ext>
            </a:extLst>
          </p:cNvPr>
          <p:cNvSpPr>
            <a:spLocks noGrp="1"/>
          </p:cNvSpPr>
          <p:nvPr>
            <p:ph type="sldNum" sz="quarter" idx="12"/>
          </p:nvPr>
        </p:nvSpPr>
        <p:spPr/>
        <p:txBody>
          <a:bodyPr/>
          <a:lstStyle/>
          <a:p>
            <a:fld id="{330EA680-D336-4FF7-8B7A-9848BB0A1C32}" type="slidenum">
              <a:rPr lang="en-US" smtClean="0"/>
              <a:t>3</a:t>
            </a:fld>
            <a:endParaRPr lang="en-US"/>
          </a:p>
        </p:txBody>
      </p:sp>
    </p:spTree>
    <p:extLst>
      <p:ext uri="{BB962C8B-B14F-4D97-AF65-F5344CB8AC3E}">
        <p14:creationId xmlns:p14="http://schemas.microsoft.com/office/powerpoint/2010/main" val="1649119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485ED-381F-16D2-28C7-96D251BCBAA3}"/>
              </a:ext>
            </a:extLst>
          </p:cNvPr>
          <p:cNvSpPr>
            <a:spLocks noGrp="1"/>
          </p:cNvSpPr>
          <p:nvPr>
            <p:ph type="title"/>
          </p:nvPr>
        </p:nvSpPr>
        <p:spPr/>
        <p:txBody>
          <a:bodyPr/>
          <a:lstStyle/>
          <a:p>
            <a:r>
              <a:rPr lang="en-US" b="1" dirty="0">
                <a:solidFill>
                  <a:srgbClr val="299DFF"/>
                </a:solidFill>
              </a:rPr>
              <a:t>Why Some Approaches Fall Short?</a:t>
            </a:r>
            <a:endParaRPr lang="en-US" dirty="0"/>
          </a:p>
        </p:txBody>
      </p:sp>
      <p:sp>
        <p:nvSpPr>
          <p:cNvPr id="3" name="Content Placeholder 2">
            <a:extLst>
              <a:ext uri="{FF2B5EF4-FFF2-40B4-BE49-F238E27FC236}">
                <a16:creationId xmlns:a16="http://schemas.microsoft.com/office/drawing/2014/main" id="{DDDCDC5B-818C-9C50-8C78-15E9028C41C1}"/>
              </a:ext>
            </a:extLst>
          </p:cNvPr>
          <p:cNvSpPr>
            <a:spLocks noGrp="1"/>
          </p:cNvSpPr>
          <p:nvPr>
            <p:ph idx="1"/>
          </p:nvPr>
        </p:nvSpPr>
        <p:spPr/>
        <p:txBody>
          <a:bodyPr/>
          <a:lstStyle/>
          <a:p>
            <a:pPr>
              <a:spcBef>
                <a:spcPts val="400"/>
              </a:spcBef>
            </a:pPr>
            <a:r>
              <a:rPr lang="en-US" b="1" dirty="0">
                <a:solidFill>
                  <a:schemeClr val="accent1">
                    <a:lumMod val="50000"/>
                  </a:schemeClr>
                </a:solidFill>
              </a:rPr>
              <a:t>RL alone → sparse rewards, no exploration guidance → 0% success</a:t>
            </a:r>
          </a:p>
          <a:p>
            <a:pPr>
              <a:spcBef>
                <a:spcPts val="400"/>
              </a:spcBef>
            </a:pPr>
            <a:r>
              <a:rPr lang="en-US" b="1" dirty="0">
                <a:solidFill>
                  <a:schemeClr val="accent1">
                    <a:lumMod val="50000"/>
                  </a:schemeClr>
                </a:solidFill>
              </a:rPr>
              <a:t>Teleoperation data → expensive, hard to scale</a:t>
            </a:r>
          </a:p>
          <a:p>
            <a:pPr>
              <a:spcBef>
                <a:spcPts val="400"/>
              </a:spcBef>
            </a:pPr>
            <a:r>
              <a:rPr lang="en-US" b="1" dirty="0">
                <a:solidFill>
                  <a:schemeClr val="accent1">
                    <a:lumMod val="50000"/>
                  </a:schemeClr>
                </a:solidFill>
              </a:rPr>
              <a:t>Diffusion policy → needs whole-body tele-op data (scarce)</a:t>
            </a:r>
          </a:p>
          <a:p>
            <a:pPr>
              <a:spcBef>
                <a:spcPts val="400"/>
              </a:spcBef>
            </a:pPr>
            <a:r>
              <a:rPr lang="en-US" b="1" dirty="0">
                <a:solidFill>
                  <a:schemeClr val="accent1">
                    <a:lumMod val="50000"/>
                  </a:schemeClr>
                </a:solidFill>
              </a:rPr>
              <a:t>Splitting upper and lower body → misses coordinated whole-body motion</a:t>
            </a:r>
          </a:p>
          <a:p>
            <a:endParaRPr lang="en-US" b="1" dirty="0">
              <a:solidFill>
                <a:schemeClr val="accent1">
                  <a:lumMod val="50000"/>
                </a:schemeClr>
              </a:solidFill>
            </a:endParaRPr>
          </a:p>
        </p:txBody>
      </p:sp>
      <p:sp>
        <p:nvSpPr>
          <p:cNvPr id="8" name="Footer Placeholder 7">
            <a:extLst>
              <a:ext uri="{FF2B5EF4-FFF2-40B4-BE49-F238E27FC236}">
                <a16:creationId xmlns:a16="http://schemas.microsoft.com/office/drawing/2014/main" id="{A8932FAD-6773-3ACF-0BC0-E9F67E5BA48B}"/>
              </a:ext>
            </a:extLst>
          </p:cNvPr>
          <p:cNvSpPr>
            <a:spLocks noGrp="1"/>
          </p:cNvSpPr>
          <p:nvPr>
            <p:ph type="ftr" sz="quarter" idx="11"/>
          </p:nvPr>
        </p:nvSpPr>
        <p:spPr/>
        <p:txBody>
          <a:bodyPr/>
          <a:lstStyle/>
          <a:p>
            <a:r>
              <a:rPr lang="en-US"/>
              <a:t>Kiarash Ghasemzadeh</a:t>
            </a:r>
          </a:p>
        </p:txBody>
      </p:sp>
      <p:sp>
        <p:nvSpPr>
          <p:cNvPr id="9" name="Slide Number Placeholder 8">
            <a:extLst>
              <a:ext uri="{FF2B5EF4-FFF2-40B4-BE49-F238E27FC236}">
                <a16:creationId xmlns:a16="http://schemas.microsoft.com/office/drawing/2014/main" id="{6FFD0118-D92A-7D0D-1DF6-F3D291996BCD}"/>
              </a:ext>
            </a:extLst>
          </p:cNvPr>
          <p:cNvSpPr>
            <a:spLocks noGrp="1"/>
          </p:cNvSpPr>
          <p:nvPr>
            <p:ph type="sldNum" sz="quarter" idx="12"/>
          </p:nvPr>
        </p:nvSpPr>
        <p:spPr/>
        <p:txBody>
          <a:bodyPr/>
          <a:lstStyle/>
          <a:p>
            <a:fld id="{330EA680-D336-4FF7-8B7A-9848BB0A1C32}" type="slidenum">
              <a:rPr lang="en-US" smtClean="0"/>
              <a:t>4</a:t>
            </a:fld>
            <a:endParaRPr lang="en-US"/>
          </a:p>
        </p:txBody>
      </p:sp>
    </p:spTree>
    <p:extLst>
      <p:ext uri="{BB962C8B-B14F-4D97-AF65-F5344CB8AC3E}">
        <p14:creationId xmlns:p14="http://schemas.microsoft.com/office/powerpoint/2010/main" val="3823137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560320"/>
            <a:ext cx="12188952" cy="1828800"/>
          </a:xfrm>
          <a:prstGeom prst="rect">
            <a:avLst/>
          </a:prstGeom>
          <a:solidFill>
            <a:srgbClr val="0A14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0" y="2514600"/>
            <a:ext cx="164592" cy="1920240"/>
          </a:xfrm>
          <a:prstGeom prst="rect">
            <a:avLst/>
          </a:prstGeom>
          <a:solidFill>
            <a:srgbClr val="299D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p:cNvSpPr txBox="1"/>
          <p:nvPr/>
        </p:nvSpPr>
        <p:spPr>
          <a:xfrm>
            <a:off x="365760" y="2743200"/>
            <a:ext cx="11430000" cy="1097280"/>
          </a:xfrm>
          <a:prstGeom prst="rect">
            <a:avLst/>
          </a:prstGeom>
          <a:noFill/>
        </p:spPr>
        <p:txBody>
          <a:bodyPr wrap="square">
            <a:spAutoFit/>
          </a:bodyPr>
          <a:lstStyle/>
          <a:p>
            <a:pPr algn="l"/>
            <a:r>
              <a:rPr sz="4800" b="1" i="0">
                <a:solidFill>
                  <a:srgbClr val="FFFFFF"/>
                </a:solidFill>
              </a:rPr>
              <a:t>Background: Reinforcement Learning</a:t>
            </a:r>
          </a:p>
        </p:txBody>
      </p:sp>
      <p:sp>
        <p:nvSpPr>
          <p:cNvPr id="5" name="TextBox 4"/>
          <p:cNvSpPr txBox="1"/>
          <p:nvPr/>
        </p:nvSpPr>
        <p:spPr>
          <a:xfrm>
            <a:off x="365760" y="3931920"/>
            <a:ext cx="11430000" cy="640080"/>
          </a:xfrm>
          <a:prstGeom prst="rect">
            <a:avLst/>
          </a:prstGeom>
          <a:noFill/>
        </p:spPr>
        <p:txBody>
          <a:bodyPr wrap="square">
            <a:spAutoFit/>
          </a:bodyPr>
          <a:lstStyle/>
          <a:p>
            <a:pPr algn="l"/>
            <a:r>
              <a:rPr sz="2200" b="0" i="0">
                <a:solidFill>
                  <a:srgbClr val="299DFF"/>
                </a:solidFill>
              </a:rPr>
              <a:t>What is RL and why PPO?</a:t>
            </a:r>
          </a:p>
        </p:txBody>
      </p:sp>
      <p:sp>
        <p:nvSpPr>
          <p:cNvPr id="6" name="Footer Placeholder 5">
            <a:extLst>
              <a:ext uri="{FF2B5EF4-FFF2-40B4-BE49-F238E27FC236}">
                <a16:creationId xmlns:a16="http://schemas.microsoft.com/office/drawing/2014/main" id="{ADC0246C-6E79-B206-DDCE-8E8639C3C2E6}"/>
              </a:ext>
            </a:extLst>
          </p:cNvPr>
          <p:cNvSpPr>
            <a:spLocks noGrp="1"/>
          </p:cNvSpPr>
          <p:nvPr>
            <p:ph type="ftr" sz="quarter" idx="11"/>
          </p:nvPr>
        </p:nvSpPr>
        <p:spPr/>
        <p:txBody>
          <a:bodyPr/>
          <a:lstStyle/>
          <a:p>
            <a:r>
              <a:rPr lang="en-US"/>
              <a:t>Kiarash Ghasemzadeh</a:t>
            </a:r>
          </a:p>
        </p:txBody>
      </p:sp>
      <p:sp>
        <p:nvSpPr>
          <p:cNvPr id="7" name="Slide Number Placeholder 6">
            <a:extLst>
              <a:ext uri="{FF2B5EF4-FFF2-40B4-BE49-F238E27FC236}">
                <a16:creationId xmlns:a16="http://schemas.microsoft.com/office/drawing/2014/main" id="{EABD83A1-631A-EFAB-FE4A-C7696925D5F2}"/>
              </a:ext>
            </a:extLst>
          </p:cNvPr>
          <p:cNvSpPr>
            <a:spLocks noGrp="1"/>
          </p:cNvSpPr>
          <p:nvPr>
            <p:ph type="sldNum" sz="quarter" idx="12"/>
          </p:nvPr>
        </p:nvSpPr>
        <p:spPr/>
        <p:txBody>
          <a:bodyPr/>
          <a:lstStyle/>
          <a:p>
            <a:fld id="{330EA680-D336-4FF7-8B7A-9848BB0A1C32}" type="slidenum">
              <a:rPr lang="en-US" smtClean="0"/>
              <a:t>5</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3840" y="411480"/>
            <a:ext cx="11704320" cy="685800"/>
          </a:xfrm>
          <a:prstGeom prst="rect">
            <a:avLst/>
          </a:prstGeom>
          <a:noFill/>
        </p:spPr>
        <p:txBody>
          <a:bodyPr wrap="square">
            <a:spAutoFit/>
          </a:bodyPr>
          <a:lstStyle/>
          <a:p>
            <a:pPr algn="l"/>
            <a:r>
              <a:rPr sz="3600" b="1" i="0" dirty="0">
                <a:solidFill>
                  <a:srgbClr val="FFFFFF"/>
                </a:solidFill>
              </a:rPr>
              <a:t>Reinforcement Learning (RL) in 60 Seconds</a:t>
            </a:r>
          </a:p>
        </p:txBody>
      </p:sp>
      <p:sp>
        <p:nvSpPr>
          <p:cNvPr id="16" name="TextBox 15"/>
          <p:cNvSpPr txBox="1"/>
          <p:nvPr/>
        </p:nvSpPr>
        <p:spPr>
          <a:xfrm>
            <a:off x="838200" y="1881673"/>
            <a:ext cx="6913728" cy="3082895"/>
          </a:xfrm>
          <a:prstGeom prst="rect">
            <a:avLst/>
          </a:prstGeom>
          <a:noFill/>
        </p:spPr>
        <p:txBody>
          <a:bodyPr wrap="square">
            <a:spAutoFit/>
          </a:bodyPr>
          <a:lstStyle/>
          <a:p>
            <a:pPr>
              <a:spcBef>
                <a:spcPts val="400"/>
              </a:spcBef>
            </a:pPr>
            <a:r>
              <a:rPr sz="1900" dirty="0">
                <a:latin typeface="Calibri Light" panose="020F0302020204030204" pitchFamily="34" charset="0"/>
                <a:cs typeface="Calibri Light" panose="020F0302020204030204" pitchFamily="34" charset="0"/>
              </a:rPr>
              <a:t>Goal: learn policy π(s) → a that maximizes </a:t>
            </a:r>
            <a:r>
              <a:rPr lang="en-US" sz="1900" dirty="0">
                <a:latin typeface="Calibri Light" panose="020F0302020204030204" pitchFamily="34" charset="0"/>
                <a:cs typeface="Calibri Light" panose="020F0302020204030204" pitchFamily="34" charset="0"/>
              </a:rPr>
              <a:t>discounted </a:t>
            </a:r>
            <a:r>
              <a:rPr sz="1900" dirty="0">
                <a:latin typeface="Calibri Light" panose="020F0302020204030204" pitchFamily="34" charset="0"/>
                <a:cs typeface="Calibri Light" panose="020F0302020204030204" pitchFamily="34" charset="0"/>
              </a:rPr>
              <a:t>cumulative reward</a:t>
            </a:r>
            <a:r>
              <a:rPr lang="en-US" sz="1900" dirty="0">
                <a:latin typeface="Calibri Light" panose="020F0302020204030204" pitchFamily="34" charset="0"/>
                <a:cs typeface="Calibri Light" panose="020F0302020204030204" pitchFamily="34" charset="0"/>
              </a:rPr>
              <a:t>s</a:t>
            </a:r>
          </a:p>
          <a:p>
            <a:pPr>
              <a:spcBef>
                <a:spcPts val="400"/>
              </a:spcBef>
            </a:pPr>
            <a:endParaRPr lang="en-US" sz="1900" dirty="0">
              <a:latin typeface="Calibri Light" panose="020F0302020204030204" pitchFamily="34" charset="0"/>
              <a:cs typeface="Calibri Light" panose="020F0302020204030204" pitchFamily="34" charset="0"/>
            </a:endParaRPr>
          </a:p>
          <a:p>
            <a:pPr>
              <a:spcBef>
                <a:spcPts val="400"/>
              </a:spcBef>
            </a:pPr>
            <a:endParaRPr lang="en-US" sz="1900" dirty="0">
              <a:latin typeface="Calibri Light" panose="020F0302020204030204" pitchFamily="34" charset="0"/>
              <a:cs typeface="Calibri Light" panose="020F0302020204030204" pitchFamily="34" charset="0"/>
            </a:endParaRPr>
          </a:p>
          <a:p>
            <a:pPr>
              <a:spcBef>
                <a:spcPts val="400"/>
              </a:spcBef>
            </a:pPr>
            <a:endParaRPr lang="en-US" sz="1900" dirty="0">
              <a:latin typeface="Calibri Light" panose="020F0302020204030204" pitchFamily="34" charset="0"/>
              <a:cs typeface="Calibri Light" panose="020F0302020204030204" pitchFamily="34" charset="0"/>
            </a:endParaRPr>
          </a:p>
          <a:p>
            <a:pPr>
              <a:spcBef>
                <a:spcPts val="400"/>
              </a:spcBef>
            </a:pPr>
            <a:endParaRPr sz="1900" dirty="0">
              <a:latin typeface="Calibri Light" panose="020F0302020204030204" pitchFamily="34" charset="0"/>
              <a:cs typeface="Calibri Light" panose="020F0302020204030204" pitchFamily="34" charset="0"/>
            </a:endParaRPr>
          </a:p>
          <a:p>
            <a:pPr>
              <a:spcBef>
                <a:spcPts val="400"/>
              </a:spcBef>
            </a:pPr>
            <a:r>
              <a:rPr sz="1900" dirty="0">
                <a:latin typeface="Calibri Light" panose="020F0302020204030204" pitchFamily="34" charset="0"/>
                <a:cs typeface="Calibri Light" panose="020F0302020204030204" pitchFamily="34" charset="0"/>
              </a:rPr>
              <a:t>Trial-and-error: agent acts, gets feedback (reward), updates policy</a:t>
            </a:r>
            <a:endParaRPr lang="en-US" sz="1900" dirty="0">
              <a:latin typeface="Calibri Light" panose="020F0302020204030204" pitchFamily="34" charset="0"/>
              <a:cs typeface="Calibri Light" panose="020F0302020204030204" pitchFamily="34" charset="0"/>
            </a:endParaRPr>
          </a:p>
          <a:p>
            <a:pPr>
              <a:spcBef>
                <a:spcPts val="400"/>
              </a:spcBef>
            </a:pPr>
            <a:endParaRPr sz="1900" dirty="0">
              <a:latin typeface="Calibri Light" panose="020F0302020204030204" pitchFamily="34" charset="0"/>
              <a:cs typeface="Calibri Light" panose="020F0302020204030204" pitchFamily="34" charset="0"/>
            </a:endParaRPr>
          </a:p>
          <a:p>
            <a:pPr>
              <a:spcBef>
                <a:spcPts val="400"/>
              </a:spcBef>
            </a:pPr>
            <a:r>
              <a:rPr sz="1900" dirty="0">
                <a:latin typeface="Calibri Light" panose="020F0302020204030204" pitchFamily="34" charset="0"/>
                <a:cs typeface="Calibri Light" panose="020F0302020204030204" pitchFamily="34" charset="0"/>
              </a:rPr>
              <a:t>Key insight: no need for labelled demos — only a reward function</a:t>
            </a:r>
          </a:p>
        </p:txBody>
      </p:sp>
      <p:sp>
        <p:nvSpPr>
          <p:cNvPr id="17" name="Title 1">
            <a:extLst>
              <a:ext uri="{FF2B5EF4-FFF2-40B4-BE49-F238E27FC236}">
                <a16:creationId xmlns:a16="http://schemas.microsoft.com/office/drawing/2014/main" id="{D1CF47F3-7DAC-210E-5C8F-0AE62B45DB91}"/>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299DFF"/>
                </a:solidFill>
              </a:rPr>
              <a:t>Quick RL Recap</a:t>
            </a:r>
            <a:endParaRPr lang="en-US" dirty="0"/>
          </a:p>
        </p:txBody>
      </p:sp>
      <p:pic>
        <p:nvPicPr>
          <p:cNvPr id="2050" name="Picture 2" descr="Loop of RL with sensing failures: in general RL (left), an agent... |  Download Scientific Diagram">
            <a:extLst>
              <a:ext uri="{FF2B5EF4-FFF2-40B4-BE49-F238E27FC236}">
                <a16:creationId xmlns:a16="http://schemas.microsoft.com/office/drawing/2014/main" id="{26B52349-90D4-742B-8907-15BA71A900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19" r="51454"/>
          <a:stretch>
            <a:fillRect/>
          </a:stretch>
        </p:blipFill>
        <p:spPr bwMode="auto">
          <a:xfrm>
            <a:off x="7423423" y="1534130"/>
            <a:ext cx="3930377" cy="32804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174BF851-C337-1310-9035-8C6235C8669C}"/>
              </a:ext>
            </a:extLst>
          </p:cNvPr>
          <p:cNvPicPr>
            <a:picLocks noChangeAspect="1"/>
          </p:cNvPicPr>
          <p:nvPr/>
        </p:nvPicPr>
        <p:blipFill>
          <a:blip r:embed="rId4"/>
          <a:stretch>
            <a:fillRect/>
          </a:stretch>
        </p:blipFill>
        <p:spPr>
          <a:xfrm>
            <a:off x="838200" y="2645623"/>
            <a:ext cx="2562583" cy="1057423"/>
          </a:xfrm>
          <a:prstGeom prst="rect">
            <a:avLst/>
          </a:prstGeom>
        </p:spPr>
      </p:pic>
      <p:sp>
        <p:nvSpPr>
          <p:cNvPr id="24" name="Footer Placeholder 23">
            <a:extLst>
              <a:ext uri="{FF2B5EF4-FFF2-40B4-BE49-F238E27FC236}">
                <a16:creationId xmlns:a16="http://schemas.microsoft.com/office/drawing/2014/main" id="{23A78F56-E4BC-104A-EEBA-2640688B8C17}"/>
              </a:ext>
            </a:extLst>
          </p:cNvPr>
          <p:cNvSpPr>
            <a:spLocks noGrp="1"/>
          </p:cNvSpPr>
          <p:nvPr>
            <p:ph type="ftr" sz="quarter" idx="11"/>
          </p:nvPr>
        </p:nvSpPr>
        <p:spPr/>
        <p:txBody>
          <a:bodyPr/>
          <a:lstStyle/>
          <a:p>
            <a:r>
              <a:rPr lang="en-US"/>
              <a:t>Kiarash Ghasemzadeh</a:t>
            </a:r>
          </a:p>
        </p:txBody>
      </p:sp>
      <p:sp>
        <p:nvSpPr>
          <p:cNvPr id="25" name="Slide Number Placeholder 24">
            <a:extLst>
              <a:ext uri="{FF2B5EF4-FFF2-40B4-BE49-F238E27FC236}">
                <a16:creationId xmlns:a16="http://schemas.microsoft.com/office/drawing/2014/main" id="{311DD070-F246-5902-19F2-87329C22E194}"/>
              </a:ext>
            </a:extLst>
          </p:cNvPr>
          <p:cNvSpPr>
            <a:spLocks noGrp="1"/>
          </p:cNvSpPr>
          <p:nvPr>
            <p:ph type="sldNum" sz="quarter" idx="12"/>
          </p:nvPr>
        </p:nvSpPr>
        <p:spPr/>
        <p:txBody>
          <a:bodyPr/>
          <a:lstStyle/>
          <a:p>
            <a:fld id="{330EA680-D336-4FF7-8B7A-9848BB0A1C32}" type="slidenum">
              <a:rPr lang="en-US" smtClean="0"/>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2FA5E2A6-A3C8-CEB8-9852-E40E1E23C499}"/>
              </a:ext>
            </a:extLst>
          </p:cNvPr>
          <p:cNvSpPr txBox="1">
            <a:spLocks/>
          </p:cNvSpPr>
          <p:nvPr/>
        </p:nvSpPr>
        <p:spPr>
          <a:xfrm>
            <a:off x="838200" y="681037"/>
            <a:ext cx="10515600" cy="100965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299DFF"/>
                </a:solidFill>
              </a:rPr>
              <a:t>Quick PPO Recap</a:t>
            </a:r>
            <a:endParaRPr lang="en-US" dirty="0"/>
          </a:p>
        </p:txBody>
      </p:sp>
      <p:sp>
        <p:nvSpPr>
          <p:cNvPr id="22" name="Content Placeholder 21">
            <a:extLst>
              <a:ext uri="{FF2B5EF4-FFF2-40B4-BE49-F238E27FC236}">
                <a16:creationId xmlns:a16="http://schemas.microsoft.com/office/drawing/2014/main" id="{1C226EFA-5DAF-6271-F51E-4AACC63BC522}"/>
              </a:ext>
            </a:extLst>
          </p:cNvPr>
          <p:cNvSpPr>
            <a:spLocks noGrp="1"/>
          </p:cNvSpPr>
          <p:nvPr>
            <p:ph idx="1"/>
          </p:nvPr>
        </p:nvSpPr>
        <p:spPr/>
        <p:txBody>
          <a:bodyPr/>
          <a:lstStyle/>
          <a:p>
            <a:r>
              <a:rPr lang="en-US" dirty="0"/>
              <a:t>Maximize reward </a:t>
            </a:r>
            <a:r>
              <a:rPr lang="en-US" b="1" dirty="0"/>
              <a:t>while keeping policy updates stable</a:t>
            </a:r>
          </a:p>
          <a:p>
            <a:r>
              <a:rPr lang="en-US" dirty="0"/>
              <a:t>Update policy </a:t>
            </a:r>
            <a:r>
              <a:rPr lang="en-US" b="1" dirty="0"/>
              <a:t>a little at a time</a:t>
            </a:r>
            <a:r>
              <a:rPr lang="en-US" dirty="0"/>
              <a:t> (stay “proximal” to old policy)</a:t>
            </a:r>
          </a:p>
          <a:p>
            <a:r>
              <a:rPr lang="en-US" dirty="0"/>
              <a:t>Objective Function:</a:t>
            </a:r>
          </a:p>
        </p:txBody>
      </p:sp>
      <p:pic>
        <p:nvPicPr>
          <p:cNvPr id="24" name="Picture 23">
            <a:extLst>
              <a:ext uri="{FF2B5EF4-FFF2-40B4-BE49-F238E27FC236}">
                <a16:creationId xmlns:a16="http://schemas.microsoft.com/office/drawing/2014/main" id="{36F5944C-90AE-8562-6FE9-422A9451754B}"/>
              </a:ext>
            </a:extLst>
          </p:cNvPr>
          <p:cNvPicPr>
            <a:picLocks noChangeAspect="1"/>
          </p:cNvPicPr>
          <p:nvPr/>
        </p:nvPicPr>
        <p:blipFill>
          <a:blip r:embed="rId3"/>
          <a:srcRect l="19449" t="48244" b="6810"/>
          <a:stretch>
            <a:fillRect/>
          </a:stretch>
        </p:blipFill>
        <p:spPr>
          <a:xfrm>
            <a:off x="2321578" y="3429000"/>
            <a:ext cx="7821800" cy="583442"/>
          </a:xfrm>
          <a:prstGeom prst="rect">
            <a:avLst/>
          </a:prstGeom>
        </p:spPr>
      </p:pic>
      <p:pic>
        <p:nvPicPr>
          <p:cNvPr id="26" name="Picture 25">
            <a:extLst>
              <a:ext uri="{FF2B5EF4-FFF2-40B4-BE49-F238E27FC236}">
                <a16:creationId xmlns:a16="http://schemas.microsoft.com/office/drawing/2014/main" id="{9CACFB99-BF04-4350-2DBB-8019061B0668}"/>
              </a:ext>
            </a:extLst>
          </p:cNvPr>
          <p:cNvPicPr>
            <a:picLocks noChangeAspect="1"/>
          </p:cNvPicPr>
          <p:nvPr/>
        </p:nvPicPr>
        <p:blipFill>
          <a:blip r:embed="rId4"/>
          <a:stretch>
            <a:fillRect/>
          </a:stretch>
        </p:blipFill>
        <p:spPr>
          <a:xfrm>
            <a:off x="1079712" y="4288461"/>
            <a:ext cx="3762900" cy="1066949"/>
          </a:xfrm>
          <a:prstGeom prst="rect">
            <a:avLst/>
          </a:prstGeom>
        </p:spPr>
      </p:pic>
      <p:sp>
        <p:nvSpPr>
          <p:cNvPr id="27" name="Footer Placeholder 26">
            <a:extLst>
              <a:ext uri="{FF2B5EF4-FFF2-40B4-BE49-F238E27FC236}">
                <a16:creationId xmlns:a16="http://schemas.microsoft.com/office/drawing/2014/main" id="{7DC54DE9-8ED8-9849-0ADE-85453F9676E1}"/>
              </a:ext>
            </a:extLst>
          </p:cNvPr>
          <p:cNvSpPr>
            <a:spLocks noGrp="1"/>
          </p:cNvSpPr>
          <p:nvPr>
            <p:ph type="ftr" sz="quarter" idx="11"/>
          </p:nvPr>
        </p:nvSpPr>
        <p:spPr/>
        <p:txBody>
          <a:bodyPr/>
          <a:lstStyle/>
          <a:p>
            <a:r>
              <a:rPr lang="en-US"/>
              <a:t>Kiarash Ghasemzadeh</a:t>
            </a:r>
          </a:p>
        </p:txBody>
      </p:sp>
      <p:sp>
        <p:nvSpPr>
          <p:cNvPr id="28" name="Slide Number Placeholder 27">
            <a:extLst>
              <a:ext uri="{FF2B5EF4-FFF2-40B4-BE49-F238E27FC236}">
                <a16:creationId xmlns:a16="http://schemas.microsoft.com/office/drawing/2014/main" id="{EAC28A26-106A-6DE4-5085-02F586822AA8}"/>
              </a:ext>
            </a:extLst>
          </p:cNvPr>
          <p:cNvSpPr>
            <a:spLocks noGrp="1"/>
          </p:cNvSpPr>
          <p:nvPr>
            <p:ph type="sldNum" sz="quarter" idx="12"/>
          </p:nvPr>
        </p:nvSpPr>
        <p:spPr/>
        <p:txBody>
          <a:bodyPr/>
          <a:lstStyle/>
          <a:p>
            <a:fld id="{330EA680-D336-4FF7-8B7A-9848BB0A1C32}" type="slidenum">
              <a:rPr lang="en-US" smtClean="0"/>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560320"/>
            <a:ext cx="12188952" cy="1828800"/>
          </a:xfrm>
          <a:prstGeom prst="rect">
            <a:avLst/>
          </a:prstGeom>
          <a:solidFill>
            <a:srgbClr val="0A14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Rectangle 2"/>
          <p:cNvSpPr/>
          <p:nvPr/>
        </p:nvSpPr>
        <p:spPr>
          <a:xfrm>
            <a:off x="0" y="2514600"/>
            <a:ext cx="164592" cy="1920240"/>
          </a:xfrm>
          <a:prstGeom prst="rect">
            <a:avLst/>
          </a:prstGeom>
          <a:solidFill>
            <a:srgbClr val="299D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p:cNvSpPr txBox="1"/>
          <p:nvPr/>
        </p:nvSpPr>
        <p:spPr>
          <a:xfrm>
            <a:off x="365760" y="2743200"/>
            <a:ext cx="11430000" cy="1097280"/>
          </a:xfrm>
          <a:prstGeom prst="rect">
            <a:avLst/>
          </a:prstGeom>
          <a:noFill/>
        </p:spPr>
        <p:txBody>
          <a:bodyPr wrap="square">
            <a:spAutoFit/>
          </a:bodyPr>
          <a:lstStyle/>
          <a:p>
            <a:pPr algn="l"/>
            <a:r>
              <a:rPr sz="4800" b="1" i="0">
                <a:solidFill>
                  <a:srgbClr val="FFFFFF"/>
                </a:solidFill>
              </a:rPr>
              <a:t>DreamControl: The Method</a:t>
            </a:r>
          </a:p>
        </p:txBody>
      </p:sp>
      <p:sp>
        <p:nvSpPr>
          <p:cNvPr id="5" name="TextBox 4"/>
          <p:cNvSpPr txBox="1"/>
          <p:nvPr/>
        </p:nvSpPr>
        <p:spPr>
          <a:xfrm>
            <a:off x="365760" y="3931920"/>
            <a:ext cx="11430000" cy="640080"/>
          </a:xfrm>
          <a:prstGeom prst="rect">
            <a:avLst/>
          </a:prstGeom>
          <a:noFill/>
        </p:spPr>
        <p:txBody>
          <a:bodyPr wrap="square">
            <a:spAutoFit/>
          </a:bodyPr>
          <a:lstStyle/>
          <a:p>
            <a:pPr algn="l"/>
            <a:r>
              <a:rPr sz="2200" b="0" i="0">
                <a:solidFill>
                  <a:srgbClr val="299DFF"/>
                </a:solidFill>
              </a:rPr>
              <a:t>Diffusion Prior + Reinforcement Learning</a:t>
            </a:r>
          </a:p>
        </p:txBody>
      </p:sp>
      <p:sp>
        <p:nvSpPr>
          <p:cNvPr id="6" name="Footer Placeholder 5">
            <a:extLst>
              <a:ext uri="{FF2B5EF4-FFF2-40B4-BE49-F238E27FC236}">
                <a16:creationId xmlns:a16="http://schemas.microsoft.com/office/drawing/2014/main" id="{4D7E7D26-8507-0443-87C6-4ED1366BC343}"/>
              </a:ext>
            </a:extLst>
          </p:cNvPr>
          <p:cNvSpPr>
            <a:spLocks noGrp="1"/>
          </p:cNvSpPr>
          <p:nvPr>
            <p:ph type="ftr" sz="quarter" idx="11"/>
          </p:nvPr>
        </p:nvSpPr>
        <p:spPr/>
        <p:txBody>
          <a:bodyPr/>
          <a:lstStyle/>
          <a:p>
            <a:r>
              <a:rPr lang="en-US"/>
              <a:t>Kiarash Ghasemzadeh</a:t>
            </a:r>
          </a:p>
        </p:txBody>
      </p:sp>
      <p:sp>
        <p:nvSpPr>
          <p:cNvPr id="7" name="Slide Number Placeholder 6">
            <a:extLst>
              <a:ext uri="{FF2B5EF4-FFF2-40B4-BE49-F238E27FC236}">
                <a16:creationId xmlns:a16="http://schemas.microsoft.com/office/drawing/2014/main" id="{47D2FA2E-1F37-711F-C9F2-0F09D8E6A09B}"/>
              </a:ext>
            </a:extLst>
          </p:cNvPr>
          <p:cNvSpPr>
            <a:spLocks noGrp="1"/>
          </p:cNvSpPr>
          <p:nvPr>
            <p:ph type="sldNum" sz="quarter" idx="12"/>
          </p:nvPr>
        </p:nvSpPr>
        <p:spPr/>
        <p:txBody>
          <a:bodyPr/>
          <a:lstStyle/>
          <a:p>
            <a:fld id="{330EA680-D336-4FF7-8B7A-9848BB0A1C32}" type="slidenum">
              <a:rPr lang="en-US" smtClean="0"/>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3A84214-B4BB-67AC-3A05-69ACD4EBEAA2}"/>
              </a:ext>
            </a:extLst>
          </p:cNvPr>
          <p:cNvPicPr>
            <a:picLocks noChangeAspect="1"/>
          </p:cNvPicPr>
          <p:nvPr/>
        </p:nvPicPr>
        <p:blipFill>
          <a:blip r:embed="rId3"/>
          <a:stretch>
            <a:fillRect/>
          </a:stretch>
        </p:blipFill>
        <p:spPr>
          <a:xfrm>
            <a:off x="1260142" y="1303218"/>
            <a:ext cx="9671716" cy="4688292"/>
          </a:xfrm>
          <a:prstGeom prst="rect">
            <a:avLst/>
          </a:prstGeom>
        </p:spPr>
      </p:pic>
      <p:sp>
        <p:nvSpPr>
          <p:cNvPr id="22" name="Title 1">
            <a:extLst>
              <a:ext uri="{FF2B5EF4-FFF2-40B4-BE49-F238E27FC236}">
                <a16:creationId xmlns:a16="http://schemas.microsoft.com/office/drawing/2014/main" id="{61A4E9BB-3293-89C4-1390-5F70F9745A10}"/>
              </a:ext>
            </a:extLst>
          </p:cNvPr>
          <p:cNvSpPr txBox="1">
            <a:spLocks/>
          </p:cNvSpPr>
          <p:nvPr/>
        </p:nvSpPr>
        <p:spPr>
          <a:xfrm>
            <a:off x="838200" y="580028"/>
            <a:ext cx="10515600" cy="100965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err="1">
                <a:solidFill>
                  <a:srgbClr val="299DFF"/>
                </a:solidFill>
              </a:rPr>
              <a:t>DreamControl</a:t>
            </a:r>
            <a:r>
              <a:rPr lang="en-US" b="1" dirty="0">
                <a:solidFill>
                  <a:srgbClr val="299DFF"/>
                </a:solidFill>
              </a:rPr>
              <a:t> Method</a:t>
            </a:r>
            <a:endParaRPr lang="en-US" dirty="0"/>
          </a:p>
        </p:txBody>
      </p:sp>
      <p:sp>
        <p:nvSpPr>
          <p:cNvPr id="23" name="Footer Placeholder 22">
            <a:extLst>
              <a:ext uri="{FF2B5EF4-FFF2-40B4-BE49-F238E27FC236}">
                <a16:creationId xmlns:a16="http://schemas.microsoft.com/office/drawing/2014/main" id="{72FF9B2D-3827-237B-8709-67CD56125CB8}"/>
              </a:ext>
            </a:extLst>
          </p:cNvPr>
          <p:cNvSpPr>
            <a:spLocks noGrp="1"/>
          </p:cNvSpPr>
          <p:nvPr>
            <p:ph type="ftr" sz="quarter" idx="11"/>
          </p:nvPr>
        </p:nvSpPr>
        <p:spPr/>
        <p:txBody>
          <a:bodyPr/>
          <a:lstStyle/>
          <a:p>
            <a:r>
              <a:rPr lang="en-US"/>
              <a:t>Kiarash Ghasemzadeh</a:t>
            </a:r>
          </a:p>
        </p:txBody>
      </p:sp>
      <p:sp>
        <p:nvSpPr>
          <p:cNvPr id="24" name="Slide Number Placeholder 23">
            <a:extLst>
              <a:ext uri="{FF2B5EF4-FFF2-40B4-BE49-F238E27FC236}">
                <a16:creationId xmlns:a16="http://schemas.microsoft.com/office/drawing/2014/main" id="{CC1F9D52-BCB4-3E45-73C4-1AF68C2E3D33}"/>
              </a:ext>
            </a:extLst>
          </p:cNvPr>
          <p:cNvSpPr>
            <a:spLocks noGrp="1"/>
          </p:cNvSpPr>
          <p:nvPr>
            <p:ph type="sldNum" sz="quarter" idx="12"/>
          </p:nvPr>
        </p:nvSpPr>
        <p:spPr/>
        <p:txBody>
          <a:bodyPr/>
          <a:lstStyle/>
          <a:p>
            <a:fld id="{330EA680-D336-4FF7-8B7A-9848BB0A1C32}" type="slidenum">
              <a:rPr lang="en-US" smtClean="0"/>
              <a:t>9</a:t>
            </a:fld>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2840</Words>
  <Application>Microsoft Office PowerPoint</Application>
  <PresentationFormat>Widescreen</PresentationFormat>
  <Paragraphs>313</Paragraphs>
  <Slides>20</Slides>
  <Notes>18</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Aptos</vt:lpstr>
      <vt:lpstr>Aptos Display</vt:lpstr>
      <vt:lpstr>Arial</vt:lpstr>
      <vt:lpstr>Calibri</vt:lpstr>
      <vt:lpstr>Calibri Light</vt:lpstr>
      <vt:lpstr>office theme</vt:lpstr>
      <vt:lpstr>DreamControl  Human-Inspired Whole-Body Humanoid Control for Scene Interaction via Guided Diffusion </vt:lpstr>
      <vt:lpstr>PowerPoint Presentation</vt:lpstr>
      <vt:lpstr>Why Whole-Body Humanoid Control Is Hard?</vt:lpstr>
      <vt:lpstr>Why Some Approaches Fall Short?</vt:lpstr>
      <vt:lpstr>PowerPoint Presentation</vt:lpstr>
      <vt:lpstr>PowerPoint Presentation</vt:lpstr>
      <vt:lpstr>PowerPoint Presentation</vt:lpstr>
      <vt:lpstr>PowerPoint Presentation</vt:lpstr>
      <vt:lpstr>PowerPoint Presentation</vt:lpstr>
      <vt:lpstr>Stage 1: Human Motion Prior — OmniControl </vt:lpstr>
      <vt:lpstr>PowerPoint Presentation</vt:lpstr>
      <vt:lpstr>Stage 2: RL with Reference Trajectory</vt:lpstr>
      <vt:lpstr>Stage 2: RL with Reference Trajectory</vt:lpstr>
      <vt:lpstr>Stage 2: RL with Reference Trajectory</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kiarash ghasemzadeh</cp:lastModifiedBy>
  <cp:revision>34</cp:revision>
  <dcterms:created xsi:type="dcterms:W3CDTF">2026-05-13T20:13:37Z</dcterms:created>
  <dcterms:modified xsi:type="dcterms:W3CDTF">2026-05-15T05:33:44Z</dcterms:modified>
</cp:coreProperties>
</file>