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62" r:id="rId4"/>
    <p:sldId id="263" r:id="rId5"/>
    <p:sldId id="261" r:id="rId6"/>
    <p:sldId id="266" r:id="rId7"/>
    <p:sldId id="265" r:id="rId8"/>
    <p:sldId id="264" r:id="rId9"/>
    <p:sldId id="267" r:id="rId10"/>
    <p:sldId id="268" r:id="rId11"/>
    <p:sldId id="269" r:id="rId12"/>
    <p:sldId id="271" r:id="rId13"/>
    <p:sldId id="272" r:id="rId14"/>
    <p:sldId id="258" r:id="rId15"/>
    <p:sldId id="273" r:id="rId16"/>
    <p:sldId id="274" r:id="rId17"/>
    <p:sldId id="277" r:id="rId18"/>
    <p:sldId id="275" r:id="rId19"/>
    <p:sldId id="276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98"/>
    <p:restoredTop sz="94694"/>
  </p:normalViewPr>
  <p:slideViewPr>
    <p:cSldViewPr snapToGrid="0">
      <p:cViewPr varScale="1">
        <p:scale>
          <a:sx n="119" d="100"/>
          <a:sy n="119" d="100"/>
        </p:scale>
        <p:origin x="23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34270-CDBB-954F-8B75-4D453E7B9801}" type="datetimeFigureOut">
              <a:rPr lang="en-US" smtClean="0"/>
              <a:t>4/6/26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670F3-F0D2-8240-A231-3670D6BAC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9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670F3-F0D2-8240-A231-3670D6BACF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52258-C64C-FACE-3CE9-E568E8BE5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DAA34-A75A-85FE-3A1F-79A458579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0D6A9-4349-0B98-C39F-6D571CE23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72C1-1F52-5C4C-A252-59E1202426EA}" type="datetimeFigureOut">
              <a:rPr lang="en-US" smtClean="0"/>
              <a:t>4/6/26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2DDA1-B517-CE1B-907B-80D345B4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710D2-6258-8E3D-7AAE-12AC0661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7F07-4A67-0341-B99F-5350680D3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7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18F4C-7CC1-3AD0-CAEE-8924A8015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2D43AE-EE85-A895-8813-C5F841D41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994F5-7972-E6D2-8F49-514EA19A7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72C1-1F52-5C4C-A252-59E1202426EA}" type="datetimeFigureOut">
              <a:rPr lang="en-US" smtClean="0"/>
              <a:t>4/6/26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7ACC7-55E1-5A67-3A0A-49F71CACE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46E32-78D9-9F16-B361-9389D0239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7F07-4A67-0341-B99F-5350680D3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5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5686D4-2DB4-0966-D183-6FD1E58329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C2357-4AA1-459B-881E-D7AC1E84C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0527F-9125-76DB-75C2-287432805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72C1-1F52-5C4C-A252-59E1202426EA}" type="datetimeFigureOut">
              <a:rPr lang="en-US" smtClean="0"/>
              <a:t>4/6/26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3EE99-C49B-FC18-D08B-2CC625B8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706D1-C57E-E5EF-7078-00C579B0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7F07-4A67-0341-B99F-5350680D3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6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64118-6A45-8C02-40AD-C3D9E70B9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39913-3169-3DEF-10F3-B252D7307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1A491-6325-D913-1409-C8E1166DB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72C1-1F52-5C4C-A252-59E1202426EA}" type="datetimeFigureOut">
              <a:rPr lang="en-US" smtClean="0"/>
              <a:t>4/6/26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E10D7-E9AC-E3F2-B167-DDD52A3BB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3048B-018F-A5AB-AF17-E0D9EF0FA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7F07-4A67-0341-B99F-5350680D3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2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FF14B-F942-F768-2BCA-B06C70901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4FBC6-16A3-ABFF-2D99-62FB4AD60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A8C02-F54C-67E2-39C8-060100857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72C1-1F52-5C4C-A252-59E1202426EA}" type="datetimeFigureOut">
              <a:rPr lang="en-US" smtClean="0"/>
              <a:t>4/6/26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D848A-7239-3FFA-BA8A-44A7F6DB4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C37E4-3AC5-FB61-85CC-A87DFCA01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7F07-4A67-0341-B99F-5350680D3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14BF9-D0C7-DA0E-98A4-19DD26EA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91073-773D-C614-28E9-FA7907399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112D6-FBD7-45F6-59EB-0974654C3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5E079-0273-1D03-5EF1-E9D6876D4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72C1-1F52-5C4C-A252-59E1202426EA}" type="datetimeFigureOut">
              <a:rPr lang="en-US" smtClean="0"/>
              <a:t>4/6/26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078DD-CCD1-A0E2-C076-8BE06653D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7D6B7-F76B-0F11-3FB6-1DA803934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7F07-4A67-0341-B99F-5350680D3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6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76B29-7A2D-69B8-59BB-7EA5E1AF0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53E30-7A91-8642-4D4C-4A42FAF10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4C5D4-E66D-66D0-D551-6F00388CC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D3CA4E-E381-D719-3B32-E8284050E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04FA1-A631-C4C9-D614-2C3EEE18C6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45ABFF-DD60-CD33-F680-17FB7EAF1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72C1-1F52-5C4C-A252-59E1202426EA}" type="datetimeFigureOut">
              <a:rPr lang="en-US" smtClean="0"/>
              <a:t>4/6/26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EAE686-C481-35C0-F201-BE75F155F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3F573A-1F86-E36A-1030-F12D9A5A6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7F07-4A67-0341-B99F-5350680D3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30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0489-4617-17AD-31C4-B5FDFC12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0F1568-356E-5AA2-67EE-33F5CF09D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72C1-1F52-5C4C-A252-59E1202426EA}" type="datetimeFigureOut">
              <a:rPr lang="en-US" smtClean="0"/>
              <a:t>4/6/26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3208D6-9356-CC3D-2EAD-F66E9D7DC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DFF76-6F06-E6F8-5433-3CF30B9DA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7F07-4A67-0341-B99F-5350680D3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8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18671B-EA2C-6785-33F5-0C1BCB3FF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72C1-1F52-5C4C-A252-59E1202426EA}" type="datetimeFigureOut">
              <a:rPr lang="en-US" smtClean="0"/>
              <a:t>4/6/26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1A62ED-0107-8742-FA60-4C7BEB4B4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AA1A1-EF9A-6F39-D665-4AA1294F3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7F07-4A67-0341-B99F-5350680D3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2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D18A4-EAEC-6AFD-2049-6E12B383A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111F1-6230-AFF1-E378-FED4148A5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4431A-1023-9032-FB81-494F79B8C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F8892-891B-5C95-3F78-A3BE6F2F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72C1-1F52-5C4C-A252-59E1202426EA}" type="datetimeFigureOut">
              <a:rPr lang="en-US" smtClean="0"/>
              <a:t>4/6/26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10846-7B13-DF59-507C-9935BAAE8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2D702-EE08-6843-A179-DAC6330F8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7F07-4A67-0341-B99F-5350680D3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3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07E44-C59D-8AA0-BD58-D29354680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005D17-EAF2-F22A-1476-10B7BC947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D42C7-16F5-F85C-12BA-5C8B7A311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74C4D-21A6-B448-1A4A-B24ED9AFE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72C1-1F52-5C4C-A252-59E1202426EA}" type="datetimeFigureOut">
              <a:rPr lang="en-US" smtClean="0"/>
              <a:t>4/6/26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ED9ED-4C04-C12E-B202-441B3FF4F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63938-A728-C96D-651D-319BC26E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97F07-4A67-0341-B99F-5350680D3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4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5BF752-F2F8-1C87-A0BE-6B7560334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FD553-169F-F184-F866-4EFAC4AED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97521-E562-BBDA-37E1-7B5B017A1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7472C1-1F52-5C4C-A252-59E1202426EA}" type="datetimeFigureOut">
              <a:rPr lang="en-US" smtClean="0"/>
              <a:t>4/6/26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9221A-7DEA-E39C-D7D8-14AB33158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38120-FD1B-711F-6203-D23EDECB1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797F07-4A67-0341-B99F-5350680D3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0C798-7B7E-8F66-AC70-18ED26A577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Advanced</a:t>
            </a:r>
            <a:r>
              <a:rPr lang="zh-CN" altLang="en-US" dirty="0"/>
              <a:t> </a:t>
            </a:r>
            <a:r>
              <a:rPr lang="en-US" altLang="zh-CN" dirty="0"/>
              <a:t>Scalable</a:t>
            </a:r>
            <a:r>
              <a:rPr lang="zh-CN" altLang="en-US" dirty="0"/>
              <a:t> </a:t>
            </a:r>
            <a:r>
              <a:rPr lang="en-US" altLang="zh-CN" dirty="0"/>
              <a:t>Transformers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br>
              <a:rPr lang="en-CA" altLang="zh-CN" dirty="0"/>
            </a:br>
            <a:r>
              <a:rPr lang="en-US" altLang="zh-CN" dirty="0"/>
              <a:t>Spatial</a:t>
            </a:r>
            <a:r>
              <a:rPr lang="zh-CN" altLang="en-US" dirty="0"/>
              <a:t> </a:t>
            </a:r>
            <a:r>
              <a:rPr lang="en-US" altLang="zh-CN" dirty="0"/>
              <a:t>/</a:t>
            </a:r>
            <a:r>
              <a:rPr lang="zh-CN" altLang="en-US" dirty="0"/>
              <a:t> </a:t>
            </a:r>
            <a:r>
              <a:rPr lang="en-US" altLang="zh-CN" dirty="0"/>
              <a:t>Temporal</a:t>
            </a:r>
            <a:r>
              <a:rPr lang="zh-CN" altLang="en-US" dirty="0"/>
              <a:t> </a:t>
            </a:r>
            <a:r>
              <a:rPr lang="en-US" altLang="zh-CN" dirty="0"/>
              <a:t>Generation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CC64C2-C20C-6699-45C1-44B9077A31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260407</a:t>
            </a:r>
          </a:p>
          <a:p>
            <a:r>
              <a:rPr lang="en-US" altLang="zh-CN" dirty="0"/>
              <a:t>Yilin</a:t>
            </a:r>
            <a:r>
              <a:rPr lang="zh-CN" altLang="en-US" dirty="0"/>
              <a:t> </a:t>
            </a:r>
            <a:r>
              <a:rPr lang="en-US" altLang="zh-CN" dirty="0"/>
              <a:t>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6605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E8F7A-B0CD-F8EF-EFF7-A77C07FEB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Tokenization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F68BC-D265-DC77-2410-1A058A6A8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Handling</a:t>
            </a:r>
            <a:r>
              <a:rPr lang="zh-CN" altLang="en-US" dirty="0"/>
              <a:t> </a:t>
            </a:r>
            <a:r>
              <a:rPr lang="en-US" altLang="zh-CN" dirty="0"/>
              <a:t>Isomorphism</a:t>
            </a:r>
          </a:p>
          <a:p>
            <a:pPr lvl="1"/>
            <a:r>
              <a:rPr lang="en-US" altLang="zh-CN" dirty="0"/>
              <a:t>Isomorphism</a:t>
            </a:r>
            <a:r>
              <a:rPr lang="zh-CN" altLang="en-US" dirty="0"/>
              <a:t> </a:t>
            </a:r>
            <a:r>
              <a:rPr lang="en-US" altLang="zh-CN" dirty="0">
                <a:sym typeface="Wingdings" pitchFamily="2" charset="2"/>
              </a:rPr>
              <a:t>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permutation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invariance</a:t>
            </a:r>
            <a:endParaRPr lang="en-US" altLang="zh-CN" dirty="0"/>
          </a:p>
          <a:p>
            <a:pPr lvl="1"/>
            <a:r>
              <a:rPr lang="en-US" altLang="zh-CN" dirty="0"/>
              <a:t>Reindexing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appearance</a:t>
            </a:r>
            <a:r>
              <a:rPr lang="zh-CN" altLang="en-US" dirty="0"/>
              <a:t> </a:t>
            </a:r>
            <a:r>
              <a:rPr lang="en-US" altLang="zh-CN" dirty="0"/>
              <a:t>order</a:t>
            </a:r>
            <a:endParaRPr lang="en-US" dirty="0"/>
          </a:p>
          <a:p>
            <a:r>
              <a:rPr lang="en-US" altLang="zh-CN" dirty="0"/>
              <a:t>Control</a:t>
            </a:r>
            <a:r>
              <a:rPr lang="zh-CN" altLang="en-US" dirty="0"/>
              <a:t> </a:t>
            </a:r>
            <a:r>
              <a:rPr lang="en-US" altLang="zh-CN" dirty="0"/>
              <a:t>Tokens</a:t>
            </a:r>
          </a:p>
          <a:p>
            <a:pPr lvl="1"/>
            <a:r>
              <a:rPr lang="en-US" altLang="zh-CN" b="1" dirty="0"/>
              <a:t>Breaks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trail</a:t>
            </a:r>
            <a:r>
              <a:rPr lang="zh-CN" altLang="en-US" dirty="0"/>
              <a:t> </a:t>
            </a:r>
            <a:r>
              <a:rPr lang="en-US" altLang="zh-CN" dirty="0"/>
              <a:t>segments;</a:t>
            </a:r>
            <a:r>
              <a:rPr lang="zh-CN" altLang="en-US" dirty="0"/>
              <a:t> </a:t>
            </a:r>
            <a:r>
              <a:rPr lang="en-US" altLang="zh-CN" b="1" dirty="0"/>
              <a:t>Enclose</a:t>
            </a:r>
            <a:r>
              <a:rPr lang="zh-CN" altLang="en-US" dirty="0"/>
              <a:t> </a:t>
            </a:r>
            <a:r>
              <a:rPr lang="en-US" altLang="zh-CN" dirty="0"/>
              <a:t>neighborhood</a:t>
            </a:r>
            <a:r>
              <a:rPr lang="zh-CN" altLang="en-US" dirty="0"/>
              <a:t> </a:t>
            </a:r>
            <a:r>
              <a:rPr lang="en-US" altLang="zh-CN" dirty="0"/>
              <a:t>sets</a:t>
            </a:r>
            <a:endParaRPr lang="en-US" dirty="0"/>
          </a:p>
          <a:p>
            <a:r>
              <a:rPr lang="en-US" altLang="zh-CN" dirty="0"/>
              <a:t>Interleaved</a:t>
            </a:r>
            <a:r>
              <a:rPr lang="zh-CN" altLang="en-US" dirty="0"/>
              <a:t> </a:t>
            </a:r>
            <a:r>
              <a:rPr lang="en-US" altLang="zh-CN" dirty="0"/>
              <a:t>Tokenization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Attributed</a:t>
            </a:r>
            <a:r>
              <a:rPr lang="zh-CN" altLang="en-US" dirty="0"/>
              <a:t> </a:t>
            </a:r>
            <a:r>
              <a:rPr lang="en-US" altLang="zh-CN" dirty="0"/>
              <a:t>Graphs</a:t>
            </a:r>
          </a:p>
          <a:p>
            <a:pPr lvl="1"/>
            <a:r>
              <a:rPr lang="en-US" altLang="zh-CN" dirty="0"/>
              <a:t>Seamlessly</a:t>
            </a:r>
            <a:r>
              <a:rPr lang="zh-CN" altLang="en-US" dirty="0"/>
              <a:t> </a:t>
            </a:r>
            <a:r>
              <a:rPr lang="en-US" altLang="zh-CN" dirty="0"/>
              <a:t>embed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features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edge</a:t>
            </a:r>
            <a:r>
              <a:rPr lang="zh-CN" altLang="en-US" dirty="0"/>
              <a:t> </a:t>
            </a:r>
            <a:r>
              <a:rPr lang="en-US" altLang="zh-CN" dirty="0"/>
              <a:t>features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50A4B1-D39B-FA68-EDB6-FBB3832D9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32" y="5120561"/>
            <a:ext cx="7772400" cy="2196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676902-2239-CE94-C480-ABBC78A13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" y="5449772"/>
            <a:ext cx="7272528" cy="7915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9EF0DC-EFBF-1F27-ADC1-F30FCBD42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2360"/>
            <a:ext cx="6096000" cy="224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038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5D792-700D-5ED7-D3AB-ED4E4B9E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8ADFB-D313-3FF6-F911-BC31CC0DA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Dimensionality</a:t>
            </a:r>
            <a:r>
              <a:rPr lang="zh-CN" altLang="en-US" dirty="0"/>
              <a:t> </a:t>
            </a:r>
            <a:r>
              <a:rPr lang="en-US" altLang="zh-CN" dirty="0"/>
              <a:t>Reduction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Large-Scale</a:t>
            </a:r>
            <a:r>
              <a:rPr lang="zh-CN" altLang="en-US" dirty="0"/>
              <a:t> </a:t>
            </a:r>
            <a:r>
              <a:rPr lang="en-US" altLang="zh-CN" dirty="0"/>
              <a:t>Generation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75AC57-AAFE-C99C-7220-3CAB4A97C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4" y="2942033"/>
            <a:ext cx="6305550" cy="27959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5209F6-EBBE-BD87-7CCD-0A1DC9313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724" y="2942033"/>
            <a:ext cx="4795837" cy="2284203"/>
          </a:xfrm>
          <a:prstGeom prst="rect">
            <a:avLst/>
          </a:prstGeom>
        </p:spPr>
      </p:pic>
      <p:pic>
        <p:nvPicPr>
          <p:cNvPr id="6" name="Picture 5" descr="A black line in the air&#10;&#10;AI-generated content may be incorrect.">
            <a:extLst>
              <a:ext uri="{FF2B5EF4-FFF2-40B4-BE49-F238E27FC236}">
                <a16:creationId xmlns:a16="http://schemas.microsoft.com/office/drawing/2014/main" id="{199A1619-1F29-F571-9C09-223668841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1642" y="216295"/>
            <a:ext cx="2725738" cy="272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0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3A7D1-53D4-27DC-8E20-6C841FB70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D55C0-1270-0CDC-860C-6EB0ECE6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AC627-F0CB-BBC4-0845-7E61C19FE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Emergent</a:t>
            </a:r>
            <a:r>
              <a:rPr lang="zh-CN" altLang="en-US" dirty="0"/>
              <a:t> </a:t>
            </a:r>
            <a:r>
              <a:rPr lang="en-US" altLang="zh-CN" dirty="0"/>
              <a:t>Abilities</a:t>
            </a:r>
          </a:p>
          <a:p>
            <a:pPr lvl="1"/>
            <a:r>
              <a:rPr lang="en-US" altLang="zh-CN" dirty="0"/>
              <a:t>Pre-training</a:t>
            </a:r>
            <a:r>
              <a:rPr lang="zh-CN" altLang="en-US" dirty="0"/>
              <a:t> </a:t>
            </a:r>
            <a:r>
              <a:rPr lang="en-US" altLang="zh-CN" dirty="0"/>
              <a:t>transferability</a:t>
            </a:r>
          </a:p>
          <a:p>
            <a:pPr lvl="1"/>
            <a:r>
              <a:rPr lang="en-US" altLang="zh-CN" dirty="0"/>
              <a:t>Zero-shot</a:t>
            </a:r>
            <a:r>
              <a:rPr lang="zh-CN" altLang="en-US" dirty="0"/>
              <a:t> </a:t>
            </a:r>
            <a:r>
              <a:rPr lang="en-US" altLang="zh-CN" dirty="0"/>
              <a:t>motif</a:t>
            </a:r>
            <a:r>
              <a:rPr lang="zh-CN" altLang="en-US" dirty="0"/>
              <a:t> </a:t>
            </a:r>
            <a:r>
              <a:rPr lang="en-US" altLang="zh-CN" dirty="0"/>
              <a:t>(=</a:t>
            </a:r>
            <a:r>
              <a:rPr lang="zh-CN" altLang="en-US" dirty="0"/>
              <a:t> </a:t>
            </a:r>
            <a:r>
              <a:rPr lang="en-US" altLang="zh-CN" dirty="0"/>
              <a:t>subgraph)</a:t>
            </a:r>
            <a:r>
              <a:rPr lang="zh-CN" altLang="en-US" dirty="0"/>
              <a:t> </a:t>
            </a:r>
            <a:r>
              <a:rPr lang="en-US" altLang="zh-CN" dirty="0"/>
              <a:t>conditioning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A2DA9E-D593-629D-4F5F-7E66A6A8D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84" y="3429000"/>
            <a:ext cx="6609389" cy="1621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9465BD-2A77-D41D-1123-E2F5ECEE7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189" y="3518187"/>
            <a:ext cx="4085027" cy="1621847"/>
          </a:xfrm>
          <a:prstGeom prst="rect">
            <a:avLst/>
          </a:prstGeom>
        </p:spPr>
      </p:pic>
      <p:pic>
        <p:nvPicPr>
          <p:cNvPr id="6" name="Picture 5" descr="A black and green chemical structures&#10;&#10;AI-generated content may be incorrect.">
            <a:extLst>
              <a:ext uri="{FF2B5EF4-FFF2-40B4-BE49-F238E27FC236}">
                <a16:creationId xmlns:a16="http://schemas.microsoft.com/office/drawing/2014/main" id="{879D28A5-5E93-7807-F5D9-88D9A89D0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1839" y="21647"/>
            <a:ext cx="3133726" cy="313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169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0DB83-2586-5899-2563-DABB6751C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Takeaways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240D3-8F22-CCF1-3568-B6C28C882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SENT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topological</a:t>
            </a:r>
            <a:r>
              <a:rPr lang="zh-CN" altLang="en-US" dirty="0"/>
              <a:t> </a:t>
            </a:r>
            <a:r>
              <a:rPr lang="en-US" altLang="zh-CN" dirty="0"/>
              <a:t>tokenizer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spatial</a:t>
            </a:r>
            <a:r>
              <a:rPr lang="zh-CN" altLang="en-US" dirty="0"/>
              <a:t> </a:t>
            </a:r>
            <a:r>
              <a:rPr lang="en-US" altLang="zh-CN" dirty="0"/>
              <a:t>interactions</a:t>
            </a:r>
          </a:p>
          <a:p>
            <a:pPr lvl="1"/>
            <a:r>
              <a:rPr lang="en-US" altLang="zh-CN" dirty="0"/>
              <a:t>E.g.</a:t>
            </a:r>
            <a:r>
              <a:rPr lang="zh-CN" altLang="en-US" dirty="0"/>
              <a:t> </a:t>
            </a:r>
            <a:r>
              <a:rPr lang="en-US" altLang="zh-CN" dirty="0"/>
              <a:t>quantify</a:t>
            </a:r>
            <a:r>
              <a:rPr lang="zh-CN" altLang="en-US" dirty="0"/>
              <a:t> </a:t>
            </a:r>
            <a:r>
              <a:rPr lang="en-US" altLang="zh-CN" dirty="0"/>
              <a:t>/</a:t>
            </a:r>
            <a:r>
              <a:rPr lang="zh-CN" altLang="en-US" dirty="0"/>
              <a:t> </a:t>
            </a:r>
            <a:r>
              <a:rPr lang="en-US" altLang="zh-CN" dirty="0"/>
              <a:t>annotate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importance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physical</a:t>
            </a:r>
            <a:r>
              <a:rPr lang="zh-CN" altLang="en-US" dirty="0"/>
              <a:t> </a:t>
            </a:r>
            <a:r>
              <a:rPr lang="en-US" altLang="zh-CN" dirty="0"/>
              <a:t>spatial</a:t>
            </a:r>
            <a:r>
              <a:rPr lang="zh-CN" altLang="en-US" dirty="0"/>
              <a:t> </a:t>
            </a:r>
            <a:r>
              <a:rPr lang="en-US" altLang="zh-CN" dirty="0"/>
              <a:t>interactions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dancers</a:t>
            </a:r>
            <a:r>
              <a:rPr lang="zh-CN" altLang="en-US" dirty="0"/>
              <a:t> </a:t>
            </a:r>
            <a:r>
              <a:rPr lang="en-US" altLang="zh-CN" dirty="0">
                <a:sym typeface="Wingdings" pitchFamily="2" charset="2"/>
              </a:rPr>
              <a:t>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filter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u="sng" dirty="0">
                <a:sym typeface="Wingdings" pitchFamily="2" charset="2"/>
              </a:rPr>
              <a:t>a</a:t>
            </a:r>
            <a:r>
              <a:rPr lang="zh-CN" altLang="en-US" u="sng" dirty="0">
                <a:sym typeface="Wingdings" pitchFamily="2" charset="2"/>
              </a:rPr>
              <a:t> </a:t>
            </a:r>
            <a:r>
              <a:rPr lang="en-US" altLang="zh-CN" u="sng" dirty="0">
                <a:sym typeface="Wingdings" pitchFamily="2" charset="2"/>
              </a:rPr>
              <a:t>sparse</a:t>
            </a:r>
            <a:r>
              <a:rPr lang="zh-CN" altLang="en-US" u="sng" dirty="0">
                <a:sym typeface="Wingdings" pitchFamily="2" charset="2"/>
              </a:rPr>
              <a:t> </a:t>
            </a:r>
            <a:r>
              <a:rPr lang="en-US" altLang="zh-CN" u="sng" dirty="0">
                <a:sym typeface="Wingdings" pitchFamily="2" charset="2"/>
              </a:rPr>
              <a:t>connected</a:t>
            </a:r>
            <a:r>
              <a:rPr lang="zh-CN" altLang="en-US" u="sng" dirty="0">
                <a:sym typeface="Wingdings" pitchFamily="2" charset="2"/>
              </a:rPr>
              <a:t> </a:t>
            </a:r>
            <a:r>
              <a:rPr lang="en-US" altLang="zh-CN" u="sng" dirty="0">
                <a:sym typeface="Wingdings" pitchFamily="2" charset="2"/>
              </a:rPr>
              <a:t>graph</a:t>
            </a:r>
            <a:endParaRPr lang="en-US" u="sng" dirty="0"/>
          </a:p>
          <a:p>
            <a:endParaRPr lang="en-US" altLang="zh-CN" dirty="0"/>
          </a:p>
          <a:p>
            <a:r>
              <a:rPr lang="en-US" altLang="zh-CN" dirty="0"/>
              <a:t>Spatiotemporal</a:t>
            </a:r>
            <a:r>
              <a:rPr lang="zh-CN" altLang="en-US" dirty="0"/>
              <a:t> </a:t>
            </a:r>
            <a:r>
              <a:rPr lang="en-US" altLang="zh-CN" dirty="0"/>
              <a:t>Extensions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heterogeneous</a:t>
            </a:r>
            <a:r>
              <a:rPr lang="zh-CN" altLang="en-US" dirty="0"/>
              <a:t> </a:t>
            </a:r>
            <a:r>
              <a:rPr lang="en-US" altLang="zh-CN" dirty="0"/>
              <a:t>features?</a:t>
            </a:r>
          </a:p>
          <a:p>
            <a:pPr lvl="1"/>
            <a:r>
              <a:rPr lang="en-US" altLang="zh-CN" dirty="0"/>
              <a:t>E.g.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introduce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time-axis</a:t>
            </a:r>
            <a:r>
              <a:rPr lang="zh-CN" altLang="en-US" dirty="0"/>
              <a:t> </a:t>
            </a:r>
            <a:r>
              <a:rPr lang="en-US" altLang="zh-CN" dirty="0"/>
              <a:t>tokens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extend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static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flattening</a:t>
            </a:r>
            <a:r>
              <a:rPr lang="zh-CN" altLang="en-US" dirty="0"/>
              <a:t> </a:t>
            </a:r>
            <a:r>
              <a:rPr lang="en-US" altLang="zh-CN" dirty="0"/>
              <a:t>strategy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dynamic</a:t>
            </a:r>
            <a:r>
              <a:rPr lang="zh-CN" altLang="en-US" dirty="0"/>
              <a:t> </a:t>
            </a:r>
            <a:r>
              <a:rPr lang="en-US" altLang="zh-CN" dirty="0"/>
              <a:t>scenario</a:t>
            </a:r>
            <a:r>
              <a:rPr lang="zh-CN" altLang="en-US" dirty="0"/>
              <a:t> </a:t>
            </a:r>
            <a:r>
              <a:rPr lang="en-US" altLang="zh-CN" dirty="0"/>
              <a:t>like</a:t>
            </a:r>
            <a:r>
              <a:rPr lang="zh-CN" altLang="en-US" dirty="0"/>
              <a:t> </a:t>
            </a:r>
            <a:r>
              <a:rPr lang="en-US" altLang="zh-CN" dirty="0"/>
              <a:t>motion?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623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C458FA-CF40-3762-68E3-C2FD808C4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552" y="1047134"/>
            <a:ext cx="10515600" cy="41536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34A31C-A3F5-1D7C-EE8A-0E031D68405E}"/>
              </a:ext>
            </a:extLst>
          </p:cNvPr>
          <p:cNvSpPr txBox="1"/>
          <p:nvPr/>
        </p:nvSpPr>
        <p:spPr>
          <a:xfrm>
            <a:off x="5447854" y="5441534"/>
            <a:ext cx="1666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ICLR</a:t>
            </a:r>
            <a:r>
              <a:rPr lang="zh-CN" altLang="en-US" dirty="0"/>
              <a:t> </a:t>
            </a:r>
            <a:r>
              <a:rPr lang="en-US" altLang="zh-CN" dirty="0"/>
              <a:t>2026</a:t>
            </a:r>
            <a:r>
              <a:rPr lang="zh-CN" altLang="en-US" dirty="0"/>
              <a:t> </a:t>
            </a:r>
            <a:r>
              <a:rPr lang="en-US" altLang="zh-CN" dirty="0"/>
              <a:t>Oral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337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EEE0E-3186-CC0A-91E2-3F6FDD076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8264B-F199-172D-0C55-E466C1364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Computation</a:t>
            </a:r>
            <a:r>
              <a:rPr lang="zh-CN" altLang="en-US" dirty="0"/>
              <a:t> </a:t>
            </a:r>
            <a:r>
              <a:rPr lang="en-US" altLang="zh-CN" dirty="0"/>
              <a:t>Bottleneck</a:t>
            </a:r>
          </a:p>
          <a:p>
            <a:pPr lvl="1"/>
            <a:r>
              <a:rPr lang="en-US" altLang="zh-CN" dirty="0" err="1"/>
              <a:t>Softmax</a:t>
            </a:r>
            <a:r>
              <a:rPr lang="zh-CN" altLang="en-US" dirty="0"/>
              <a:t> </a:t>
            </a:r>
            <a:r>
              <a:rPr lang="en-US" altLang="zh-CN" dirty="0"/>
              <a:t>Attention</a:t>
            </a:r>
            <a:r>
              <a:rPr lang="zh-CN" altLang="en-US" dirty="0"/>
              <a:t> </a:t>
            </a:r>
            <a:r>
              <a:rPr lang="en-US" altLang="zh-CN" dirty="0"/>
              <a:t>scales</a:t>
            </a:r>
            <a:r>
              <a:rPr lang="zh-CN" altLang="en-US" dirty="0"/>
              <a:t> </a:t>
            </a:r>
            <a:r>
              <a:rPr lang="en-US" altLang="zh-CN" dirty="0"/>
              <a:t>quadratically</a:t>
            </a:r>
            <a:r>
              <a:rPr lang="zh-CN" altLang="en-US" dirty="0"/>
              <a:t> </a:t>
            </a:r>
            <a:r>
              <a:rPr lang="en-US" altLang="zh-CN" dirty="0">
                <a:sym typeface="Wingdings" pitchFamily="2" charset="2"/>
              </a:rPr>
              <a:t>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Immense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token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counts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for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high-res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videos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Dilemma</a:t>
            </a:r>
          </a:p>
          <a:p>
            <a:pPr lvl="1"/>
            <a:r>
              <a:rPr lang="en-US" altLang="zh-CN" dirty="0"/>
              <a:t>Standard</a:t>
            </a:r>
            <a:r>
              <a:rPr lang="zh-CN" altLang="en-US" dirty="0"/>
              <a:t> </a:t>
            </a:r>
            <a:r>
              <a:rPr lang="en-US" altLang="zh-CN" dirty="0"/>
              <a:t>autoregressive</a:t>
            </a:r>
            <a:r>
              <a:rPr lang="zh-CN" altLang="en-US" dirty="0"/>
              <a:t> </a:t>
            </a:r>
            <a:r>
              <a:rPr lang="en-US" altLang="zh-CN" dirty="0"/>
              <a:t>generation</a:t>
            </a:r>
            <a:r>
              <a:rPr lang="zh-CN" altLang="en-US" dirty="0"/>
              <a:t> </a:t>
            </a:r>
            <a:r>
              <a:rPr lang="en-US" altLang="zh-CN" dirty="0"/>
              <a:t>requires</a:t>
            </a:r>
            <a:r>
              <a:rPr lang="zh-CN" altLang="en-US" dirty="0"/>
              <a:t> </a:t>
            </a:r>
            <a:r>
              <a:rPr lang="en-US" altLang="zh-CN" dirty="0"/>
              <a:t>caching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historical</a:t>
            </a:r>
            <a:r>
              <a:rPr lang="zh-CN" altLang="en-US" dirty="0"/>
              <a:t> </a:t>
            </a:r>
            <a:r>
              <a:rPr lang="en-US" altLang="zh-CN" dirty="0"/>
              <a:t>keys/values</a:t>
            </a:r>
            <a:r>
              <a:rPr lang="zh-CN" altLang="en-US" dirty="0"/>
              <a:t> </a:t>
            </a:r>
            <a:r>
              <a:rPr lang="en-US" altLang="zh-CN" dirty="0">
                <a:sym typeface="Wingdings" pitchFamily="2" charset="2"/>
              </a:rPr>
              <a:t>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scales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linearly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/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quadratically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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OOM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for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long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videos</a:t>
            </a:r>
            <a:endParaRPr lang="en-US" altLang="zh-CN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944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3B26-1BB3-C04B-1255-A9596EDDA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17B77-940A-EE70-AF0D-7CC081A4C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Linear</a:t>
            </a:r>
            <a:r>
              <a:rPr lang="zh-CN" altLang="en-US" dirty="0"/>
              <a:t> </a:t>
            </a:r>
            <a:r>
              <a:rPr lang="en-US" altLang="zh-CN" dirty="0"/>
              <a:t>Attention</a:t>
            </a:r>
          </a:p>
          <a:p>
            <a:pPr lvl="1"/>
            <a:r>
              <a:rPr lang="en-US" altLang="zh-CN" dirty="0"/>
              <a:t>Replace</a:t>
            </a:r>
            <a:r>
              <a:rPr lang="zh-CN" altLang="en-US" dirty="0"/>
              <a:t> </a:t>
            </a:r>
            <a:r>
              <a:rPr lang="en-US" altLang="zh-CN" dirty="0" err="1"/>
              <a:t>softmax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linear</a:t>
            </a:r>
            <a:r>
              <a:rPr lang="zh-CN" altLang="en-US" dirty="0"/>
              <a:t> </a:t>
            </a:r>
            <a:r>
              <a:rPr lang="en-US" altLang="zh-CN" dirty="0"/>
              <a:t>kernel</a:t>
            </a:r>
          </a:p>
          <a:p>
            <a:r>
              <a:rPr lang="en-US" altLang="zh-CN" dirty="0"/>
              <a:t>Mix-FFN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6958C9-7883-2894-14FB-70CF6B818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8" y="3062043"/>
            <a:ext cx="7772400" cy="32482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A0905E-3F73-6CD3-C745-44A5E5624111}"/>
              </a:ext>
            </a:extLst>
          </p:cNvPr>
          <p:cNvSpPr txBox="1"/>
          <p:nvPr/>
        </p:nvSpPr>
        <p:spPr>
          <a:xfrm>
            <a:off x="838200" y="6310313"/>
            <a:ext cx="10367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/>
              <a:t>* </a:t>
            </a:r>
            <a:r>
              <a:rPr lang="en-CA" i="1" dirty="0"/>
              <a:t>Sana: Efficient High-Resolution Image Synthesis with Linear Diffusion Transformer</a:t>
            </a:r>
            <a:r>
              <a:rPr lang="en-US" altLang="zh-CN" i="1" dirty="0"/>
              <a:t>,</a:t>
            </a:r>
            <a:r>
              <a:rPr lang="zh-CN" altLang="en-US" i="1" dirty="0"/>
              <a:t> </a:t>
            </a:r>
            <a:r>
              <a:rPr lang="en-US" altLang="zh-CN" i="1" dirty="0"/>
              <a:t>ICLR</a:t>
            </a:r>
            <a:r>
              <a:rPr lang="zh-CN" altLang="en-US" i="1" dirty="0"/>
              <a:t> </a:t>
            </a:r>
            <a:r>
              <a:rPr lang="en-US" altLang="zh-CN" i="1" dirty="0"/>
              <a:t>2025</a:t>
            </a:r>
            <a:r>
              <a:rPr lang="zh-CN" altLang="en-US" i="1" dirty="0"/>
              <a:t> </a:t>
            </a:r>
            <a:r>
              <a:rPr lang="en-US" altLang="zh-CN" i="1" dirty="0"/>
              <a:t>Oral</a:t>
            </a:r>
            <a:endParaRPr lang="en-CA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612506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03BEF-120C-6644-A672-52B69ABB9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SANA-Video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AB3816-A17A-4D5F-C7DA-065EA3C7C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23974"/>
            <a:ext cx="9729119" cy="47340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B836DA-6944-5621-4DC7-B57B3F778A5E}"/>
              </a:ext>
            </a:extLst>
          </p:cNvPr>
          <p:cNvSpPr txBox="1"/>
          <p:nvPr/>
        </p:nvSpPr>
        <p:spPr>
          <a:xfrm>
            <a:off x="838200" y="1477643"/>
            <a:ext cx="103917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SANA-Video synthesizes high-resolution, high-quality and long videos with</a:t>
            </a:r>
          </a:p>
          <a:p>
            <a:r>
              <a:rPr lang="en-US" sz="2000" dirty="0"/>
              <a:t>strong text-video alignment at a remarkably fast speed, </a:t>
            </a:r>
            <a:r>
              <a:rPr lang="en-US" sz="2000" b="1" dirty="0"/>
              <a:t>deployable on RTX 5090 GPU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60188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51441-636E-0040-9A1A-D7BD7171A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SANA-Video</a:t>
            </a:r>
            <a:r>
              <a:rPr lang="zh-CN" altLang="en-US" dirty="0"/>
              <a:t> </a:t>
            </a:r>
            <a:r>
              <a:rPr lang="en-US" altLang="zh-CN" dirty="0"/>
              <a:t>Linear</a:t>
            </a:r>
            <a:r>
              <a:rPr lang="zh-CN" altLang="en-US" dirty="0"/>
              <a:t> </a:t>
            </a:r>
            <a:r>
              <a:rPr lang="en-US" altLang="zh-CN" dirty="0" err="1"/>
              <a:t>DiT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4E692-F889-57DE-A7FC-1403CCB92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Post-</a:t>
            </a:r>
            <a:r>
              <a:rPr lang="en-US" altLang="zh-CN" dirty="0" err="1"/>
              <a:t>ReLU</a:t>
            </a:r>
            <a:r>
              <a:rPr lang="zh-CN" altLang="en-US" dirty="0"/>
              <a:t> </a:t>
            </a:r>
            <a:r>
              <a:rPr lang="en-US" altLang="zh-CN" dirty="0"/>
              <a:t>3D</a:t>
            </a:r>
            <a:r>
              <a:rPr lang="zh-CN" altLang="en-US" dirty="0"/>
              <a:t> </a:t>
            </a:r>
            <a:r>
              <a:rPr lang="en-US" altLang="zh-CN" dirty="0" err="1"/>
              <a:t>RoPE</a:t>
            </a:r>
            <a:endParaRPr lang="en-US" altLang="zh-CN" dirty="0"/>
          </a:p>
          <a:p>
            <a:r>
              <a:rPr lang="en-US" altLang="zh-CN" dirty="0"/>
              <a:t>Temporal</a:t>
            </a:r>
            <a:r>
              <a:rPr lang="zh-CN" altLang="en-US" dirty="0"/>
              <a:t> </a:t>
            </a:r>
            <a:r>
              <a:rPr lang="en-US" altLang="zh-CN" dirty="0"/>
              <a:t>1D</a:t>
            </a:r>
            <a:r>
              <a:rPr lang="zh-CN" altLang="en-US" dirty="0"/>
              <a:t> </a:t>
            </a:r>
            <a:r>
              <a:rPr lang="en-US" altLang="zh-CN" dirty="0"/>
              <a:t>Conv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00DF06-ECEB-A51D-DBF0-7084775AF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974975"/>
            <a:ext cx="3988230" cy="3883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638FE4-E52A-DA02-DD02-BD9D4CE5B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45" y="3243263"/>
            <a:ext cx="3216170" cy="3586956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9CDE2949-FAB3-385B-DD66-04A283686F36}"/>
              </a:ext>
            </a:extLst>
          </p:cNvPr>
          <p:cNvSpPr/>
          <p:nvPr/>
        </p:nvSpPr>
        <p:spPr>
          <a:xfrm>
            <a:off x="4614863" y="4486275"/>
            <a:ext cx="1151629" cy="6715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720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7721E-A4C5-1B91-70B5-9D2AC7701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Block</a:t>
            </a:r>
            <a:r>
              <a:rPr lang="zh-CN" altLang="en-US" dirty="0"/>
              <a:t> </a:t>
            </a:r>
            <a:r>
              <a:rPr lang="en-US" altLang="zh-CN" dirty="0"/>
              <a:t>Linear</a:t>
            </a:r>
            <a:r>
              <a:rPr lang="zh-CN" altLang="en-US" dirty="0"/>
              <a:t> </a:t>
            </a:r>
            <a:r>
              <a:rPr lang="en-US" altLang="zh-CN" dirty="0"/>
              <a:t>Attention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1151D-DF92-BF24-3421-1D0E21008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Videos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temporal</a:t>
            </a:r>
            <a:r>
              <a:rPr lang="zh-CN" altLang="en-US" dirty="0"/>
              <a:t> </a:t>
            </a:r>
            <a:r>
              <a:rPr lang="en-US" altLang="zh-CN" dirty="0"/>
              <a:t>blocks</a:t>
            </a:r>
          </a:p>
          <a:p>
            <a:r>
              <a:rPr lang="en-CA" dirty="0"/>
              <a:t>Instead of standard KV caching, the model passes the </a:t>
            </a:r>
            <a:r>
              <a:rPr lang="en-US" altLang="zh-CN" dirty="0"/>
              <a:t>D</a:t>
            </a:r>
            <a:r>
              <a:rPr lang="zh-CN" altLang="en-US" dirty="0"/>
              <a:t> </a:t>
            </a:r>
            <a:r>
              <a:rPr lang="en-US" altLang="zh-CN" dirty="0"/>
              <a:t>x</a:t>
            </a:r>
            <a:r>
              <a:rPr lang="zh-CN" altLang="en-US" dirty="0"/>
              <a:t> </a:t>
            </a:r>
            <a:r>
              <a:rPr lang="en-US" altLang="zh-CN" dirty="0"/>
              <a:t>D</a:t>
            </a:r>
            <a:r>
              <a:rPr lang="en-CA" dirty="0"/>
              <a:t> cumulative state to the next block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471FD0-2F99-1EA2-AE9B-ED7FF46E9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357" y="243681"/>
            <a:ext cx="5723250" cy="18708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AD1417-9A01-E868-D2CE-723E0132A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637" y="3370902"/>
            <a:ext cx="8315326" cy="312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511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1AE445-70B1-1F2B-0626-91DE53D24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3" y="1269116"/>
            <a:ext cx="7772400" cy="43197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FFC932-6335-6389-3B30-0E04922191C8}"/>
              </a:ext>
            </a:extLst>
          </p:cNvPr>
          <p:cNvSpPr txBox="1"/>
          <p:nvPr/>
        </p:nvSpPr>
        <p:spPr>
          <a:xfrm>
            <a:off x="3769863" y="5588883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NeurIPS</a:t>
            </a:r>
            <a:r>
              <a:rPr lang="zh-CN" altLang="en-US" dirty="0"/>
              <a:t> </a:t>
            </a:r>
            <a:r>
              <a:rPr lang="en-US" altLang="zh-CN" dirty="0"/>
              <a:t>2025</a:t>
            </a:r>
            <a:endParaRPr lang="en-US" dirty="0"/>
          </a:p>
        </p:txBody>
      </p:sp>
      <p:pic>
        <p:nvPicPr>
          <p:cNvPr id="9" name="Picture 8" descr="A black line in the air&#10;&#10;AI-generated content may be incorrect.">
            <a:extLst>
              <a:ext uri="{FF2B5EF4-FFF2-40B4-BE49-F238E27FC236}">
                <a16:creationId xmlns:a16="http://schemas.microsoft.com/office/drawing/2014/main" id="{0DFF47D0-8FB7-61AF-EA21-0973DD200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312" y="703261"/>
            <a:ext cx="2725738" cy="2725738"/>
          </a:xfrm>
          <a:prstGeom prst="rect">
            <a:avLst/>
          </a:prstGeom>
        </p:spPr>
      </p:pic>
      <p:pic>
        <p:nvPicPr>
          <p:cNvPr id="11" name="Picture 10" descr="A black and green chemical structures&#10;&#10;AI-generated content may be incorrect.">
            <a:extLst>
              <a:ext uri="{FF2B5EF4-FFF2-40B4-BE49-F238E27FC236}">
                <a16:creationId xmlns:a16="http://schemas.microsoft.com/office/drawing/2014/main" id="{7D467902-FD1B-908C-8E75-65123631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2049" y="3418214"/>
            <a:ext cx="3133726" cy="313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551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062A5-56B4-A78D-1759-B452749B8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4C29DF-7285-FCAA-9B88-6788D1647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54181"/>
            <a:ext cx="8591550" cy="25278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6D4A92-F4B4-B7AB-794C-C1449669E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99" y="4158662"/>
            <a:ext cx="9123577" cy="21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586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4D4D6-B113-8DF0-877C-86026941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DD7D09-C6DC-41A0-BD00-E69E40917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878" y="1804988"/>
            <a:ext cx="7274544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B5E755-73AE-0BFA-B70E-859413202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556" y="1690688"/>
            <a:ext cx="4296566" cy="179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286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7263F-1759-2C1A-B635-ABA967877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Takeaways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CAE7A-CA78-CF78-DB9D-11D1DC1A5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Block</a:t>
            </a:r>
            <a:r>
              <a:rPr lang="zh-CN" altLang="en-US" dirty="0"/>
              <a:t> </a:t>
            </a:r>
            <a:r>
              <a:rPr lang="en-US" altLang="zh-CN" dirty="0"/>
              <a:t>Linear</a:t>
            </a:r>
            <a:r>
              <a:rPr lang="zh-CN" altLang="en-US" dirty="0"/>
              <a:t> </a:t>
            </a:r>
            <a:r>
              <a:rPr lang="en-US" altLang="zh-CN" dirty="0"/>
              <a:t>Attention</a:t>
            </a:r>
            <a:r>
              <a:rPr lang="zh-CN" altLang="en-US" dirty="0"/>
              <a:t> </a:t>
            </a:r>
            <a:r>
              <a:rPr lang="en-US" altLang="zh-CN" dirty="0"/>
              <a:t>maintains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constant-memory</a:t>
            </a:r>
            <a:r>
              <a:rPr lang="zh-CN" altLang="en-US" dirty="0"/>
              <a:t> </a:t>
            </a:r>
            <a:r>
              <a:rPr lang="en-US" altLang="zh-CN" dirty="0"/>
              <a:t>scaling</a:t>
            </a:r>
            <a:r>
              <a:rPr lang="zh-CN" altLang="en-US" dirty="0"/>
              <a:t> 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enables</a:t>
            </a:r>
            <a:r>
              <a:rPr lang="zh-CN" altLang="en-US" dirty="0"/>
              <a:t> </a:t>
            </a:r>
            <a:r>
              <a:rPr lang="en-US" altLang="zh-CN" b="1" dirty="0"/>
              <a:t>16x</a:t>
            </a:r>
            <a:r>
              <a:rPr lang="zh-CN" altLang="en-US" b="1" dirty="0"/>
              <a:t> </a:t>
            </a:r>
            <a:r>
              <a:rPr lang="en-US" altLang="zh-CN" b="1" dirty="0"/>
              <a:t>faster</a:t>
            </a:r>
            <a:r>
              <a:rPr lang="zh-CN" altLang="en-US" b="1" dirty="0"/>
              <a:t> </a:t>
            </a:r>
            <a:r>
              <a:rPr lang="en-US" altLang="zh-CN" b="1" dirty="0"/>
              <a:t>generation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b="1" dirty="0"/>
              <a:t>consumer-grade</a:t>
            </a:r>
            <a:r>
              <a:rPr lang="zh-CN" altLang="en-US" b="1" dirty="0"/>
              <a:t> </a:t>
            </a:r>
            <a:r>
              <a:rPr lang="en-US" altLang="zh-CN" b="1" dirty="0"/>
              <a:t>deployment</a:t>
            </a:r>
          </a:p>
          <a:p>
            <a:endParaRPr lang="en-US" dirty="0"/>
          </a:p>
          <a:p>
            <a:r>
              <a:rPr lang="en-US" altLang="zh-CN" dirty="0"/>
              <a:t>Speed</a:t>
            </a:r>
            <a:r>
              <a:rPr lang="zh-CN" altLang="en-US" dirty="0"/>
              <a:t> </a:t>
            </a:r>
            <a:r>
              <a:rPr lang="en-US" altLang="zh-CN" dirty="0"/>
              <a:t>vs.</a:t>
            </a:r>
            <a:r>
              <a:rPr lang="zh-CN" altLang="en-US" dirty="0"/>
              <a:t> </a:t>
            </a:r>
            <a:r>
              <a:rPr lang="en-US" altLang="zh-CN" dirty="0"/>
              <a:t>Fidelity</a:t>
            </a:r>
            <a:r>
              <a:rPr lang="zh-CN" altLang="en-US" dirty="0"/>
              <a:t> </a:t>
            </a:r>
            <a:r>
              <a:rPr lang="en-US" altLang="zh-CN" dirty="0"/>
              <a:t>Trade-off</a:t>
            </a:r>
            <a:r>
              <a:rPr lang="zh-CN" altLang="en-US" dirty="0"/>
              <a:t> </a:t>
            </a:r>
            <a:r>
              <a:rPr lang="en-US" altLang="zh-CN" dirty="0">
                <a:sym typeface="Wingdings" pitchFamily="2" charset="2"/>
              </a:rPr>
              <a:t>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SANA-Video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prioritizes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latency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via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a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highly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compressed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latent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space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(128x)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altLang="zh-CN" dirty="0">
                <a:sym typeface="Wingdings" pitchFamily="2" charset="2"/>
              </a:rPr>
              <a:t>Adding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1D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temporal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convolutions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effectively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injects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the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necessary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local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inductive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bias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to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compensate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the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over-smoothness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introduced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by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linear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8959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C89EB-C9E6-3D29-4BB2-DBA66A183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D0B58-18F5-30F8-4C2C-9127E2719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Bo</a:t>
            </a:r>
            <a:r>
              <a:rPr lang="en-US" altLang="zh-CN" dirty="0"/>
              <a:t>ttleneck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Generation</a:t>
            </a:r>
            <a:r>
              <a:rPr lang="zh-CN" altLang="en-US" dirty="0"/>
              <a:t> </a:t>
            </a:r>
            <a:r>
              <a:rPr lang="en-US" altLang="zh-CN" dirty="0"/>
              <a:t>Paradigms</a:t>
            </a:r>
          </a:p>
          <a:p>
            <a:pPr marL="457200" lvl="1" indent="0">
              <a:buNone/>
            </a:pPr>
            <a:r>
              <a:rPr lang="en-US" altLang="zh-CN" dirty="0"/>
              <a:t>Diffusion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  <a:r>
              <a:rPr lang="zh-CN" altLang="en-US" dirty="0"/>
              <a:t> </a:t>
            </a:r>
            <a:r>
              <a:rPr lang="en-US" altLang="zh-CN" dirty="0"/>
              <a:t>vs.</a:t>
            </a:r>
            <a:r>
              <a:rPr lang="zh-CN" altLang="en-US" dirty="0"/>
              <a:t> </a:t>
            </a:r>
            <a:r>
              <a:rPr lang="en-US" altLang="zh-CN" dirty="0"/>
              <a:t>Autoregressive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</a:p>
          <a:p>
            <a:pPr lvl="1"/>
            <a:r>
              <a:rPr lang="en-US" altLang="zh-CN" dirty="0"/>
              <a:t>Complexity</a:t>
            </a:r>
            <a:r>
              <a:rPr lang="zh-CN" altLang="en-US" dirty="0"/>
              <a:t> </a:t>
            </a:r>
            <a:r>
              <a:rPr lang="en-US" altLang="zh-CN" dirty="0"/>
              <a:t>explosion</a:t>
            </a:r>
            <a:endParaRPr lang="en-CA" altLang="zh-CN" dirty="0"/>
          </a:p>
          <a:p>
            <a:pPr lvl="2"/>
            <a:r>
              <a:rPr lang="en-US" altLang="zh-CN" dirty="0"/>
              <a:t>Adjacency</a:t>
            </a:r>
            <a:r>
              <a:rPr lang="zh-CN" altLang="en-US" dirty="0"/>
              <a:t> </a:t>
            </a:r>
            <a:r>
              <a:rPr lang="en-US" altLang="zh-CN" dirty="0"/>
              <a:t>matrices</a:t>
            </a:r>
            <a:r>
              <a:rPr lang="zh-CN" altLang="en-US" dirty="0"/>
              <a:t> 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O(</a:t>
            </a:r>
            <a:r>
              <a:rPr lang="en-US" altLang="zh-CN" dirty="0"/>
              <a:t>V^2)</a:t>
            </a:r>
          </a:p>
          <a:p>
            <a:pPr lvl="1"/>
            <a:r>
              <a:rPr lang="en-US" altLang="zh-CN" dirty="0"/>
              <a:t>Slow</a:t>
            </a:r>
            <a:r>
              <a:rPr lang="zh-CN" altLang="en-US" dirty="0"/>
              <a:t> </a:t>
            </a:r>
            <a:r>
              <a:rPr lang="en-US" altLang="zh-CN" dirty="0"/>
              <a:t>Sampling</a:t>
            </a:r>
          </a:p>
          <a:p>
            <a:endParaRPr lang="en-US" altLang="zh-CN" dirty="0"/>
          </a:p>
          <a:p>
            <a:r>
              <a:rPr lang="en-US" altLang="zh-CN" dirty="0"/>
              <a:t>Limitation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Transformer</a:t>
            </a:r>
          </a:p>
          <a:p>
            <a:pPr marL="457200" lvl="1" indent="0">
              <a:buNone/>
            </a:pPr>
            <a:r>
              <a:rPr lang="en-US" altLang="zh-CN" dirty="0"/>
              <a:t>1D</a:t>
            </a:r>
            <a:r>
              <a:rPr lang="zh-CN" altLang="en-US" dirty="0"/>
              <a:t> </a:t>
            </a:r>
            <a:r>
              <a:rPr lang="en-US" altLang="zh-CN" dirty="0"/>
              <a:t>sequence</a:t>
            </a:r>
            <a:r>
              <a:rPr lang="zh-CN" altLang="en-US" dirty="0"/>
              <a:t> </a:t>
            </a:r>
            <a:r>
              <a:rPr lang="en-US" altLang="zh-CN" dirty="0"/>
              <a:t>tasks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naturally</a:t>
            </a:r>
            <a:r>
              <a:rPr lang="zh-CN" altLang="en-US" dirty="0"/>
              <a:t> </a:t>
            </a:r>
            <a:r>
              <a:rPr lang="en-US" altLang="zh-CN" dirty="0"/>
              <a:t>ordered</a:t>
            </a:r>
            <a:r>
              <a:rPr lang="zh-CN" altLang="en-US" dirty="0"/>
              <a:t> </a:t>
            </a:r>
            <a:r>
              <a:rPr lang="en-US" altLang="zh-CN" dirty="0"/>
              <a:t>(e.g.</a:t>
            </a:r>
            <a:r>
              <a:rPr lang="zh-CN" altLang="en-US" dirty="0"/>
              <a:t> </a:t>
            </a:r>
            <a:r>
              <a:rPr lang="en-US" altLang="zh-CN" dirty="0"/>
              <a:t>time)</a:t>
            </a:r>
          </a:p>
          <a:p>
            <a:pPr lvl="1"/>
            <a:r>
              <a:rPr lang="en-US" altLang="zh-CN" dirty="0"/>
              <a:t>Graphs</a:t>
            </a:r>
            <a:r>
              <a:rPr lang="zh-CN" altLang="en-US" dirty="0"/>
              <a:t> </a:t>
            </a:r>
            <a:r>
              <a:rPr lang="en-US" altLang="zh-CN" dirty="0">
                <a:sym typeface="Wingdings" pitchFamily="2" charset="2"/>
              </a:rPr>
              <a:t>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lie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in</a:t>
            </a:r>
            <a:r>
              <a:rPr lang="zh-CN" altLang="en-US" dirty="0"/>
              <a:t> </a:t>
            </a:r>
            <a:r>
              <a:rPr lang="en-US" altLang="zh-CN" dirty="0"/>
              <a:t>non-</a:t>
            </a:r>
            <a:r>
              <a:rPr lang="en-US" altLang="zh-CN" dirty="0" err="1"/>
              <a:t>Educlidean</a:t>
            </a:r>
            <a:r>
              <a:rPr lang="zh-CN" altLang="en-US" dirty="0"/>
              <a:t> </a:t>
            </a:r>
            <a:r>
              <a:rPr lang="en-US" altLang="zh-CN" dirty="0"/>
              <a:t>space</a:t>
            </a:r>
            <a:r>
              <a:rPr lang="zh-CN" altLang="en-US" dirty="0"/>
              <a:t> </a:t>
            </a:r>
            <a:r>
              <a:rPr lang="en-US" altLang="zh-CN" dirty="0">
                <a:sym typeface="Wingdings" pitchFamily="2" charset="2"/>
              </a:rPr>
              <a:t></a:t>
            </a:r>
            <a:r>
              <a:rPr lang="zh-CN" altLang="en-US" dirty="0"/>
              <a:t> </a:t>
            </a:r>
            <a:r>
              <a:rPr lang="en-US" altLang="zh-CN" dirty="0"/>
              <a:t>lack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natural</a:t>
            </a:r>
            <a:r>
              <a:rPr lang="zh-CN" altLang="en-US" dirty="0"/>
              <a:t> </a:t>
            </a:r>
            <a:r>
              <a:rPr lang="en-US" altLang="zh-CN" dirty="0"/>
              <a:t>ordering</a:t>
            </a:r>
          </a:p>
          <a:p>
            <a:pPr lvl="1"/>
            <a:r>
              <a:rPr lang="en-US" altLang="zh-CN" dirty="0"/>
              <a:t>Previous</a:t>
            </a:r>
            <a:r>
              <a:rPr lang="zh-CN" altLang="en-US" dirty="0"/>
              <a:t> </a:t>
            </a:r>
            <a:r>
              <a:rPr lang="en-US" altLang="zh-CN" dirty="0"/>
              <a:t>serialization</a:t>
            </a:r>
            <a:r>
              <a:rPr lang="zh-CN" altLang="en-US" dirty="0"/>
              <a:t> </a:t>
            </a:r>
            <a:r>
              <a:rPr lang="en-US" altLang="zh-CN" dirty="0"/>
              <a:t>attempts</a:t>
            </a:r>
            <a:r>
              <a:rPr lang="zh-CN" altLang="en-US" dirty="0"/>
              <a:t> </a:t>
            </a:r>
            <a:r>
              <a:rPr lang="en-US" altLang="zh-CN" dirty="0"/>
              <a:t>(e.g.</a:t>
            </a:r>
            <a:r>
              <a:rPr lang="zh-CN" altLang="en-US" dirty="0"/>
              <a:t> </a:t>
            </a:r>
            <a:r>
              <a:rPr lang="en-US" altLang="zh-CN" dirty="0"/>
              <a:t>DFS</a:t>
            </a:r>
            <a:r>
              <a:rPr lang="zh-CN" altLang="en-US" dirty="0"/>
              <a:t> </a:t>
            </a:r>
            <a:r>
              <a:rPr lang="en-US" altLang="zh-CN" dirty="0"/>
              <a:t>/</a:t>
            </a:r>
            <a:r>
              <a:rPr lang="zh-CN" altLang="en-US" dirty="0"/>
              <a:t> </a:t>
            </a:r>
            <a:r>
              <a:rPr lang="en-US" altLang="zh-CN" dirty="0"/>
              <a:t>BFS)</a:t>
            </a:r>
            <a:r>
              <a:rPr lang="zh-CN" altLang="en-US" dirty="0"/>
              <a:t> </a:t>
            </a:r>
            <a:r>
              <a:rPr lang="en-US" altLang="zh-CN" dirty="0"/>
              <a:t>ignores</a:t>
            </a:r>
            <a:r>
              <a:rPr lang="zh-CN" altLang="en-US" dirty="0"/>
              <a:t> 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topology</a:t>
            </a:r>
          </a:p>
          <a:p>
            <a:pPr marL="457200" lvl="1" indent="0">
              <a:buNone/>
            </a:pPr>
            <a:r>
              <a:rPr lang="en-US" altLang="zh-CN" dirty="0">
                <a:sym typeface="Wingdings" pitchFamily="2" charset="2"/>
              </a:rPr>
              <a:t>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Difficult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to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learn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long-range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spatial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dependencies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745600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6CAB9-D187-4B04-B518-8E2E691EC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</a:t>
            </a:r>
            <a:r>
              <a:rPr lang="zh-CN" altLang="en-US" dirty="0"/>
              <a:t> </a:t>
            </a:r>
            <a:r>
              <a:rPr lang="en-US" altLang="zh-CN" dirty="0"/>
              <a:t>Idea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81F1B-871B-9ED8-E37B-E7369C5B7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lossless,</a:t>
            </a:r>
            <a:r>
              <a:rPr lang="zh-CN" altLang="en-US" dirty="0"/>
              <a:t> </a:t>
            </a:r>
            <a:r>
              <a:rPr lang="en-US" altLang="zh-CN" dirty="0"/>
              <a:t>reversible</a:t>
            </a:r>
            <a:r>
              <a:rPr lang="zh-CN" altLang="en-US" dirty="0"/>
              <a:t> </a:t>
            </a:r>
            <a:r>
              <a:rPr lang="en-US" altLang="zh-CN" dirty="0"/>
              <a:t>transformation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b="1" dirty="0"/>
              <a:t>flatten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1D</a:t>
            </a:r>
            <a:r>
              <a:rPr lang="zh-CN" altLang="en-US" dirty="0"/>
              <a:t> </a:t>
            </a:r>
            <a:r>
              <a:rPr lang="en-US" altLang="zh-CN" dirty="0"/>
              <a:t>sequence</a:t>
            </a:r>
            <a:endParaRPr lang="en-CA" altLang="zh-CN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length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sequence</a:t>
            </a:r>
            <a:r>
              <a:rPr lang="zh-CN" altLang="en-US" dirty="0"/>
              <a:t> </a:t>
            </a:r>
            <a:r>
              <a:rPr lang="en-US" altLang="zh-CN" dirty="0"/>
              <a:t>scales</a:t>
            </a:r>
            <a:r>
              <a:rPr lang="zh-CN" altLang="en-US" dirty="0"/>
              <a:t> </a:t>
            </a:r>
            <a:r>
              <a:rPr lang="en-US" altLang="zh-CN" dirty="0"/>
              <a:t>linearly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edges</a:t>
            </a:r>
          </a:p>
          <a:p>
            <a:r>
              <a:rPr lang="en-US" altLang="zh-CN" dirty="0"/>
              <a:t>Utilize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pure</a:t>
            </a:r>
            <a:r>
              <a:rPr lang="zh-CN" altLang="en-US" dirty="0"/>
              <a:t> </a:t>
            </a:r>
            <a:r>
              <a:rPr lang="en-US" altLang="zh-CN" dirty="0"/>
              <a:t>decoder-only</a:t>
            </a:r>
            <a:r>
              <a:rPr lang="zh-CN" altLang="en-US" dirty="0"/>
              <a:t> </a:t>
            </a:r>
            <a:r>
              <a:rPr lang="en-US" altLang="zh-CN" dirty="0"/>
              <a:t>transformer</a:t>
            </a:r>
            <a:r>
              <a:rPr lang="zh-CN" altLang="en-US" dirty="0"/>
              <a:t>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 err="1">
                <a:sym typeface="Wingdings" pitchFamily="2" charset="2"/>
              </a:rPr>
              <a:t>LLaMA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architecture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024906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99B95-14A5-FCF3-67AF-C65CDADC2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General</a:t>
            </a:r>
            <a:r>
              <a:rPr lang="zh-CN" altLang="en-US" dirty="0"/>
              <a:t> </a:t>
            </a:r>
            <a:r>
              <a:rPr lang="en-US" altLang="zh-CN" dirty="0"/>
              <a:t>Paradigm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163F8D-D593-23B1-9B2E-05A730C31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607" y="1978760"/>
            <a:ext cx="10515599" cy="45141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CD4F56-5D78-C5F0-FA93-59B74F451A42}"/>
              </a:ext>
            </a:extLst>
          </p:cNvPr>
          <p:cNvSpPr txBox="1"/>
          <p:nvPr/>
        </p:nvSpPr>
        <p:spPr>
          <a:xfrm>
            <a:off x="10733832" y="3244334"/>
            <a:ext cx="860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LLaMA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9E0361-9EC8-E573-5E8F-58A96C63B6CF}"/>
              </a:ext>
            </a:extLst>
          </p:cNvPr>
          <p:cNvSpPr txBox="1"/>
          <p:nvPr/>
        </p:nvSpPr>
        <p:spPr>
          <a:xfrm>
            <a:off x="648607" y="1690688"/>
            <a:ext cx="4985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SENT</a:t>
            </a:r>
            <a:r>
              <a:rPr lang="zh-CN" altLang="en-US" dirty="0"/>
              <a:t> 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=</a:t>
            </a:r>
            <a:r>
              <a:rPr lang="zh-CN" altLang="en-US" dirty="0">
                <a:sym typeface="Wingdings" pitchFamily="2" charset="2"/>
              </a:rPr>
              <a:t>  </a:t>
            </a:r>
            <a:r>
              <a:rPr lang="en-US" altLang="zh-CN" dirty="0"/>
              <a:t>Segmented</a:t>
            </a:r>
            <a:r>
              <a:rPr lang="zh-CN" altLang="en-US" dirty="0"/>
              <a:t> </a:t>
            </a:r>
            <a:r>
              <a:rPr lang="en-US" altLang="zh-CN" dirty="0"/>
              <a:t>Eulerian</a:t>
            </a:r>
            <a:r>
              <a:rPr lang="zh-CN" altLang="en-US" dirty="0"/>
              <a:t> </a:t>
            </a:r>
            <a:r>
              <a:rPr lang="en-US" altLang="zh-CN" dirty="0"/>
              <a:t>Neighborhood</a:t>
            </a:r>
            <a:r>
              <a:rPr lang="zh-CN" altLang="en-US" dirty="0"/>
              <a:t> </a:t>
            </a:r>
            <a:r>
              <a:rPr lang="en-US" altLang="zh-CN" b="1" dirty="0"/>
              <a:t>Trail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46273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1AC39-44F3-4338-B29F-3766CBD96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F3243-32EE-3AFD-1E55-48B9A454A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Segmented</a:t>
            </a:r>
            <a:r>
              <a:rPr lang="zh-CN" altLang="en-US" dirty="0"/>
              <a:t> </a:t>
            </a:r>
            <a:r>
              <a:rPr lang="en-US" altLang="zh-CN" dirty="0"/>
              <a:t>Eulerian</a:t>
            </a:r>
            <a:r>
              <a:rPr lang="zh-CN" altLang="en-US" dirty="0"/>
              <a:t> </a:t>
            </a:r>
            <a:r>
              <a:rPr lang="en-US" altLang="zh-CN" dirty="0"/>
              <a:t>Neighborhood</a:t>
            </a:r>
            <a:r>
              <a:rPr lang="zh-CN" altLang="en-US" dirty="0"/>
              <a:t> </a:t>
            </a:r>
            <a:r>
              <a:rPr lang="en-US" altLang="zh-CN" dirty="0"/>
              <a:t>Trail</a:t>
            </a:r>
            <a:r>
              <a:rPr lang="zh-CN" altLang="en-US" dirty="0"/>
              <a:t> </a:t>
            </a:r>
            <a:r>
              <a:rPr lang="en-US" altLang="zh-CN" dirty="0"/>
              <a:t>(SENT)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4FEE6-DBB8-BAD6-2D1F-999FD0D1B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12617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Walk</a:t>
            </a:r>
          </a:p>
          <a:p>
            <a:endParaRPr lang="en-US" altLang="zh-CN" dirty="0"/>
          </a:p>
          <a:p>
            <a:r>
              <a:rPr lang="en-US" altLang="zh-CN" dirty="0"/>
              <a:t>Trail</a:t>
            </a:r>
          </a:p>
          <a:p>
            <a:endParaRPr lang="en-US" altLang="zh-CN" dirty="0"/>
          </a:p>
          <a:p>
            <a:r>
              <a:rPr lang="en-US" altLang="zh-CN" dirty="0"/>
              <a:t>Segmented</a:t>
            </a:r>
            <a:r>
              <a:rPr lang="zh-CN" altLang="en-US" dirty="0"/>
              <a:t> </a:t>
            </a:r>
            <a:r>
              <a:rPr lang="en-US" altLang="zh-CN" dirty="0"/>
              <a:t>Eulerian</a:t>
            </a:r>
            <a:r>
              <a:rPr lang="zh-CN" altLang="en-US" dirty="0"/>
              <a:t> </a:t>
            </a:r>
            <a:r>
              <a:rPr lang="en-US" altLang="zh-CN" dirty="0"/>
              <a:t>Trail</a:t>
            </a:r>
            <a:r>
              <a:rPr lang="zh-CN" altLang="en-US" dirty="0"/>
              <a:t> </a:t>
            </a:r>
            <a:r>
              <a:rPr lang="en-US" altLang="zh-CN" dirty="0"/>
              <a:t>(SET)</a:t>
            </a:r>
          </a:p>
          <a:p>
            <a:endParaRPr lang="en-US" altLang="zh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EE33C1-BDBA-1A8A-935E-40160D9352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55" t="14522" r="3977" b="48752"/>
          <a:stretch>
            <a:fillRect/>
          </a:stretch>
        </p:blipFill>
        <p:spPr>
          <a:xfrm>
            <a:off x="5758248" y="1508468"/>
            <a:ext cx="2335427" cy="9514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B684C2-D01C-EAB6-AE00-71ADAC254C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55" t="14522" r="3977" b="48752"/>
          <a:stretch>
            <a:fillRect/>
          </a:stretch>
        </p:blipFill>
        <p:spPr>
          <a:xfrm>
            <a:off x="5758247" y="2601997"/>
            <a:ext cx="2335427" cy="951470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3E96F648-BF4E-8472-0F4F-9A42B59B655D}"/>
              </a:ext>
            </a:extLst>
          </p:cNvPr>
          <p:cNvSpPr/>
          <p:nvPr/>
        </p:nvSpPr>
        <p:spPr>
          <a:xfrm>
            <a:off x="7036315" y="1561300"/>
            <a:ext cx="198390" cy="1041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0652D188-388D-64A2-AF64-4B0D390C8F58}"/>
              </a:ext>
            </a:extLst>
          </p:cNvPr>
          <p:cNvSpPr/>
          <p:nvPr/>
        </p:nvSpPr>
        <p:spPr>
          <a:xfrm rot="10800000">
            <a:off x="7036315" y="1828152"/>
            <a:ext cx="198390" cy="1041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C060FE6C-71F9-E883-C3A7-343114CE6D39}"/>
              </a:ext>
            </a:extLst>
          </p:cNvPr>
          <p:cNvSpPr/>
          <p:nvPr/>
        </p:nvSpPr>
        <p:spPr>
          <a:xfrm rot="5400000">
            <a:off x="6878841" y="1963345"/>
            <a:ext cx="198390" cy="1041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7DB88092-253B-9308-B857-61B3BA40E7CD}"/>
              </a:ext>
            </a:extLst>
          </p:cNvPr>
          <p:cNvSpPr/>
          <p:nvPr/>
        </p:nvSpPr>
        <p:spPr>
          <a:xfrm>
            <a:off x="6561438" y="2691654"/>
            <a:ext cx="198390" cy="1041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A61DA8-B1D4-F57D-D0BD-EC1F3C06BE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55" t="14522" r="3977" b="48752"/>
          <a:stretch>
            <a:fillRect/>
          </a:stretch>
        </p:blipFill>
        <p:spPr>
          <a:xfrm>
            <a:off x="5758246" y="3688404"/>
            <a:ext cx="2335427" cy="951470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832932A7-DEA0-4511-1872-ED3BEDD22A04}"/>
              </a:ext>
            </a:extLst>
          </p:cNvPr>
          <p:cNvSpPr/>
          <p:nvPr/>
        </p:nvSpPr>
        <p:spPr>
          <a:xfrm>
            <a:off x="6561438" y="3776069"/>
            <a:ext cx="198390" cy="1041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F23C01A9-9FCB-9332-78EB-56B70C2FD985}"/>
              </a:ext>
            </a:extLst>
          </p:cNvPr>
          <p:cNvSpPr/>
          <p:nvPr/>
        </p:nvSpPr>
        <p:spPr>
          <a:xfrm>
            <a:off x="7067257" y="3776069"/>
            <a:ext cx="198390" cy="1041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2E4C3455-AAFA-DA8C-C337-34DFDC112EFB}"/>
              </a:ext>
            </a:extLst>
          </p:cNvPr>
          <p:cNvSpPr/>
          <p:nvPr/>
        </p:nvSpPr>
        <p:spPr>
          <a:xfrm>
            <a:off x="7063296" y="2683536"/>
            <a:ext cx="198390" cy="1041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92232B87-D2BE-1FF4-1909-50BB534326D2}"/>
              </a:ext>
            </a:extLst>
          </p:cNvPr>
          <p:cNvSpPr/>
          <p:nvPr/>
        </p:nvSpPr>
        <p:spPr>
          <a:xfrm rot="5400000">
            <a:off x="6904505" y="4144137"/>
            <a:ext cx="198390" cy="1041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B6A4A2AB-3812-0FD8-C952-E583015A625B}"/>
              </a:ext>
            </a:extLst>
          </p:cNvPr>
          <p:cNvSpPr/>
          <p:nvPr/>
        </p:nvSpPr>
        <p:spPr>
          <a:xfrm rot="10800000">
            <a:off x="6530173" y="4279557"/>
            <a:ext cx="198390" cy="1041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F392D7-2628-2496-C3F0-A016D68F811A}"/>
              </a:ext>
            </a:extLst>
          </p:cNvPr>
          <p:cNvSpPr txBox="1"/>
          <p:nvPr/>
        </p:nvSpPr>
        <p:spPr>
          <a:xfrm>
            <a:off x="8558784" y="2971800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(v1,</a:t>
            </a:r>
            <a:r>
              <a:rPr lang="zh-CN" altLang="en-US" dirty="0"/>
              <a:t> </a:t>
            </a:r>
            <a:r>
              <a:rPr lang="en-US" altLang="zh-CN" dirty="0"/>
              <a:t>v2,</a:t>
            </a:r>
            <a:r>
              <a:rPr lang="zh-CN" altLang="en-US" dirty="0"/>
              <a:t> </a:t>
            </a:r>
            <a:r>
              <a:rPr lang="en-US" altLang="zh-CN" dirty="0"/>
              <a:t>v3)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5EAAF1-A17C-8025-BF0F-6F2D6427B71F}"/>
              </a:ext>
            </a:extLst>
          </p:cNvPr>
          <p:cNvSpPr txBox="1"/>
          <p:nvPr/>
        </p:nvSpPr>
        <p:spPr>
          <a:xfrm>
            <a:off x="8588515" y="1705981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(v1,</a:t>
            </a:r>
            <a:r>
              <a:rPr lang="zh-CN" altLang="en-US" dirty="0"/>
              <a:t> </a:t>
            </a:r>
            <a:r>
              <a:rPr lang="en-US" altLang="zh-CN" dirty="0"/>
              <a:t>v2,</a:t>
            </a:r>
            <a:r>
              <a:rPr lang="zh-CN" altLang="en-US" dirty="0"/>
              <a:t> </a:t>
            </a:r>
            <a:r>
              <a:rPr lang="en-US" altLang="zh-CN" dirty="0"/>
              <a:t>v3,</a:t>
            </a:r>
            <a:r>
              <a:rPr lang="zh-CN" altLang="en-US" dirty="0"/>
              <a:t> </a:t>
            </a:r>
            <a:r>
              <a:rPr lang="en-US" altLang="zh-CN" dirty="0"/>
              <a:t>v2,</a:t>
            </a:r>
            <a:r>
              <a:rPr lang="zh-CN" altLang="en-US" dirty="0"/>
              <a:t> </a:t>
            </a:r>
            <a:r>
              <a:rPr lang="en-US" altLang="zh-CN" dirty="0"/>
              <a:t>v5)</a:t>
            </a:r>
            <a:endParaRPr lang="en-US" dirty="0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ACC9882C-C0BF-2332-396E-D3421EC024E2}"/>
              </a:ext>
            </a:extLst>
          </p:cNvPr>
          <p:cNvSpPr/>
          <p:nvPr/>
        </p:nvSpPr>
        <p:spPr>
          <a:xfrm>
            <a:off x="6530172" y="1536568"/>
            <a:ext cx="198390" cy="1041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EE4B37D-F75F-75E5-A585-FE5B3A43848B}"/>
              </a:ext>
            </a:extLst>
          </p:cNvPr>
          <p:cNvSpPr txBox="1"/>
          <p:nvPr/>
        </p:nvSpPr>
        <p:spPr>
          <a:xfrm>
            <a:off x="8558784" y="3613926"/>
            <a:ext cx="20120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S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(s1,</a:t>
            </a:r>
            <a:r>
              <a:rPr lang="zh-CN" altLang="en-US" dirty="0"/>
              <a:t> </a:t>
            </a:r>
            <a:r>
              <a:rPr lang="en-US" altLang="zh-CN" dirty="0"/>
              <a:t>s2,</a:t>
            </a:r>
            <a:r>
              <a:rPr lang="zh-CN" altLang="en-US" dirty="0"/>
              <a:t> </a:t>
            </a:r>
            <a:r>
              <a:rPr lang="en-US" altLang="zh-CN" dirty="0"/>
              <a:t>s3)</a:t>
            </a:r>
          </a:p>
          <a:p>
            <a:r>
              <a:rPr lang="en-US" altLang="zh-CN" dirty="0"/>
              <a:t>s1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(v1,</a:t>
            </a:r>
            <a:r>
              <a:rPr lang="zh-CN" altLang="en-US" dirty="0"/>
              <a:t> </a:t>
            </a:r>
            <a:r>
              <a:rPr lang="en-US" altLang="zh-CN" dirty="0"/>
              <a:t>v2,</a:t>
            </a:r>
            <a:r>
              <a:rPr lang="zh-CN" altLang="en-US" dirty="0"/>
              <a:t> </a:t>
            </a:r>
            <a:r>
              <a:rPr lang="en-US" altLang="zh-CN" dirty="0"/>
              <a:t>v3)</a:t>
            </a:r>
            <a:br>
              <a:rPr lang="en-US" altLang="zh-CN" dirty="0"/>
            </a:br>
            <a:r>
              <a:rPr lang="en-US" altLang="zh-CN" dirty="0"/>
              <a:t>s2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(v2,</a:t>
            </a:r>
            <a:r>
              <a:rPr lang="zh-CN" altLang="en-US" dirty="0"/>
              <a:t> </a:t>
            </a:r>
            <a:r>
              <a:rPr lang="en-US" altLang="zh-CN" dirty="0"/>
              <a:t>v5,</a:t>
            </a:r>
            <a:r>
              <a:rPr lang="zh-CN" altLang="en-US" dirty="0"/>
              <a:t> </a:t>
            </a:r>
            <a:r>
              <a:rPr lang="en-US" altLang="zh-CN" dirty="0"/>
              <a:t>v4)</a:t>
            </a:r>
          </a:p>
          <a:p>
            <a:r>
              <a:rPr lang="en-US" altLang="zh-CN" dirty="0"/>
              <a:t>s3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(v5,</a:t>
            </a:r>
            <a:r>
              <a:rPr lang="zh-CN" altLang="en-US" dirty="0"/>
              <a:t> </a:t>
            </a:r>
            <a:r>
              <a:rPr lang="en-US" altLang="zh-CN" dirty="0"/>
              <a:t>v1)</a:t>
            </a:r>
            <a:r>
              <a:rPr lang="zh-CN" altLang="en-US" dirty="0"/>
              <a:t> 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0DD275-2413-9C01-E67E-BD08A0EE146C}"/>
              </a:ext>
            </a:extLst>
          </p:cNvPr>
          <p:cNvCxnSpPr>
            <a:cxnSpLocks/>
          </p:cNvCxnSpPr>
          <p:nvPr/>
        </p:nvCxnSpPr>
        <p:spPr>
          <a:xfrm>
            <a:off x="6530172" y="1825625"/>
            <a:ext cx="237699" cy="34007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CC367ED-1E29-0A29-3BB8-C6FBD242B7F9}"/>
              </a:ext>
            </a:extLst>
          </p:cNvPr>
          <p:cNvCxnSpPr>
            <a:cxnSpLocks/>
          </p:cNvCxnSpPr>
          <p:nvPr/>
        </p:nvCxnSpPr>
        <p:spPr>
          <a:xfrm>
            <a:off x="6537821" y="2919154"/>
            <a:ext cx="237699" cy="34007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E6E4A5F-2F5C-BD37-1AE9-91D7198BE649}"/>
              </a:ext>
            </a:extLst>
          </p:cNvPr>
          <p:cNvCxnSpPr>
            <a:cxnSpLocks/>
          </p:cNvCxnSpPr>
          <p:nvPr/>
        </p:nvCxnSpPr>
        <p:spPr>
          <a:xfrm>
            <a:off x="6537821" y="4023393"/>
            <a:ext cx="260088" cy="30824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Right Arrow 38">
            <a:extLst>
              <a:ext uri="{FF2B5EF4-FFF2-40B4-BE49-F238E27FC236}">
                <a16:creationId xmlns:a16="http://schemas.microsoft.com/office/drawing/2014/main" id="{E41E0E27-36D5-F192-802D-50CC869A2BE7}"/>
              </a:ext>
            </a:extLst>
          </p:cNvPr>
          <p:cNvSpPr/>
          <p:nvPr/>
        </p:nvSpPr>
        <p:spPr>
          <a:xfrm rot="13684747">
            <a:off x="6644669" y="4092544"/>
            <a:ext cx="198390" cy="10415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147E16-22C1-F89F-B4BA-D5F9D867CE11}"/>
              </a:ext>
            </a:extLst>
          </p:cNvPr>
          <p:cNvSpPr txBox="1"/>
          <p:nvPr/>
        </p:nvSpPr>
        <p:spPr>
          <a:xfrm>
            <a:off x="5295067" y="5070419"/>
            <a:ext cx="4232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⚠️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v1,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v2,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v5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are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topological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close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and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connected,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but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if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 err="1">
                <a:solidFill>
                  <a:srgbClr val="C00000"/>
                </a:solidFill>
              </a:rPr>
              <a:t>sequantialize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the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SET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(s1,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s2,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s3),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they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would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be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far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away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from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each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other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831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45F7B-2A65-1823-3ED4-3E5418317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55260-9AD9-2980-7195-549D1DC0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Segmented</a:t>
            </a:r>
            <a:r>
              <a:rPr lang="zh-CN" altLang="en-US" dirty="0"/>
              <a:t> </a:t>
            </a:r>
            <a:r>
              <a:rPr lang="en-US" altLang="zh-CN" dirty="0"/>
              <a:t>Eulerian</a:t>
            </a:r>
            <a:r>
              <a:rPr lang="zh-CN" altLang="en-US" dirty="0"/>
              <a:t> </a:t>
            </a:r>
            <a:r>
              <a:rPr lang="en-US" altLang="zh-CN" dirty="0"/>
              <a:t>Neighborhood</a:t>
            </a:r>
            <a:r>
              <a:rPr lang="zh-CN" altLang="en-US" dirty="0"/>
              <a:t> </a:t>
            </a:r>
            <a:r>
              <a:rPr lang="en-US" altLang="zh-CN" dirty="0"/>
              <a:t>Trail</a:t>
            </a:r>
            <a:r>
              <a:rPr lang="zh-CN" altLang="en-US" dirty="0"/>
              <a:t> </a:t>
            </a:r>
            <a:r>
              <a:rPr lang="en-US" altLang="zh-CN" dirty="0"/>
              <a:t>(SENT)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834E7-68B3-57B6-F413-C6A8C81BD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12617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Walk</a:t>
            </a:r>
          </a:p>
          <a:p>
            <a:endParaRPr lang="en-US" altLang="zh-CN" dirty="0"/>
          </a:p>
          <a:p>
            <a:r>
              <a:rPr lang="en-US" altLang="zh-CN" dirty="0"/>
              <a:t>Trail</a:t>
            </a:r>
          </a:p>
          <a:p>
            <a:endParaRPr lang="en-US" altLang="zh-CN" dirty="0"/>
          </a:p>
          <a:p>
            <a:r>
              <a:rPr lang="en-US" altLang="zh-CN" dirty="0"/>
              <a:t>Segmented</a:t>
            </a:r>
            <a:r>
              <a:rPr lang="zh-CN" altLang="en-US" dirty="0"/>
              <a:t> </a:t>
            </a:r>
            <a:r>
              <a:rPr lang="en-US" altLang="zh-CN" dirty="0"/>
              <a:t>Eulerian</a:t>
            </a:r>
            <a:r>
              <a:rPr lang="zh-CN" altLang="en-US" dirty="0"/>
              <a:t> </a:t>
            </a:r>
            <a:r>
              <a:rPr lang="en-US" altLang="zh-CN" dirty="0"/>
              <a:t>Trail</a:t>
            </a:r>
            <a:r>
              <a:rPr lang="zh-CN" altLang="en-US" dirty="0"/>
              <a:t> </a:t>
            </a:r>
            <a:r>
              <a:rPr lang="en-US" altLang="zh-CN" dirty="0"/>
              <a:t>(SET)</a:t>
            </a:r>
          </a:p>
          <a:p>
            <a:endParaRPr lang="en-US" altLang="zh-CN" dirty="0"/>
          </a:p>
          <a:p>
            <a:r>
              <a:rPr lang="en-US" altLang="zh-CN" dirty="0"/>
              <a:t>Segmented</a:t>
            </a:r>
            <a:r>
              <a:rPr lang="zh-CN" altLang="en-US" dirty="0"/>
              <a:t> </a:t>
            </a:r>
            <a:r>
              <a:rPr lang="en-US" altLang="zh-CN" dirty="0"/>
              <a:t>Eulerian</a:t>
            </a:r>
            <a:r>
              <a:rPr lang="zh-CN" altLang="en-US" dirty="0"/>
              <a:t> </a:t>
            </a:r>
            <a:r>
              <a:rPr lang="en-US" altLang="zh-CN" dirty="0"/>
              <a:t>Neighborhood</a:t>
            </a:r>
            <a:r>
              <a:rPr lang="zh-CN" altLang="en-US" dirty="0"/>
              <a:t> </a:t>
            </a:r>
            <a:r>
              <a:rPr lang="en-US" altLang="zh-CN" dirty="0"/>
              <a:t>Trail</a:t>
            </a:r>
            <a:r>
              <a:rPr lang="zh-CN" altLang="en-US" dirty="0"/>
              <a:t> </a:t>
            </a:r>
            <a:r>
              <a:rPr lang="en-US" altLang="zh-CN" dirty="0"/>
              <a:t>(SENT)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47119B-02EA-9FED-5443-A222D58D55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55" t="14522" r="3977" b="48752"/>
          <a:stretch>
            <a:fillRect/>
          </a:stretch>
        </p:blipFill>
        <p:spPr>
          <a:xfrm>
            <a:off x="5758248" y="1508468"/>
            <a:ext cx="2335427" cy="9514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C65788-E3EF-AC70-69C4-94D8C0EEA6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55" t="14522" r="3977" b="48752"/>
          <a:stretch>
            <a:fillRect/>
          </a:stretch>
        </p:blipFill>
        <p:spPr>
          <a:xfrm>
            <a:off x="5758247" y="2601997"/>
            <a:ext cx="2335427" cy="951470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F09CE86D-F48B-B1EA-3952-C3522E12949E}"/>
              </a:ext>
            </a:extLst>
          </p:cNvPr>
          <p:cNvSpPr/>
          <p:nvPr/>
        </p:nvSpPr>
        <p:spPr>
          <a:xfrm>
            <a:off x="7036315" y="1561300"/>
            <a:ext cx="198390" cy="1041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E8E03BC1-81E1-19F0-117B-B6B740E1AD1C}"/>
              </a:ext>
            </a:extLst>
          </p:cNvPr>
          <p:cNvSpPr/>
          <p:nvPr/>
        </p:nvSpPr>
        <p:spPr>
          <a:xfrm rot="10800000">
            <a:off x="7036315" y="1828152"/>
            <a:ext cx="198390" cy="1041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2A92BA91-5774-1161-DBC8-B16DFEDB4767}"/>
              </a:ext>
            </a:extLst>
          </p:cNvPr>
          <p:cNvSpPr/>
          <p:nvPr/>
        </p:nvSpPr>
        <p:spPr>
          <a:xfrm rot="5400000">
            <a:off x="6878841" y="1963345"/>
            <a:ext cx="198390" cy="1041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28F25ABB-E928-8EB3-A290-D46B2238FB13}"/>
              </a:ext>
            </a:extLst>
          </p:cNvPr>
          <p:cNvSpPr/>
          <p:nvPr/>
        </p:nvSpPr>
        <p:spPr>
          <a:xfrm>
            <a:off x="6561438" y="2691654"/>
            <a:ext cx="198390" cy="1041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E28C3F5-FB7D-AD09-05C3-552C289660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55" t="14522" r="3977" b="48752"/>
          <a:stretch>
            <a:fillRect/>
          </a:stretch>
        </p:blipFill>
        <p:spPr>
          <a:xfrm>
            <a:off x="5758246" y="3688404"/>
            <a:ext cx="2335427" cy="951470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802C4B4F-0E63-0D0A-78ED-E60918477DDB}"/>
              </a:ext>
            </a:extLst>
          </p:cNvPr>
          <p:cNvSpPr/>
          <p:nvPr/>
        </p:nvSpPr>
        <p:spPr>
          <a:xfrm>
            <a:off x="6561438" y="3776069"/>
            <a:ext cx="198390" cy="1041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556AD08D-976D-23A8-7F8A-5B67764278B6}"/>
              </a:ext>
            </a:extLst>
          </p:cNvPr>
          <p:cNvSpPr/>
          <p:nvPr/>
        </p:nvSpPr>
        <p:spPr>
          <a:xfrm>
            <a:off x="7067257" y="3776069"/>
            <a:ext cx="198390" cy="1041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66C8989A-0057-47FB-B51E-5CB52BA8166F}"/>
              </a:ext>
            </a:extLst>
          </p:cNvPr>
          <p:cNvSpPr/>
          <p:nvPr/>
        </p:nvSpPr>
        <p:spPr>
          <a:xfrm>
            <a:off x="7063296" y="2683536"/>
            <a:ext cx="198390" cy="1041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CFFE2CE6-A229-4669-885D-89A5D9E14EEF}"/>
              </a:ext>
            </a:extLst>
          </p:cNvPr>
          <p:cNvSpPr/>
          <p:nvPr/>
        </p:nvSpPr>
        <p:spPr>
          <a:xfrm rot="5400000">
            <a:off x="6904505" y="4144137"/>
            <a:ext cx="198390" cy="1041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D81E2D23-14EA-F8C4-63A2-8A01A0515753}"/>
              </a:ext>
            </a:extLst>
          </p:cNvPr>
          <p:cNvSpPr/>
          <p:nvPr/>
        </p:nvSpPr>
        <p:spPr>
          <a:xfrm rot="10800000">
            <a:off x="6530173" y="4279557"/>
            <a:ext cx="198390" cy="1041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C98BFB-474C-BE6A-1716-A9C3D481B7EA}"/>
              </a:ext>
            </a:extLst>
          </p:cNvPr>
          <p:cNvSpPr txBox="1"/>
          <p:nvPr/>
        </p:nvSpPr>
        <p:spPr>
          <a:xfrm>
            <a:off x="8558784" y="2971800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(v1,</a:t>
            </a:r>
            <a:r>
              <a:rPr lang="zh-CN" altLang="en-US" dirty="0"/>
              <a:t> </a:t>
            </a:r>
            <a:r>
              <a:rPr lang="en-US" altLang="zh-CN" dirty="0"/>
              <a:t>v2,</a:t>
            </a:r>
            <a:r>
              <a:rPr lang="zh-CN" altLang="en-US" dirty="0"/>
              <a:t> </a:t>
            </a:r>
            <a:r>
              <a:rPr lang="en-US" altLang="zh-CN" dirty="0"/>
              <a:t>v3)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9EAB10-6B1E-2A1D-BEAF-4CF68A06D2BB}"/>
              </a:ext>
            </a:extLst>
          </p:cNvPr>
          <p:cNvSpPr txBox="1"/>
          <p:nvPr/>
        </p:nvSpPr>
        <p:spPr>
          <a:xfrm>
            <a:off x="8588515" y="1705981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(v1,</a:t>
            </a:r>
            <a:r>
              <a:rPr lang="zh-CN" altLang="en-US" dirty="0"/>
              <a:t> </a:t>
            </a:r>
            <a:r>
              <a:rPr lang="en-US" altLang="zh-CN" dirty="0"/>
              <a:t>v2,</a:t>
            </a:r>
            <a:r>
              <a:rPr lang="zh-CN" altLang="en-US" dirty="0"/>
              <a:t> </a:t>
            </a:r>
            <a:r>
              <a:rPr lang="en-US" altLang="zh-CN" dirty="0"/>
              <a:t>v3,</a:t>
            </a:r>
            <a:r>
              <a:rPr lang="zh-CN" altLang="en-US" dirty="0"/>
              <a:t> </a:t>
            </a:r>
            <a:r>
              <a:rPr lang="en-US" altLang="zh-CN" dirty="0"/>
              <a:t>v2,</a:t>
            </a:r>
            <a:r>
              <a:rPr lang="zh-CN" altLang="en-US" dirty="0"/>
              <a:t> </a:t>
            </a:r>
            <a:r>
              <a:rPr lang="en-US" altLang="zh-CN" dirty="0"/>
              <a:t>v5)</a:t>
            </a:r>
            <a:endParaRPr lang="en-US" dirty="0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9F85A500-EC0D-1773-C5AF-4EF56A62095D}"/>
              </a:ext>
            </a:extLst>
          </p:cNvPr>
          <p:cNvSpPr/>
          <p:nvPr/>
        </p:nvSpPr>
        <p:spPr>
          <a:xfrm>
            <a:off x="6530172" y="1536568"/>
            <a:ext cx="198390" cy="1041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C3E734-6CB2-28E4-0D22-1DE6B2F60DCA}"/>
              </a:ext>
            </a:extLst>
          </p:cNvPr>
          <p:cNvSpPr txBox="1"/>
          <p:nvPr/>
        </p:nvSpPr>
        <p:spPr>
          <a:xfrm>
            <a:off x="8558784" y="3613926"/>
            <a:ext cx="20120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S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(s1,</a:t>
            </a:r>
            <a:r>
              <a:rPr lang="zh-CN" altLang="en-US" dirty="0"/>
              <a:t> </a:t>
            </a:r>
            <a:r>
              <a:rPr lang="en-US" altLang="zh-CN" dirty="0"/>
              <a:t>s2,</a:t>
            </a:r>
            <a:r>
              <a:rPr lang="zh-CN" altLang="en-US" dirty="0"/>
              <a:t> </a:t>
            </a:r>
            <a:r>
              <a:rPr lang="en-US" altLang="zh-CN" dirty="0"/>
              <a:t>s3)</a:t>
            </a:r>
          </a:p>
          <a:p>
            <a:r>
              <a:rPr lang="en-US" altLang="zh-CN" dirty="0"/>
              <a:t>s1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(v1,</a:t>
            </a:r>
            <a:r>
              <a:rPr lang="zh-CN" altLang="en-US" dirty="0"/>
              <a:t> </a:t>
            </a:r>
            <a:r>
              <a:rPr lang="en-US" altLang="zh-CN" dirty="0"/>
              <a:t>v2,</a:t>
            </a:r>
            <a:r>
              <a:rPr lang="zh-CN" altLang="en-US" dirty="0"/>
              <a:t> </a:t>
            </a:r>
            <a:r>
              <a:rPr lang="en-US" altLang="zh-CN" dirty="0"/>
              <a:t>v3)</a:t>
            </a:r>
            <a:br>
              <a:rPr lang="en-US" altLang="zh-CN" dirty="0"/>
            </a:br>
            <a:r>
              <a:rPr lang="en-US" altLang="zh-CN" dirty="0"/>
              <a:t>s2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(v2,</a:t>
            </a:r>
            <a:r>
              <a:rPr lang="zh-CN" altLang="en-US" dirty="0"/>
              <a:t> </a:t>
            </a:r>
            <a:r>
              <a:rPr lang="en-US" altLang="zh-CN" dirty="0"/>
              <a:t>v5,</a:t>
            </a:r>
            <a:r>
              <a:rPr lang="zh-CN" altLang="en-US" dirty="0"/>
              <a:t> </a:t>
            </a:r>
            <a:r>
              <a:rPr lang="en-US" altLang="zh-CN" dirty="0"/>
              <a:t>v4)</a:t>
            </a:r>
          </a:p>
          <a:p>
            <a:r>
              <a:rPr lang="en-US" altLang="zh-CN" dirty="0"/>
              <a:t>s3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(v5,</a:t>
            </a:r>
            <a:r>
              <a:rPr lang="zh-CN" altLang="en-US" dirty="0"/>
              <a:t> </a:t>
            </a:r>
            <a:r>
              <a:rPr lang="en-US" altLang="zh-CN" dirty="0"/>
              <a:t>v1)</a:t>
            </a:r>
            <a:r>
              <a:rPr lang="zh-CN" altLang="en-US" dirty="0"/>
              <a:t> 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F59475-34A0-2DC3-3C13-3CD549BE5FD8}"/>
              </a:ext>
            </a:extLst>
          </p:cNvPr>
          <p:cNvCxnSpPr>
            <a:cxnSpLocks/>
          </p:cNvCxnSpPr>
          <p:nvPr/>
        </p:nvCxnSpPr>
        <p:spPr>
          <a:xfrm>
            <a:off x="6530172" y="1825625"/>
            <a:ext cx="237699" cy="34007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A1BC248-C71F-0B01-C210-BFEB2B6F0D90}"/>
              </a:ext>
            </a:extLst>
          </p:cNvPr>
          <p:cNvCxnSpPr>
            <a:cxnSpLocks/>
          </p:cNvCxnSpPr>
          <p:nvPr/>
        </p:nvCxnSpPr>
        <p:spPr>
          <a:xfrm>
            <a:off x="6537821" y="2919154"/>
            <a:ext cx="237699" cy="34007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9173737-002E-F422-B5FA-4B5CDC403E63}"/>
              </a:ext>
            </a:extLst>
          </p:cNvPr>
          <p:cNvCxnSpPr>
            <a:cxnSpLocks/>
          </p:cNvCxnSpPr>
          <p:nvPr/>
        </p:nvCxnSpPr>
        <p:spPr>
          <a:xfrm>
            <a:off x="6537821" y="4023393"/>
            <a:ext cx="260088" cy="30824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Right Arrow 38">
            <a:extLst>
              <a:ext uri="{FF2B5EF4-FFF2-40B4-BE49-F238E27FC236}">
                <a16:creationId xmlns:a16="http://schemas.microsoft.com/office/drawing/2014/main" id="{C057A691-9BFA-4CCB-EE2D-198052AC75F8}"/>
              </a:ext>
            </a:extLst>
          </p:cNvPr>
          <p:cNvSpPr/>
          <p:nvPr/>
        </p:nvSpPr>
        <p:spPr>
          <a:xfrm rot="13684747">
            <a:off x="6644669" y="4092544"/>
            <a:ext cx="198390" cy="10415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9F5C606-CA98-11FC-BD2B-EDD592D3A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55" t="14522" r="3977" b="48752"/>
          <a:stretch>
            <a:fillRect/>
          </a:stretch>
        </p:blipFill>
        <p:spPr>
          <a:xfrm>
            <a:off x="5758245" y="5075448"/>
            <a:ext cx="2335427" cy="951470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D572E2C-BB10-892D-3A27-9952EEEC2DC5}"/>
              </a:ext>
            </a:extLst>
          </p:cNvPr>
          <p:cNvCxnSpPr>
            <a:cxnSpLocks/>
          </p:cNvCxnSpPr>
          <p:nvPr/>
        </p:nvCxnSpPr>
        <p:spPr>
          <a:xfrm>
            <a:off x="6537820" y="5410437"/>
            <a:ext cx="260088" cy="30824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Right Arrow 46">
            <a:extLst>
              <a:ext uri="{FF2B5EF4-FFF2-40B4-BE49-F238E27FC236}">
                <a16:creationId xmlns:a16="http://schemas.microsoft.com/office/drawing/2014/main" id="{989EF8FA-05E8-FB03-AC3A-A85A25ED290E}"/>
              </a:ext>
            </a:extLst>
          </p:cNvPr>
          <p:cNvSpPr/>
          <p:nvPr/>
        </p:nvSpPr>
        <p:spPr>
          <a:xfrm>
            <a:off x="6541737" y="5154273"/>
            <a:ext cx="198390" cy="1041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0AD78D60-B08E-9B1C-5D9E-28E3A8B2E641}"/>
              </a:ext>
            </a:extLst>
          </p:cNvPr>
          <p:cNvSpPr/>
          <p:nvPr/>
        </p:nvSpPr>
        <p:spPr>
          <a:xfrm>
            <a:off x="7059875" y="5147034"/>
            <a:ext cx="198390" cy="1041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>
            <a:extLst>
              <a:ext uri="{FF2B5EF4-FFF2-40B4-BE49-F238E27FC236}">
                <a16:creationId xmlns:a16="http://schemas.microsoft.com/office/drawing/2014/main" id="{3EDC3D4A-9AA2-8029-BD90-2B8E7F2FF00A}"/>
              </a:ext>
            </a:extLst>
          </p:cNvPr>
          <p:cNvSpPr/>
          <p:nvPr/>
        </p:nvSpPr>
        <p:spPr>
          <a:xfrm rot="10800000">
            <a:off x="6541737" y="5870689"/>
            <a:ext cx="198390" cy="1041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>
            <a:extLst>
              <a:ext uri="{FF2B5EF4-FFF2-40B4-BE49-F238E27FC236}">
                <a16:creationId xmlns:a16="http://schemas.microsoft.com/office/drawing/2014/main" id="{8233D125-4281-6B7B-5936-02E7FD94EA42}"/>
              </a:ext>
            </a:extLst>
          </p:cNvPr>
          <p:cNvSpPr/>
          <p:nvPr/>
        </p:nvSpPr>
        <p:spPr>
          <a:xfrm rot="13684747">
            <a:off x="6626900" y="5498385"/>
            <a:ext cx="198390" cy="104152"/>
          </a:xfrm>
          <a:prstGeom prst="rightArrow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  <a:alpha val="29222"/>
                </a:schemeClr>
              </a:gs>
              <a:gs pos="50000">
                <a:schemeClr val="accent3">
                  <a:lumMod val="105000"/>
                  <a:satMod val="103000"/>
                  <a:tint val="73000"/>
                  <a:alpha val="48063"/>
                </a:schemeClr>
              </a:gs>
              <a:gs pos="97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chemeClr val="accent6">
                <a:lumMod val="75000"/>
                <a:alpha val="81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5FE31203-8D48-3731-935D-EB9BF5DB43E8}"/>
              </a:ext>
            </a:extLst>
          </p:cNvPr>
          <p:cNvSpPr/>
          <p:nvPr/>
        </p:nvSpPr>
        <p:spPr>
          <a:xfrm rot="16200000">
            <a:off x="6903838" y="5512481"/>
            <a:ext cx="198390" cy="104152"/>
          </a:xfrm>
          <a:prstGeom prst="rightArrow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  <a:alpha val="29222"/>
                </a:schemeClr>
              </a:gs>
              <a:gs pos="50000">
                <a:schemeClr val="accent3">
                  <a:lumMod val="105000"/>
                  <a:satMod val="103000"/>
                  <a:tint val="73000"/>
                  <a:alpha val="48063"/>
                </a:schemeClr>
              </a:gs>
              <a:gs pos="97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chemeClr val="accent6">
                <a:lumMod val="75000"/>
                <a:alpha val="81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769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029C-8C12-E85A-CD8A-71CBC1CB7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Segmented</a:t>
            </a:r>
            <a:r>
              <a:rPr lang="zh-CN" altLang="en-US" dirty="0"/>
              <a:t> </a:t>
            </a:r>
            <a:r>
              <a:rPr lang="en-US" altLang="zh-CN" dirty="0"/>
              <a:t>Eulerian</a:t>
            </a:r>
            <a:r>
              <a:rPr lang="zh-CN" altLang="en-US" dirty="0"/>
              <a:t> </a:t>
            </a:r>
            <a:r>
              <a:rPr lang="en-US" altLang="zh-CN" dirty="0"/>
              <a:t>Neighborhood</a:t>
            </a:r>
            <a:r>
              <a:rPr lang="zh-CN" altLang="en-US" dirty="0"/>
              <a:t> </a:t>
            </a:r>
            <a:r>
              <a:rPr lang="en-US" altLang="zh-CN" dirty="0"/>
              <a:t>Trail</a:t>
            </a:r>
            <a:r>
              <a:rPr lang="zh-CN" altLang="en-US" dirty="0"/>
              <a:t> </a:t>
            </a:r>
            <a:r>
              <a:rPr lang="en-US" altLang="zh-CN" dirty="0"/>
              <a:t>(SENT)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FD5C5-A081-22FE-3E28-77110291A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Nei</a:t>
            </a:r>
            <a:r>
              <a:rPr lang="en-US" altLang="zh-CN" dirty="0"/>
              <a:t>ghborhood</a:t>
            </a:r>
            <a:r>
              <a:rPr lang="zh-CN" altLang="en-US" dirty="0"/>
              <a:t> </a:t>
            </a:r>
            <a:r>
              <a:rPr lang="en-US" altLang="zh-CN" dirty="0"/>
              <a:t>sequence</a:t>
            </a:r>
          </a:p>
          <a:p>
            <a:r>
              <a:rPr lang="en-US" altLang="zh-CN" dirty="0"/>
              <a:t>Neighborhood</a:t>
            </a:r>
            <a:r>
              <a:rPr lang="zh-CN" altLang="en-US" dirty="0"/>
              <a:t> </a:t>
            </a:r>
            <a:r>
              <a:rPr lang="en-US" altLang="zh-CN" dirty="0"/>
              <a:t>trail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Segmented</a:t>
            </a:r>
            <a:r>
              <a:rPr lang="zh-CN" altLang="en-US" dirty="0"/>
              <a:t> </a:t>
            </a:r>
            <a:r>
              <a:rPr lang="en-US" altLang="zh-CN" dirty="0"/>
              <a:t>Eulerian</a:t>
            </a:r>
            <a:r>
              <a:rPr lang="zh-CN" altLang="en-US" dirty="0"/>
              <a:t> </a:t>
            </a:r>
            <a:r>
              <a:rPr lang="en-US" altLang="zh-CN" dirty="0"/>
              <a:t>Neighborhood</a:t>
            </a:r>
            <a:r>
              <a:rPr lang="zh-CN" altLang="en-US" dirty="0"/>
              <a:t> </a:t>
            </a:r>
            <a:r>
              <a:rPr lang="en-US" altLang="zh-CN" dirty="0"/>
              <a:t>Trail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A9F288-F4CA-BD50-C9BA-0B4BE2DCA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772" y="1645008"/>
            <a:ext cx="5867400" cy="6965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D8227A-6DE8-B7F9-CFDA-9E86B8268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772" y="2504559"/>
            <a:ext cx="6230112" cy="7361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B29D1B0-0B66-8F72-BAF2-B5555066F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748" y="3876329"/>
            <a:ext cx="7117080" cy="7352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86B4CC-7D0D-ADBB-3E40-7D37209249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376" y="4746470"/>
            <a:ext cx="6644640" cy="87559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4DBFB92-3A35-0A34-A5E3-95DB0F2FFB0D}"/>
              </a:ext>
            </a:extLst>
          </p:cNvPr>
          <p:cNvSpPr/>
          <p:nvPr/>
        </p:nvSpPr>
        <p:spPr>
          <a:xfrm>
            <a:off x="6163056" y="5184267"/>
            <a:ext cx="1408176" cy="1924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B34150-87CF-543E-090E-B3667981C317}"/>
              </a:ext>
            </a:extLst>
          </p:cNvPr>
          <p:cNvSpPr txBox="1"/>
          <p:nvPr/>
        </p:nvSpPr>
        <p:spPr>
          <a:xfrm>
            <a:off x="7296911" y="5881693"/>
            <a:ext cx="456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neighborhood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F99D30-EDA8-149C-25B4-AEC4738F9AE1}"/>
              </a:ext>
            </a:extLst>
          </p:cNvPr>
          <p:cNvSpPr txBox="1"/>
          <p:nvPr/>
        </p:nvSpPr>
        <p:spPr>
          <a:xfrm>
            <a:off x="7761073" y="5444893"/>
            <a:ext cx="438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visited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visited</a:t>
            </a:r>
            <a:r>
              <a:rPr lang="zh-CN" altLang="en-US" dirty="0"/>
              <a:t> </a:t>
            </a:r>
            <a:r>
              <a:rPr lang="en-US" altLang="zh-CN" dirty="0"/>
              <a:t>trails</a:t>
            </a:r>
            <a:r>
              <a:rPr lang="zh-CN" altLang="en-US" dirty="0"/>
              <a:t> </a:t>
            </a:r>
            <a:endParaRPr lang="en-US" dirty="0"/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3EE78A19-8AFD-9D44-C35C-7F776172366D}"/>
              </a:ext>
            </a:extLst>
          </p:cNvPr>
          <p:cNvCxnSpPr>
            <a:cxnSpLocks/>
            <a:endCxn id="23" idx="1"/>
          </p:cNvCxnSpPr>
          <p:nvPr/>
        </p:nvCxnSpPr>
        <p:spPr>
          <a:xfrm rot="16200000" flipH="1">
            <a:off x="6747954" y="5517402"/>
            <a:ext cx="689688" cy="408226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DC9A5621-0181-2685-916E-7FC5476331E7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7318350" y="5376671"/>
            <a:ext cx="442723" cy="252888"/>
          </a:xfrm>
          <a:prstGeom prst="bentConnector3">
            <a:avLst>
              <a:gd name="adj1" fmla="val 431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6839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B9DBB-BCDD-98ED-9BDF-9551A3AA3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D237B-C89C-1AB6-72BA-1C08A9369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Segmented</a:t>
            </a:r>
            <a:r>
              <a:rPr lang="zh-CN" altLang="en-US" dirty="0"/>
              <a:t> </a:t>
            </a:r>
            <a:r>
              <a:rPr lang="en-US" altLang="zh-CN" dirty="0"/>
              <a:t>Eulerian</a:t>
            </a:r>
            <a:r>
              <a:rPr lang="zh-CN" altLang="en-US" dirty="0"/>
              <a:t> </a:t>
            </a:r>
            <a:r>
              <a:rPr lang="en-US" altLang="zh-CN" dirty="0"/>
              <a:t>Neighborhood</a:t>
            </a:r>
            <a:r>
              <a:rPr lang="zh-CN" altLang="en-US" dirty="0"/>
              <a:t> </a:t>
            </a:r>
            <a:r>
              <a:rPr lang="en-US" altLang="zh-CN" dirty="0"/>
              <a:t>Trail</a:t>
            </a:r>
            <a:r>
              <a:rPr lang="zh-CN" altLang="en-US" dirty="0"/>
              <a:t> </a:t>
            </a:r>
            <a:r>
              <a:rPr lang="en-US" altLang="zh-CN" dirty="0"/>
              <a:t>(SENT)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F1B31-A862-B9D0-3A34-EFDB42476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12617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Walk</a:t>
            </a:r>
          </a:p>
          <a:p>
            <a:endParaRPr lang="en-US" altLang="zh-CN" dirty="0"/>
          </a:p>
          <a:p>
            <a:r>
              <a:rPr lang="en-US" altLang="zh-CN" dirty="0"/>
              <a:t>Trail</a:t>
            </a:r>
          </a:p>
          <a:p>
            <a:endParaRPr lang="en-US" altLang="zh-CN" dirty="0"/>
          </a:p>
          <a:p>
            <a:r>
              <a:rPr lang="en-US" altLang="zh-CN" dirty="0"/>
              <a:t>Segmented</a:t>
            </a:r>
            <a:r>
              <a:rPr lang="zh-CN" altLang="en-US" dirty="0"/>
              <a:t> </a:t>
            </a:r>
            <a:r>
              <a:rPr lang="en-US" altLang="zh-CN" dirty="0"/>
              <a:t>Eulerian</a:t>
            </a:r>
            <a:r>
              <a:rPr lang="zh-CN" altLang="en-US" dirty="0"/>
              <a:t> </a:t>
            </a:r>
            <a:r>
              <a:rPr lang="en-US" altLang="zh-CN" dirty="0"/>
              <a:t>Trail</a:t>
            </a:r>
            <a:r>
              <a:rPr lang="zh-CN" altLang="en-US" dirty="0"/>
              <a:t> </a:t>
            </a:r>
            <a:r>
              <a:rPr lang="en-US" altLang="zh-CN" dirty="0"/>
              <a:t>(SET)</a:t>
            </a:r>
          </a:p>
          <a:p>
            <a:endParaRPr lang="en-US" altLang="zh-CN" dirty="0"/>
          </a:p>
          <a:p>
            <a:r>
              <a:rPr lang="en-US" altLang="zh-CN" dirty="0"/>
              <a:t>Segmented</a:t>
            </a:r>
            <a:r>
              <a:rPr lang="zh-CN" altLang="en-US" dirty="0"/>
              <a:t> </a:t>
            </a:r>
            <a:r>
              <a:rPr lang="en-US" altLang="zh-CN" dirty="0"/>
              <a:t>Eulerian</a:t>
            </a:r>
            <a:r>
              <a:rPr lang="zh-CN" altLang="en-US" dirty="0"/>
              <a:t> </a:t>
            </a:r>
            <a:r>
              <a:rPr lang="en-US" altLang="zh-CN" dirty="0"/>
              <a:t>Neighborhood</a:t>
            </a:r>
            <a:r>
              <a:rPr lang="zh-CN" altLang="en-US" dirty="0"/>
              <a:t> </a:t>
            </a:r>
            <a:r>
              <a:rPr lang="en-US" altLang="zh-CN" dirty="0"/>
              <a:t>Trail</a:t>
            </a:r>
            <a:r>
              <a:rPr lang="zh-CN" altLang="en-US" dirty="0"/>
              <a:t> </a:t>
            </a:r>
            <a:r>
              <a:rPr lang="en-US" altLang="zh-CN" dirty="0"/>
              <a:t>(SENT)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E5A0BB-6611-9F7C-51A4-09EE15C9C8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55" t="14522" r="3977" b="48752"/>
          <a:stretch>
            <a:fillRect/>
          </a:stretch>
        </p:blipFill>
        <p:spPr>
          <a:xfrm>
            <a:off x="5758248" y="1508468"/>
            <a:ext cx="2335427" cy="9514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A5292E-BF49-CABC-3FFB-D6757FFCE8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55" t="14522" r="3977" b="48752"/>
          <a:stretch>
            <a:fillRect/>
          </a:stretch>
        </p:blipFill>
        <p:spPr>
          <a:xfrm>
            <a:off x="5758247" y="2601997"/>
            <a:ext cx="2335427" cy="951470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C94FA107-DC86-9131-9B29-91B8466591AF}"/>
              </a:ext>
            </a:extLst>
          </p:cNvPr>
          <p:cNvSpPr/>
          <p:nvPr/>
        </p:nvSpPr>
        <p:spPr>
          <a:xfrm>
            <a:off x="7036315" y="1561300"/>
            <a:ext cx="198390" cy="1041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D00BD730-07CA-FD85-57B2-9F4C1E3B0C30}"/>
              </a:ext>
            </a:extLst>
          </p:cNvPr>
          <p:cNvSpPr/>
          <p:nvPr/>
        </p:nvSpPr>
        <p:spPr>
          <a:xfrm rot="10800000">
            <a:off x="7036315" y="1828152"/>
            <a:ext cx="198390" cy="1041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325D1999-5BAE-AA29-0E1E-4B9E2F114C4B}"/>
              </a:ext>
            </a:extLst>
          </p:cNvPr>
          <p:cNvSpPr/>
          <p:nvPr/>
        </p:nvSpPr>
        <p:spPr>
          <a:xfrm rot="5400000">
            <a:off x="6878841" y="1963345"/>
            <a:ext cx="198390" cy="1041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44EBC04-E373-A46C-E7B3-2E63DA044C37}"/>
              </a:ext>
            </a:extLst>
          </p:cNvPr>
          <p:cNvSpPr/>
          <p:nvPr/>
        </p:nvSpPr>
        <p:spPr>
          <a:xfrm>
            <a:off x="6561438" y="2691654"/>
            <a:ext cx="198390" cy="1041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78BD1B-58A1-596B-A91C-1B6CB252FA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55" t="14522" r="3977" b="48752"/>
          <a:stretch>
            <a:fillRect/>
          </a:stretch>
        </p:blipFill>
        <p:spPr>
          <a:xfrm>
            <a:off x="5758246" y="3688404"/>
            <a:ext cx="2335427" cy="951470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E91FFB9E-731C-F7A0-9B7C-8FB6A80CF2E6}"/>
              </a:ext>
            </a:extLst>
          </p:cNvPr>
          <p:cNvSpPr/>
          <p:nvPr/>
        </p:nvSpPr>
        <p:spPr>
          <a:xfrm>
            <a:off x="6561438" y="3776069"/>
            <a:ext cx="198390" cy="1041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674C2FDF-97AA-0B5B-597A-2C50201D9CB8}"/>
              </a:ext>
            </a:extLst>
          </p:cNvPr>
          <p:cNvSpPr/>
          <p:nvPr/>
        </p:nvSpPr>
        <p:spPr>
          <a:xfrm>
            <a:off x="7067257" y="3776069"/>
            <a:ext cx="198390" cy="1041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32AB4AD6-1E83-CB85-D94A-63383E2CD2C5}"/>
              </a:ext>
            </a:extLst>
          </p:cNvPr>
          <p:cNvSpPr/>
          <p:nvPr/>
        </p:nvSpPr>
        <p:spPr>
          <a:xfrm>
            <a:off x="7063296" y="2683536"/>
            <a:ext cx="198390" cy="1041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3E2BF2A6-D18E-45B1-8B0C-03D5EB580B42}"/>
              </a:ext>
            </a:extLst>
          </p:cNvPr>
          <p:cNvSpPr/>
          <p:nvPr/>
        </p:nvSpPr>
        <p:spPr>
          <a:xfrm rot="5400000">
            <a:off x="6904505" y="4144137"/>
            <a:ext cx="198390" cy="1041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435E22FA-8F11-7692-6C50-1EEDFAE5D9D8}"/>
              </a:ext>
            </a:extLst>
          </p:cNvPr>
          <p:cNvSpPr/>
          <p:nvPr/>
        </p:nvSpPr>
        <p:spPr>
          <a:xfrm rot="10800000">
            <a:off x="6530173" y="4279557"/>
            <a:ext cx="198390" cy="1041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1BD3C3-5E88-84C2-011B-85752834BDA4}"/>
              </a:ext>
            </a:extLst>
          </p:cNvPr>
          <p:cNvSpPr txBox="1"/>
          <p:nvPr/>
        </p:nvSpPr>
        <p:spPr>
          <a:xfrm>
            <a:off x="8558784" y="2971800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(v1,</a:t>
            </a:r>
            <a:r>
              <a:rPr lang="zh-CN" altLang="en-US" dirty="0"/>
              <a:t> </a:t>
            </a:r>
            <a:r>
              <a:rPr lang="en-US" altLang="zh-CN" dirty="0"/>
              <a:t>v2,</a:t>
            </a:r>
            <a:r>
              <a:rPr lang="zh-CN" altLang="en-US" dirty="0"/>
              <a:t> </a:t>
            </a:r>
            <a:r>
              <a:rPr lang="en-US" altLang="zh-CN" dirty="0"/>
              <a:t>v3)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0D51C2-4AC0-09CF-3E95-68C407987DCA}"/>
              </a:ext>
            </a:extLst>
          </p:cNvPr>
          <p:cNvSpPr txBox="1"/>
          <p:nvPr/>
        </p:nvSpPr>
        <p:spPr>
          <a:xfrm>
            <a:off x="8588515" y="1705981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(v1,</a:t>
            </a:r>
            <a:r>
              <a:rPr lang="zh-CN" altLang="en-US" dirty="0"/>
              <a:t> </a:t>
            </a:r>
            <a:r>
              <a:rPr lang="en-US" altLang="zh-CN" dirty="0"/>
              <a:t>v2,</a:t>
            </a:r>
            <a:r>
              <a:rPr lang="zh-CN" altLang="en-US" dirty="0"/>
              <a:t> </a:t>
            </a:r>
            <a:r>
              <a:rPr lang="en-US" altLang="zh-CN" dirty="0"/>
              <a:t>v3,</a:t>
            </a:r>
            <a:r>
              <a:rPr lang="zh-CN" altLang="en-US" dirty="0"/>
              <a:t> </a:t>
            </a:r>
            <a:r>
              <a:rPr lang="en-US" altLang="zh-CN" dirty="0"/>
              <a:t>v2,</a:t>
            </a:r>
            <a:r>
              <a:rPr lang="zh-CN" altLang="en-US" dirty="0"/>
              <a:t> </a:t>
            </a:r>
            <a:r>
              <a:rPr lang="en-US" altLang="zh-CN" dirty="0"/>
              <a:t>v5)</a:t>
            </a:r>
            <a:endParaRPr lang="en-US" dirty="0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519ACD68-95A9-8E42-6D5F-E1E1BCCFDC46}"/>
              </a:ext>
            </a:extLst>
          </p:cNvPr>
          <p:cNvSpPr/>
          <p:nvPr/>
        </p:nvSpPr>
        <p:spPr>
          <a:xfrm>
            <a:off x="6530172" y="1536568"/>
            <a:ext cx="198390" cy="1041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55BDE9-7AEC-C08F-81F1-45F4DA3E65DB}"/>
              </a:ext>
            </a:extLst>
          </p:cNvPr>
          <p:cNvSpPr txBox="1"/>
          <p:nvPr/>
        </p:nvSpPr>
        <p:spPr>
          <a:xfrm>
            <a:off x="8558784" y="3613926"/>
            <a:ext cx="20120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S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(s1,</a:t>
            </a:r>
            <a:r>
              <a:rPr lang="zh-CN" altLang="en-US" dirty="0"/>
              <a:t> </a:t>
            </a:r>
            <a:r>
              <a:rPr lang="en-US" altLang="zh-CN" dirty="0"/>
              <a:t>s2,</a:t>
            </a:r>
            <a:r>
              <a:rPr lang="zh-CN" altLang="en-US" dirty="0"/>
              <a:t> </a:t>
            </a:r>
            <a:r>
              <a:rPr lang="en-US" altLang="zh-CN" dirty="0"/>
              <a:t>s3)</a:t>
            </a:r>
          </a:p>
          <a:p>
            <a:r>
              <a:rPr lang="en-US" altLang="zh-CN" dirty="0"/>
              <a:t>s1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(v1,</a:t>
            </a:r>
            <a:r>
              <a:rPr lang="zh-CN" altLang="en-US" dirty="0"/>
              <a:t> </a:t>
            </a:r>
            <a:r>
              <a:rPr lang="en-US" altLang="zh-CN" dirty="0"/>
              <a:t>v2,</a:t>
            </a:r>
            <a:r>
              <a:rPr lang="zh-CN" altLang="en-US" dirty="0"/>
              <a:t> </a:t>
            </a:r>
            <a:r>
              <a:rPr lang="en-US" altLang="zh-CN" dirty="0"/>
              <a:t>v3)</a:t>
            </a:r>
            <a:br>
              <a:rPr lang="en-US" altLang="zh-CN" dirty="0"/>
            </a:br>
            <a:r>
              <a:rPr lang="en-US" altLang="zh-CN" dirty="0"/>
              <a:t>s2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(v2,</a:t>
            </a:r>
            <a:r>
              <a:rPr lang="zh-CN" altLang="en-US" dirty="0"/>
              <a:t> </a:t>
            </a:r>
            <a:r>
              <a:rPr lang="en-US" altLang="zh-CN" dirty="0"/>
              <a:t>v5,</a:t>
            </a:r>
            <a:r>
              <a:rPr lang="zh-CN" altLang="en-US" dirty="0"/>
              <a:t> </a:t>
            </a:r>
            <a:r>
              <a:rPr lang="en-US" altLang="zh-CN" dirty="0"/>
              <a:t>v4)</a:t>
            </a:r>
          </a:p>
          <a:p>
            <a:r>
              <a:rPr lang="en-US" altLang="zh-CN" dirty="0"/>
              <a:t>s3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(v5,</a:t>
            </a:r>
            <a:r>
              <a:rPr lang="zh-CN" altLang="en-US" dirty="0"/>
              <a:t> </a:t>
            </a:r>
            <a:r>
              <a:rPr lang="en-US" altLang="zh-CN" dirty="0"/>
              <a:t>v1)</a:t>
            </a:r>
            <a:r>
              <a:rPr lang="zh-CN" altLang="en-US" dirty="0"/>
              <a:t> 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6A0398-505D-7EC0-1650-CC638D99933C}"/>
              </a:ext>
            </a:extLst>
          </p:cNvPr>
          <p:cNvCxnSpPr>
            <a:cxnSpLocks/>
          </p:cNvCxnSpPr>
          <p:nvPr/>
        </p:nvCxnSpPr>
        <p:spPr>
          <a:xfrm>
            <a:off x="6530172" y="1825625"/>
            <a:ext cx="237699" cy="34007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5816999-B9E3-A451-1F6D-729FA8DC7A55}"/>
              </a:ext>
            </a:extLst>
          </p:cNvPr>
          <p:cNvCxnSpPr>
            <a:cxnSpLocks/>
          </p:cNvCxnSpPr>
          <p:nvPr/>
        </p:nvCxnSpPr>
        <p:spPr>
          <a:xfrm>
            <a:off x="6537821" y="2919154"/>
            <a:ext cx="237699" cy="34007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6D23C4D-9FA1-E929-EDC4-20C6E08F4DDD}"/>
              </a:ext>
            </a:extLst>
          </p:cNvPr>
          <p:cNvCxnSpPr>
            <a:cxnSpLocks/>
          </p:cNvCxnSpPr>
          <p:nvPr/>
        </p:nvCxnSpPr>
        <p:spPr>
          <a:xfrm>
            <a:off x="6537821" y="4023393"/>
            <a:ext cx="260088" cy="30824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Right Arrow 38">
            <a:extLst>
              <a:ext uri="{FF2B5EF4-FFF2-40B4-BE49-F238E27FC236}">
                <a16:creationId xmlns:a16="http://schemas.microsoft.com/office/drawing/2014/main" id="{20CC07B8-274E-4B39-D8A9-A1B247F3B4E6}"/>
              </a:ext>
            </a:extLst>
          </p:cNvPr>
          <p:cNvSpPr/>
          <p:nvPr/>
        </p:nvSpPr>
        <p:spPr>
          <a:xfrm rot="13684747">
            <a:off x="6644669" y="4092544"/>
            <a:ext cx="198390" cy="10415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1C9A6A6-AE77-47E6-F5CD-00A83B0E65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55" t="14522" r="3977" b="48752"/>
          <a:stretch>
            <a:fillRect/>
          </a:stretch>
        </p:blipFill>
        <p:spPr>
          <a:xfrm>
            <a:off x="5758245" y="5075448"/>
            <a:ext cx="2335427" cy="951470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BF4137A-AB1C-F857-D0F3-50170AF21433}"/>
              </a:ext>
            </a:extLst>
          </p:cNvPr>
          <p:cNvCxnSpPr>
            <a:cxnSpLocks/>
          </p:cNvCxnSpPr>
          <p:nvPr/>
        </p:nvCxnSpPr>
        <p:spPr>
          <a:xfrm>
            <a:off x="6537820" y="5410437"/>
            <a:ext cx="260088" cy="30824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Right Arrow 46">
            <a:extLst>
              <a:ext uri="{FF2B5EF4-FFF2-40B4-BE49-F238E27FC236}">
                <a16:creationId xmlns:a16="http://schemas.microsoft.com/office/drawing/2014/main" id="{236A098E-77BE-BF54-3BF1-7854776A3622}"/>
              </a:ext>
            </a:extLst>
          </p:cNvPr>
          <p:cNvSpPr/>
          <p:nvPr/>
        </p:nvSpPr>
        <p:spPr>
          <a:xfrm>
            <a:off x="6541737" y="5154273"/>
            <a:ext cx="198390" cy="1041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72E5A271-F470-4E3E-2467-192A705B6311}"/>
              </a:ext>
            </a:extLst>
          </p:cNvPr>
          <p:cNvSpPr/>
          <p:nvPr/>
        </p:nvSpPr>
        <p:spPr>
          <a:xfrm>
            <a:off x="7059875" y="5147034"/>
            <a:ext cx="198390" cy="1041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>
            <a:extLst>
              <a:ext uri="{FF2B5EF4-FFF2-40B4-BE49-F238E27FC236}">
                <a16:creationId xmlns:a16="http://schemas.microsoft.com/office/drawing/2014/main" id="{F9655567-50CF-3646-7F72-89E278689765}"/>
              </a:ext>
            </a:extLst>
          </p:cNvPr>
          <p:cNvSpPr/>
          <p:nvPr/>
        </p:nvSpPr>
        <p:spPr>
          <a:xfrm rot="10800000">
            <a:off x="6541737" y="5870689"/>
            <a:ext cx="198390" cy="1041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>
            <a:extLst>
              <a:ext uri="{FF2B5EF4-FFF2-40B4-BE49-F238E27FC236}">
                <a16:creationId xmlns:a16="http://schemas.microsoft.com/office/drawing/2014/main" id="{55160744-85E5-20AB-60BA-2307F4C57D06}"/>
              </a:ext>
            </a:extLst>
          </p:cNvPr>
          <p:cNvSpPr/>
          <p:nvPr/>
        </p:nvSpPr>
        <p:spPr>
          <a:xfrm rot="13684747">
            <a:off x="6626900" y="5498385"/>
            <a:ext cx="198390" cy="104152"/>
          </a:xfrm>
          <a:prstGeom prst="rightArrow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  <a:alpha val="29222"/>
                </a:schemeClr>
              </a:gs>
              <a:gs pos="50000">
                <a:schemeClr val="accent3">
                  <a:lumMod val="105000"/>
                  <a:satMod val="103000"/>
                  <a:tint val="73000"/>
                  <a:alpha val="48063"/>
                </a:schemeClr>
              </a:gs>
              <a:gs pos="97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chemeClr val="accent6">
                <a:lumMod val="75000"/>
                <a:alpha val="81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8A622132-4D71-1D05-0A4F-B0B4B8DEB8DB}"/>
              </a:ext>
            </a:extLst>
          </p:cNvPr>
          <p:cNvSpPr/>
          <p:nvPr/>
        </p:nvSpPr>
        <p:spPr>
          <a:xfrm rot="16200000">
            <a:off x="6903838" y="5512481"/>
            <a:ext cx="198390" cy="104152"/>
          </a:xfrm>
          <a:prstGeom prst="rightArrow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  <a:alpha val="29222"/>
                </a:schemeClr>
              </a:gs>
              <a:gs pos="50000">
                <a:schemeClr val="accent3">
                  <a:lumMod val="105000"/>
                  <a:satMod val="103000"/>
                  <a:tint val="73000"/>
                  <a:alpha val="48063"/>
                </a:schemeClr>
              </a:gs>
              <a:gs pos="97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chemeClr val="accent6">
                <a:lumMod val="75000"/>
                <a:alpha val="81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97BC011-E6AE-DCC5-98DE-74DDF972FD63}"/>
                  </a:ext>
                </a:extLst>
              </p:cNvPr>
              <p:cNvSpPr txBox="1"/>
              <p:nvPr/>
            </p:nvSpPr>
            <p:spPr>
              <a:xfrm>
                <a:off x="8558784" y="5206661"/>
                <a:ext cx="2917786" cy="92333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SENT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=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(s1,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s2)</a:t>
                </a:r>
              </a:p>
              <a:p>
                <a:r>
                  <a:rPr lang="en-US" altLang="zh-CN" dirty="0"/>
                  <a:t>s1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=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((v1,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altLang="zh-CN" dirty="0"/>
                  <a:t>),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(v2,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altLang="zh-CN" dirty="0"/>
                  <a:t>),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(v3,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altLang="zh-CN" dirty="0"/>
                  <a:t>),)</a:t>
                </a:r>
                <a:br>
                  <a:rPr lang="en-US" altLang="zh-CN" dirty="0"/>
                </a:br>
                <a:r>
                  <a:rPr lang="en-US" altLang="zh-CN" dirty="0"/>
                  <a:t>s2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=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((v5,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{v1,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v2}),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(v4,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altLang="zh-CN" dirty="0"/>
                  <a:t>))</a:t>
                </a:r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97BC011-E6AE-DCC5-98DE-74DDF972F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784" y="5206661"/>
                <a:ext cx="2917786" cy="923330"/>
              </a:xfrm>
              <a:prstGeom prst="rect">
                <a:avLst/>
              </a:prstGeom>
              <a:blipFill>
                <a:blip r:embed="rId3"/>
                <a:stretch>
                  <a:fillRect l="-1293" t="-1333" r="-431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76138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756</Words>
  <Application>Microsoft Macintosh PowerPoint</Application>
  <PresentationFormat>Widescreen</PresentationFormat>
  <Paragraphs>120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Cambria Math</vt:lpstr>
      <vt:lpstr>Wingdings</vt:lpstr>
      <vt:lpstr>Office Theme</vt:lpstr>
      <vt:lpstr>Advanced Scalable Transformers in  Spatial / Temporal Generation</vt:lpstr>
      <vt:lpstr>PowerPoint Presentation</vt:lpstr>
      <vt:lpstr>Motivation</vt:lpstr>
      <vt:lpstr>Key Idea</vt:lpstr>
      <vt:lpstr>General Paradigm</vt:lpstr>
      <vt:lpstr>Segmented Eulerian Neighborhood Trail (SENT)</vt:lpstr>
      <vt:lpstr>Segmented Eulerian Neighborhood Trail (SENT)</vt:lpstr>
      <vt:lpstr>Segmented Eulerian Neighborhood Trail (SENT)</vt:lpstr>
      <vt:lpstr>Segmented Eulerian Neighborhood Trail (SENT)</vt:lpstr>
      <vt:lpstr>Tokenization</vt:lpstr>
      <vt:lpstr>Experimental Results</vt:lpstr>
      <vt:lpstr>Experimental Results</vt:lpstr>
      <vt:lpstr>Takeaways</vt:lpstr>
      <vt:lpstr>PowerPoint Presentation</vt:lpstr>
      <vt:lpstr>Motivation</vt:lpstr>
      <vt:lpstr>Background</vt:lpstr>
      <vt:lpstr>SANA-Video</vt:lpstr>
      <vt:lpstr>SANA-Video Linear DiT</vt:lpstr>
      <vt:lpstr>Block Linear Attention</vt:lpstr>
      <vt:lpstr>Experimental Results</vt:lpstr>
      <vt:lpstr>Experimental Results</vt:lpstr>
      <vt:lpstr>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Yilin Wang</dc:creator>
  <cp:lastModifiedBy>Yilin Wang</cp:lastModifiedBy>
  <cp:revision>8</cp:revision>
  <dcterms:created xsi:type="dcterms:W3CDTF">2026-04-05T23:11:50Z</dcterms:created>
  <dcterms:modified xsi:type="dcterms:W3CDTF">2026-04-07T01:16:59Z</dcterms:modified>
</cp:coreProperties>
</file>