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16"/>
    <p:restoredTop sz="94794"/>
  </p:normalViewPr>
  <p:slideViewPr>
    <p:cSldViewPr snapToGrid="0" snapToObjects="1">
      <p:cViewPr>
        <p:scale>
          <a:sx n="140" d="100"/>
          <a:sy n="140" d="100"/>
        </p:scale>
        <p:origin x="133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8FEFE-4AFF-9E49-80E0-EAE5F9DD8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D8366A-4186-FA41-BB88-510C71F68A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ECAEF-C3C9-784C-80B4-B29936827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6C30-E5B0-B245-A0DE-0AD461680623}" type="datetimeFigureOut">
              <a:rPr lang="en-US" smtClean="0"/>
              <a:t>3/9/26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7F413-F425-154E-9B79-9C33DDAF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0E55AA-4E59-9745-AF0F-4D8125229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0FCDB-008D-234D-B66B-CC28E8C68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998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9939-4698-0343-94BE-4A8B220AD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91F9E9-461F-FC4B-9D8F-04188417FB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32E68-D002-1648-90AA-8FFC8FBF0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6C30-E5B0-B245-A0DE-0AD461680623}" type="datetimeFigureOut">
              <a:rPr lang="en-US" smtClean="0"/>
              <a:t>3/9/26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A938F-BF6F-744D-98CD-F3712860D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07A90-9E01-1243-90A1-3094BDE79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0FCDB-008D-234D-B66B-CC28E8C68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521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0FFF8B-E82D-FC41-9EB6-4CAFEEA09C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99107F-AF2D-FA43-9529-D97F5E8C76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CD6D8-49F6-AB47-961E-51D990AC3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6C30-E5B0-B245-A0DE-0AD461680623}" type="datetimeFigureOut">
              <a:rPr lang="en-US" smtClean="0"/>
              <a:t>3/9/26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1254D-A57E-C348-BD41-B497154F9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776FC-C75D-8641-8FD8-7DC889604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0FCDB-008D-234D-B66B-CC28E8C68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08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2C46C-CBE0-8C4E-8387-8E8C7A0D4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E3FC4-7CFB-E044-B553-8E0B9F7E5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9C1F6-A6CA-8C40-AA1F-F1E56BD2E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6C30-E5B0-B245-A0DE-0AD461680623}" type="datetimeFigureOut">
              <a:rPr lang="en-US" smtClean="0"/>
              <a:t>3/9/26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3BF83-2E6C-0840-A159-9039A2852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E5C04-6FDA-F94B-ACF0-758038BBA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0FCDB-008D-234D-B66B-CC28E8C68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125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A554F-F6D2-D543-8FE2-480F5550D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7FED8-B0E1-2149-B821-620C253C4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FE6D8-D7E2-F449-A42B-5A7319085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6C30-E5B0-B245-A0DE-0AD461680623}" type="datetimeFigureOut">
              <a:rPr lang="en-US" smtClean="0"/>
              <a:t>3/9/26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F8576-B2A9-A64A-8144-276E87E8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FF936-716F-2A4E-BF80-BFFF277CF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0FCDB-008D-234D-B66B-CC28E8C68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44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F09FA-7BB3-EA49-81C2-BF19C96DE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BF4FF-AB8B-B943-958C-452C808E6D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B4E15D-03D7-2B48-899A-88C70034D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22DD3E-AE68-7449-86F8-860689FAB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6C30-E5B0-B245-A0DE-0AD461680623}" type="datetimeFigureOut">
              <a:rPr lang="en-US" smtClean="0"/>
              <a:t>3/9/26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8083C-91B9-5C44-8C56-18F009657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82E02B-702D-6C46-B795-356128861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0FCDB-008D-234D-B66B-CC28E8C68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88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C12A4-DF58-F940-931B-9F48E89CD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6213C5-3A12-7247-A45C-3B3B96C93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829371-1C21-CD42-8AED-71B50C26F1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7B6328-5413-BE4B-90C4-87AD43A73D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1166EA-C6A8-6C41-A3EE-C7B3E1CBEF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32A48D-AA4E-D04D-85CE-DA21B3A20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6C30-E5B0-B245-A0DE-0AD461680623}" type="datetimeFigureOut">
              <a:rPr lang="en-US" smtClean="0"/>
              <a:t>3/9/26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78CD9F-05E6-5D4D-8199-972970C7C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45B5E7-F412-5E40-BD41-EE986B611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0FCDB-008D-234D-B66B-CC28E8C68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192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5C876-7683-3441-8ED9-651FCC9A5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C9C941-1DC4-CD49-9451-F9FC35E4C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6C30-E5B0-B245-A0DE-0AD461680623}" type="datetimeFigureOut">
              <a:rPr lang="en-US" smtClean="0"/>
              <a:t>3/9/26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DF58EE-E017-0043-A631-AA4FFDBF7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9A9561-2667-DB4C-B348-49268F705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0FCDB-008D-234D-B66B-CC28E8C68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43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29E6B2-ADCF-BA41-84CB-D2F8FC708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6C30-E5B0-B245-A0DE-0AD461680623}" type="datetimeFigureOut">
              <a:rPr lang="en-US" smtClean="0"/>
              <a:t>3/9/26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B93138-E6A8-CB48-9452-9DE4A6D1E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4A243-3640-964E-9CCB-E182E8375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0FCDB-008D-234D-B66B-CC28E8C68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02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4802C-971F-AA48-8D2D-439EC155A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2916C-CC44-334D-ABC4-EB9B35518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8BD06-8358-074E-BE2D-ED54DA5972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B1B316-1D1C-E24D-AD53-0DE9EE76B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6C30-E5B0-B245-A0DE-0AD461680623}" type="datetimeFigureOut">
              <a:rPr lang="en-US" smtClean="0"/>
              <a:t>3/9/26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5BFD6B-138E-7F43-94CC-8679B43EF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23EF49-B256-3C43-A90E-9F1FF8FA5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0FCDB-008D-234D-B66B-CC28E8C68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51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DB847-1961-284F-A889-09743698C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905DA3-52DD-C149-90FA-6267084FBE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F47438-55A9-9B42-B1D8-E7FD23E43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005CAB-6E75-B648-BCD6-FF1910703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6C30-E5B0-B245-A0DE-0AD461680623}" type="datetimeFigureOut">
              <a:rPr lang="en-US" smtClean="0"/>
              <a:t>3/9/26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6E000B-6439-0940-B5A6-CA0791123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1F694F-EFBD-C34F-BBDD-461D29826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0FCDB-008D-234D-B66B-CC28E8C68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146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497310-427E-264C-87EB-E2AD66100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5E2FCE-C67F-4B45-82CD-4FA2B6926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20AED-015E-8C4A-8F21-8D43D0F213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06C30-E5B0-B245-A0DE-0AD461680623}" type="datetimeFigureOut">
              <a:rPr lang="en-US" smtClean="0"/>
              <a:t>3/9/26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D8367-BA38-D74A-8D0F-A711E6ACBD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8B041-7BBF-334A-A21C-F772A8280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0FCDB-008D-234D-B66B-CC28E8C68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66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5764B0-3D87-404F-8117-83473E2BAA69}"/>
              </a:ext>
            </a:extLst>
          </p:cNvPr>
          <p:cNvSpPr txBox="1"/>
          <p:nvPr/>
        </p:nvSpPr>
        <p:spPr>
          <a:xfrm>
            <a:off x="238595" y="2695714"/>
            <a:ext cx="11714810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Tracking and Segmenting Anything in Any Modality</a:t>
            </a:r>
          </a:p>
          <a:p>
            <a:endParaRPr lang="en-US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AAAI</a:t>
            </a: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</a:t>
            </a:r>
          </a:p>
          <a:p>
            <a:pPr algn="ctr"/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Reporter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Pengyu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Zhang</a:t>
            </a:r>
            <a:endParaRPr lang="en-CA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Date: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March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2026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6AEC3B-34AB-B642-BA84-F2652519B721}"/>
              </a:ext>
            </a:extLst>
          </p:cNvPr>
          <p:cNvSpPr txBox="1"/>
          <p:nvPr/>
        </p:nvSpPr>
        <p:spPr>
          <a:xfrm>
            <a:off x="0" y="0"/>
            <a:ext cx="16257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Club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A5E704-78CB-554C-9315-583812AD1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575" y="220871"/>
            <a:ext cx="7000425" cy="185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821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826F9E-90FC-8343-9799-666EBC36399A}"/>
              </a:ext>
            </a:extLst>
          </p:cNvPr>
          <p:cNvSpPr txBox="1"/>
          <p:nvPr/>
        </p:nvSpPr>
        <p:spPr>
          <a:xfrm>
            <a:off x="101600" y="215900"/>
            <a:ext cx="56444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r>
              <a:rPr lang="zh-CN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zh-CN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Contribution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A4FDD9-84BE-D44A-91E0-55C492FCC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2887" y="1078414"/>
            <a:ext cx="5899113" cy="47011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E6A05F-1C1C-E140-8674-FD4DEB3413B6}"/>
              </a:ext>
            </a:extLst>
          </p:cNvPr>
          <p:cNvSpPr txBox="1"/>
          <p:nvPr/>
        </p:nvSpPr>
        <p:spPr>
          <a:xfrm>
            <a:off x="0" y="6550223"/>
            <a:ext cx="104521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N" sz="1400">
                <a:latin typeface="Arial" panose="020B0604020202020204" pitchFamily="34" charset="0"/>
                <a:cs typeface="Arial" panose="020B0604020202020204" pitchFamily="34" charset="0"/>
              </a:rPr>
              <a:t>Zhang et al.(Tsinghua University) </a:t>
            </a: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Tracking and Segmenting Anything in Any Modality</a:t>
            </a:r>
            <a:r>
              <a:rPr lang="en-CN" sz="14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en-CN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AAAI 26.</a:t>
            </a:r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CA9178-7FBA-B744-A6D5-A00502A5B1BF}"/>
              </a:ext>
            </a:extLst>
          </p:cNvPr>
          <p:cNvSpPr txBox="1"/>
          <p:nvPr/>
        </p:nvSpPr>
        <p:spPr>
          <a:xfrm>
            <a:off x="101600" y="2136337"/>
            <a:ext cx="619128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Existing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frameworks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handle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modality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individually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designing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single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model.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feature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gap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across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modalities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hinder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unified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model.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CA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CA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paper,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altLang="zh-CN" dirty="0">
                <a:latin typeface="Arial" panose="020B0604020202020204" pitchFamily="34" charset="0"/>
                <a:cs typeface="Arial" panose="020B0604020202020204" pitchFamily="34" charset="0"/>
              </a:rPr>
              <a:t>a universal tracking and segmentation framework,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altLang="zh-CN" dirty="0">
                <a:latin typeface="Arial" panose="020B0604020202020204" pitchFamily="34" charset="0"/>
                <a:cs typeface="Arial" panose="020B0604020202020204" pitchFamily="34" charset="0"/>
              </a:rPr>
              <a:t>unifies a broad spectrum of tracking and segmentation subtasks with any modality input.</a:t>
            </a:r>
          </a:p>
        </p:txBody>
      </p:sp>
    </p:spTree>
    <p:extLst>
      <p:ext uri="{BB962C8B-B14F-4D97-AF65-F5344CB8AC3E}">
        <p14:creationId xmlns:p14="http://schemas.microsoft.com/office/powerpoint/2010/main" val="3877708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826F9E-90FC-8343-9799-666EBC36399A}"/>
              </a:ext>
            </a:extLst>
          </p:cNvPr>
          <p:cNvSpPr txBox="1"/>
          <p:nvPr/>
        </p:nvSpPr>
        <p:spPr>
          <a:xfrm>
            <a:off x="101600" y="215900"/>
            <a:ext cx="3876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b="1" dirty="0">
                <a:latin typeface="Arial" panose="020B0604020202020204" pitchFamily="34" charset="0"/>
                <a:cs typeface="Arial" panose="020B0604020202020204" pitchFamily="34" charset="0"/>
              </a:rPr>
              <a:t>Overall</a:t>
            </a:r>
            <a:r>
              <a:rPr lang="zh-CN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Framework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7199AF-F94C-5745-B9D5-A6A18CE38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394" y="800675"/>
            <a:ext cx="6610222" cy="40404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8C14E7-1E98-F941-8C8C-AC01A0EF80F6}"/>
              </a:ext>
            </a:extLst>
          </p:cNvPr>
          <p:cNvSpPr txBox="1"/>
          <p:nvPr/>
        </p:nvSpPr>
        <p:spPr>
          <a:xfrm>
            <a:off x="272486" y="4887774"/>
            <a:ext cx="118480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Unified</a:t>
            </a:r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Representation</a:t>
            </a:r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Taken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RGB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auxiliary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modality(thermal,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depth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event)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input,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shared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altLang="zh-CN" dirty="0">
                <a:latin typeface="Arial" panose="020B0604020202020204" pitchFamily="34" charset="0"/>
                <a:cs typeface="Arial" panose="020B0604020202020204" pitchFamily="34" charset="0"/>
              </a:rPr>
              <a:t>Decoupled Mixture-of-Expert (</a:t>
            </a:r>
            <a:r>
              <a:rPr lang="en-CA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DeMoE</a:t>
            </a:r>
            <a:r>
              <a:rPr lang="en-CA" altLang="zh-CN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introduced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shared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modality-specific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representation.</a:t>
            </a:r>
            <a:endParaRPr lang="en-CA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Task-aware</a:t>
            </a:r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MOT</a:t>
            </a:r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pipeline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SAM2,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instance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representation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matched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updated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various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formats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results.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705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826F9E-90FC-8343-9799-666EBC36399A}"/>
              </a:ext>
            </a:extLst>
          </p:cNvPr>
          <p:cNvSpPr txBox="1"/>
          <p:nvPr/>
        </p:nvSpPr>
        <p:spPr>
          <a:xfrm>
            <a:off x="101600" y="215900"/>
            <a:ext cx="75600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Decoupled Mixture-of-Expert </a:t>
            </a:r>
            <a:r>
              <a:rPr lang="en-CN" sz="3200" b="1">
                <a:latin typeface="Arial" panose="020B0604020202020204" pitchFamily="34" charset="0"/>
                <a:cs typeface="Arial" panose="020B0604020202020204" pitchFamily="34" charset="0"/>
              </a:rPr>
              <a:t>(DeMoE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CN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F9FBBC-8DA4-F646-88CD-213CC9EA2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5367" y="0"/>
            <a:ext cx="3451073" cy="17324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8B686C-699E-D44D-BFD0-BDE4753DC249}"/>
              </a:ext>
            </a:extLst>
          </p:cNvPr>
          <p:cNvSpPr txBox="1"/>
          <p:nvPr/>
        </p:nvSpPr>
        <p:spPr>
          <a:xfrm>
            <a:off x="8416399" y="1700291"/>
            <a:ext cx="2929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Common-prompt Mixture of Expert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0E29C7-C3E5-164B-BD23-3A59D18DD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0480" y="2153733"/>
            <a:ext cx="3817560" cy="17324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63B570-AA75-1E47-A529-0FDCF69944F7}"/>
              </a:ext>
            </a:extLst>
          </p:cNvPr>
          <p:cNvSpPr txBox="1"/>
          <p:nvPr/>
        </p:nvSpPr>
        <p:spPr>
          <a:xfrm>
            <a:off x="8303497" y="3854024"/>
            <a:ext cx="29915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Specific-activated Mixture of Expert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4268E2-952D-F642-812F-E1BC3767DB7C}"/>
              </a:ext>
            </a:extLst>
          </p:cNvPr>
          <p:cNvSpPr txBox="1"/>
          <p:nvPr/>
        </p:nvSpPr>
        <p:spPr>
          <a:xfrm>
            <a:off x="208973" y="800675"/>
            <a:ext cx="63911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Common-prompt Mixture of Expert</a:t>
            </a:r>
          </a:p>
          <a:p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Mixture of Common Experts learns the modality representation and then</a:t>
            </a:r>
            <a:r>
              <a: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interact with the representation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other modalities.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i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Then, the features from shared expert and common experts are fused.</a:t>
            </a:r>
          </a:p>
          <a:p>
            <a:endParaRPr lang="en-CA" sz="16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16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i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Specific-activated Mixture of Expert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8530AE-64E6-F74F-9D3D-9ADFDE670F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647" y="6020037"/>
            <a:ext cx="3609369" cy="3416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B41FAB8-BE37-7743-A6C1-390225735B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2771" y="6330879"/>
            <a:ext cx="1758470" cy="3741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0468AD3-A43A-D647-9D34-9524E71A1473}"/>
              </a:ext>
            </a:extLst>
          </p:cNvPr>
          <p:cNvSpPr txBox="1"/>
          <p:nvPr/>
        </p:nvSpPr>
        <p:spPr>
          <a:xfrm>
            <a:off x="208973" y="5164773"/>
            <a:ext cx="2204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N" sz="1600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Multi-modal Fusion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B779E1F-D306-E440-91E4-1CDF2941AD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314" y="1693227"/>
            <a:ext cx="3215835" cy="4972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4CD3A97-E074-2447-B995-576F8E32EC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5075" y="1764824"/>
            <a:ext cx="2370224" cy="3563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3F688B7-B5F5-D84B-AF69-D3307A0F9A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6715" y="2775229"/>
            <a:ext cx="3709456" cy="3548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0A62D00-0E37-854C-BBFA-87FE795A9D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1125" y="4396535"/>
            <a:ext cx="3280635" cy="66292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8C2F6EB-C8C7-914D-B84E-7CC466FB1223}"/>
              </a:ext>
            </a:extLst>
          </p:cNvPr>
          <p:cNvSpPr txBox="1"/>
          <p:nvPr/>
        </p:nvSpPr>
        <p:spPr>
          <a:xfrm>
            <a:off x="208973" y="3842798"/>
            <a:ext cx="6983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CN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 inputs</a:t>
            </a:r>
            <a:r>
              <a: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sent to an activated path to generate modality-specific representation.</a:t>
            </a:r>
            <a:endParaRPr lang="en-CN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C81F86-998C-8A4F-BA20-7D7D25ACF34C}"/>
              </a:ext>
            </a:extLst>
          </p:cNvPr>
          <p:cNvSpPr txBox="1"/>
          <p:nvPr/>
        </p:nvSpPr>
        <p:spPr>
          <a:xfrm>
            <a:off x="208973" y="5472550"/>
            <a:ext cx="6391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1600" dirty="0">
                <a:latin typeface="Arial" panose="020B0604020202020204" pitchFamily="34" charset="0"/>
                <a:cs typeface="Arial" panose="020B0604020202020204" pitchFamily="34" charset="0"/>
              </a:rPr>
              <a:t>The final features are obtained by fusing features from encoder and both MoEs.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CC19A00-561D-5645-AD8E-422BA65118B5}"/>
              </a:ext>
            </a:extLst>
          </p:cNvPr>
          <p:cNvGrpSpPr/>
          <p:nvPr/>
        </p:nvGrpSpPr>
        <p:grpSpPr>
          <a:xfrm>
            <a:off x="7427985" y="4119104"/>
            <a:ext cx="4764015" cy="2738896"/>
            <a:chOff x="5418525" y="618697"/>
            <a:chExt cx="6661074" cy="407154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37FAAF6-5BA0-CE4F-9900-99F938EDB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418525" y="618697"/>
              <a:ext cx="6661074" cy="4071542"/>
            </a:xfrm>
            <a:prstGeom prst="rect">
              <a:avLst/>
            </a:prstGeom>
          </p:spPr>
        </p:pic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B016831D-ED36-B943-97CF-0D43CAB81737}"/>
                </a:ext>
              </a:extLst>
            </p:cNvPr>
            <p:cNvSpPr/>
            <p:nvPr/>
          </p:nvSpPr>
          <p:spPr>
            <a:xfrm>
              <a:off x="6236414" y="1702941"/>
              <a:ext cx="688368" cy="331342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D4B06439-4689-1D4F-99CB-AE1644EE8B9E}"/>
                </a:ext>
              </a:extLst>
            </p:cNvPr>
            <p:cNvSpPr/>
            <p:nvPr/>
          </p:nvSpPr>
          <p:spPr>
            <a:xfrm>
              <a:off x="6236414" y="2922034"/>
              <a:ext cx="688368" cy="331342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E4603FD8-172C-3B46-8E61-685C0A535D1A}"/>
                </a:ext>
              </a:extLst>
            </p:cNvPr>
            <p:cNvSpPr/>
            <p:nvPr/>
          </p:nvSpPr>
          <p:spPr>
            <a:xfrm>
              <a:off x="6236414" y="4057648"/>
              <a:ext cx="688368" cy="331342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</p:grpSp>
    </p:spTree>
    <p:extLst>
      <p:ext uri="{BB962C8B-B14F-4D97-AF65-F5344CB8AC3E}">
        <p14:creationId xmlns:p14="http://schemas.microsoft.com/office/powerpoint/2010/main" val="1874580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826F9E-90FC-8343-9799-666EBC36399A}"/>
              </a:ext>
            </a:extLst>
          </p:cNvPr>
          <p:cNvSpPr txBox="1"/>
          <p:nvPr/>
        </p:nvSpPr>
        <p:spPr>
          <a:xfrm>
            <a:off x="101600" y="215900"/>
            <a:ext cx="5094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Helvetica" pitchFamily="2" charset="0"/>
              </a:rPr>
              <a:t>Task-aware MOT Pipeline</a:t>
            </a:r>
            <a:endParaRPr lang="en-CN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BD74BD-1E11-8846-B83C-7A6C7C271FC6}"/>
              </a:ext>
            </a:extLst>
          </p:cNvPr>
          <p:cNvGrpSpPr/>
          <p:nvPr/>
        </p:nvGrpSpPr>
        <p:grpSpPr>
          <a:xfrm>
            <a:off x="6771290" y="136318"/>
            <a:ext cx="5420710" cy="3253046"/>
            <a:chOff x="5418525" y="594860"/>
            <a:chExt cx="6661074" cy="409537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43C70D9-AC82-9245-B65D-4E0E35712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18525" y="618697"/>
              <a:ext cx="6661074" cy="4071542"/>
            </a:xfrm>
            <a:prstGeom prst="rect">
              <a:avLst/>
            </a:prstGeom>
          </p:spPr>
        </p:pic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E49C6404-BB2B-334E-A235-CD1206400A25}"/>
                </a:ext>
              </a:extLst>
            </p:cNvPr>
            <p:cNvSpPr/>
            <p:nvPr/>
          </p:nvSpPr>
          <p:spPr>
            <a:xfrm>
              <a:off x="7486297" y="594860"/>
              <a:ext cx="3712999" cy="4095379"/>
            </a:xfrm>
            <a:prstGeom prst="roundRect">
              <a:avLst>
                <a:gd name="adj" fmla="val 6126"/>
              </a:avLst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2A89EEA-BA8A-F042-83A7-3863A03D78A4}"/>
              </a:ext>
            </a:extLst>
          </p:cNvPr>
          <p:cNvSpPr txBox="1"/>
          <p:nvPr/>
        </p:nvSpPr>
        <p:spPr>
          <a:xfrm>
            <a:off x="173736" y="1289953"/>
            <a:ext cx="659755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Candidate</a:t>
            </a:r>
            <a:r>
              <a:rPr lang="zh-CN" altLang="en-US" sz="1600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Generation</a:t>
            </a:r>
            <a:r>
              <a:rPr lang="zh-CN" altLang="en-US" sz="1600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</a:t>
            </a:r>
          </a:p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generate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instance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embedding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initial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(bounding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box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mask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SOT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VOS)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detection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head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(candidates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MOT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MOTS)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Memory-enhanced</a:t>
            </a:r>
            <a:r>
              <a:rPr lang="zh-CN" altLang="en-US" sz="1600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</a:t>
            </a:r>
          </a:p>
          <a:p>
            <a:pPr marL="342900" indent="-342900">
              <a:buAutoNum type="alphaLcParenBoth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Fine-grained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instance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embedding: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guidance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predicted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mask,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embedding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refined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highlight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target’s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boundary.</a:t>
            </a:r>
            <a:endParaRPr lang="en-CA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Both"/>
            </a:pPr>
            <a:endParaRPr lang="en-CA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Both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Spatiotemporal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relationship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modeling: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instance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embeddings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updated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objects’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previous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frames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tracklets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Instance</a:t>
            </a:r>
            <a:r>
              <a:rPr lang="zh-CN" altLang="en-US" sz="1600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Matching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similarity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candidates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tracklets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calculated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generate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final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results.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FB966D-C085-1F42-8B9E-2D4AEB6B1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7149" y="3778804"/>
            <a:ext cx="4888992" cy="25442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6ADFF57-248D-FC49-9686-7F2C1C17769A}"/>
              </a:ext>
            </a:extLst>
          </p:cNvPr>
          <p:cNvSpPr txBox="1"/>
          <p:nvPr/>
        </p:nvSpPr>
        <p:spPr>
          <a:xfrm>
            <a:off x="8054038" y="6169186"/>
            <a:ext cx="28552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Memory-enhanced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Module</a:t>
            </a:r>
          </a:p>
        </p:txBody>
      </p:sp>
    </p:spTree>
    <p:extLst>
      <p:ext uri="{BB962C8B-B14F-4D97-AF65-F5344CB8AC3E}">
        <p14:creationId xmlns:p14="http://schemas.microsoft.com/office/powerpoint/2010/main" val="601529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826F9E-90FC-8343-9799-666EBC36399A}"/>
              </a:ext>
            </a:extLst>
          </p:cNvPr>
          <p:cNvSpPr txBox="1"/>
          <p:nvPr/>
        </p:nvSpPr>
        <p:spPr>
          <a:xfrm>
            <a:off x="101600" y="215900"/>
            <a:ext cx="26452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Helvetica" pitchFamily="2" charset="0"/>
              </a:rPr>
              <a:t>Experiments</a:t>
            </a:r>
            <a:endParaRPr lang="en-CN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CB19E6-4F9C-A24F-9968-00283506F59E}"/>
              </a:ext>
            </a:extLst>
          </p:cNvPr>
          <p:cNvSpPr txBox="1"/>
          <p:nvPr/>
        </p:nvSpPr>
        <p:spPr>
          <a:xfrm>
            <a:off x="265176" y="1051560"/>
            <a:ext cx="11734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superior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SAM2,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achieves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SOTA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across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various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subtasks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benchmarks.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727482-9657-C641-8D90-02467C30B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815" y="1671777"/>
            <a:ext cx="8719321" cy="50080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6652B9-530B-5B44-863F-CBE65B094C52}"/>
              </a:ext>
            </a:extLst>
          </p:cNvPr>
          <p:cNvSpPr txBox="1"/>
          <p:nvPr/>
        </p:nvSpPr>
        <p:spPr>
          <a:xfrm>
            <a:off x="9454896" y="1901952"/>
            <a:ext cx="2283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Training</a:t>
            </a:r>
            <a:r>
              <a:rPr lang="zh-CN" altLang="en-US" dirty="0"/>
              <a:t> </a:t>
            </a:r>
            <a:r>
              <a:rPr lang="en-US" altLang="zh-CN" dirty="0"/>
              <a:t>cost:</a:t>
            </a:r>
            <a:r>
              <a:rPr lang="zh-CN" altLang="en-US" dirty="0"/>
              <a:t> </a:t>
            </a:r>
            <a:r>
              <a:rPr lang="en-US" altLang="zh-CN" dirty="0"/>
              <a:t>8</a:t>
            </a:r>
            <a:r>
              <a:rPr lang="zh-CN" altLang="en-US" dirty="0"/>
              <a:t> </a:t>
            </a:r>
            <a:r>
              <a:rPr lang="en-US" altLang="zh-CN" dirty="0"/>
              <a:t>x</a:t>
            </a:r>
            <a:r>
              <a:rPr lang="zh-CN" altLang="en-US" dirty="0"/>
              <a:t> </a:t>
            </a:r>
            <a:r>
              <a:rPr lang="en-US" altLang="zh-CN" dirty="0"/>
              <a:t>A100</a:t>
            </a:r>
          </a:p>
        </p:txBody>
      </p:sp>
    </p:spTree>
    <p:extLst>
      <p:ext uri="{BB962C8B-B14F-4D97-AF65-F5344CB8AC3E}">
        <p14:creationId xmlns:p14="http://schemas.microsoft.com/office/powerpoint/2010/main" val="106143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826F9E-90FC-8343-9799-666EBC36399A}"/>
              </a:ext>
            </a:extLst>
          </p:cNvPr>
          <p:cNvSpPr txBox="1"/>
          <p:nvPr/>
        </p:nvSpPr>
        <p:spPr>
          <a:xfrm>
            <a:off x="101600" y="215900"/>
            <a:ext cx="26452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Helvetica" pitchFamily="2" charset="0"/>
              </a:rPr>
              <a:t>Experiments</a:t>
            </a:r>
            <a:endParaRPr lang="en-CN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EB5F1D-04C8-4049-A0F8-D18957525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087" y="970500"/>
            <a:ext cx="9557825" cy="549786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E5D114-19C8-1F46-85A8-C4D2BABD63FE}"/>
              </a:ext>
            </a:extLst>
          </p:cNvPr>
          <p:cNvSpPr/>
          <p:nvPr/>
        </p:nvSpPr>
        <p:spPr>
          <a:xfrm>
            <a:off x="6327648" y="4032504"/>
            <a:ext cx="4800600" cy="2435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01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826F9E-90FC-8343-9799-666EBC36399A}"/>
              </a:ext>
            </a:extLst>
          </p:cNvPr>
          <p:cNvSpPr txBox="1"/>
          <p:nvPr/>
        </p:nvSpPr>
        <p:spPr>
          <a:xfrm>
            <a:off x="101600" y="215900"/>
            <a:ext cx="5274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b="1" dirty="0">
                <a:solidFill>
                  <a:srgbClr val="000000"/>
                </a:solidFill>
                <a:latin typeface="Helvetica" pitchFamily="2" charset="0"/>
              </a:rPr>
              <a:t>Conclusion</a:t>
            </a:r>
            <a:r>
              <a:rPr lang="zh-CN" altLang="en-US" sz="3200" b="1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Helvetica" pitchFamily="2" charset="0"/>
              </a:rPr>
              <a:t>and</a:t>
            </a:r>
            <a:r>
              <a:rPr lang="zh-CN" altLang="en-US" sz="3200" b="1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Helvetica" pitchFamily="2" charset="0"/>
              </a:rPr>
              <a:t>Takeaway</a:t>
            </a:r>
            <a:endParaRPr lang="en-CN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01B6DE-5051-CE46-82EA-DA4A6E640FDD}"/>
              </a:ext>
            </a:extLst>
          </p:cNvPr>
          <p:cNvSpPr txBox="1"/>
          <p:nvPr/>
        </p:nvSpPr>
        <p:spPr>
          <a:xfrm>
            <a:off x="438913" y="2137678"/>
            <a:ext cx="106161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SATA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build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unified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tracking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model,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obtaining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superior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tracking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benchmarks.</a:t>
            </a: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SAM-based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(SAM2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SAM3)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great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build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unified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tracking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model.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Involving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towards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generalized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tracking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generation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133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1EF5AF-1F60-4347-9570-A2E593A0693F}"/>
              </a:ext>
            </a:extLst>
          </p:cNvPr>
          <p:cNvSpPr txBox="1"/>
          <p:nvPr/>
        </p:nvSpPr>
        <p:spPr>
          <a:xfrm>
            <a:off x="2406528" y="2136338"/>
            <a:ext cx="737894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b="1" dirty="0">
                <a:latin typeface="Arial" panose="020B0604020202020204" pitchFamily="34" charset="0"/>
                <a:cs typeface="Arial" panose="020B0604020202020204" pitchFamily="34" charset="0"/>
              </a:rPr>
              <a:t>Thanks</a:t>
            </a:r>
            <a:r>
              <a:rPr lang="zh-CN" alt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5400" b="1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zh-CN" alt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5400" b="1"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zh-CN" altLang="en-US" sz="5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altLang="zh-CN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sz="5400" b="1" dirty="0">
                <a:latin typeface="Arial" panose="020B0604020202020204" pitchFamily="34" charset="0"/>
                <a:cs typeface="Arial" panose="020B0604020202020204" pitchFamily="34" charset="0"/>
              </a:rPr>
              <a:t>Q &amp; A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604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423</Words>
  <Application>Microsoft Macintosh PowerPoint</Application>
  <PresentationFormat>Widescreen</PresentationFormat>
  <Paragraphs>60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zpy.iiau@gmail.com</dc:creator>
  <cp:lastModifiedBy>zpy.iiau@gmail.com</cp:lastModifiedBy>
  <cp:revision>79</cp:revision>
  <dcterms:created xsi:type="dcterms:W3CDTF">2026-03-08T23:33:07Z</dcterms:created>
  <dcterms:modified xsi:type="dcterms:W3CDTF">2026-03-09T08:23:45Z</dcterms:modified>
</cp:coreProperties>
</file>