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6-02-25 at 7.40.06 PM.png" descr="Screen Shot 2026-02-25 at 7.40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2139" y="2452887"/>
            <a:ext cx="20519722" cy="8335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LUX.1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FLUX.1 </a:t>
            </a:r>
            <a:endParaRPr spc="-24" sz="1200"/>
          </a:p>
        </p:txBody>
      </p:sp>
      <p:pic>
        <p:nvPicPr>
          <p:cNvPr id="186" name="Screen Shot 2026-02-26 at 9.00.20 AM.png" descr="Screen Shot 2026-02-26 at 9.00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1450" y="1820624"/>
            <a:ext cx="7661211" cy="1142901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tangle"/>
          <p:cNvSpPr/>
          <p:nvPr/>
        </p:nvSpPr>
        <p:spPr>
          <a:xfrm>
            <a:off x="12844821" y="8553840"/>
            <a:ext cx="2537629" cy="1270001"/>
          </a:xfrm>
          <a:prstGeom prst="rect">
            <a:avLst/>
          </a:prstGeom>
          <a:ln w="762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https://arxiv.org/pdf/2104.09864"/>
          <p:cNvSpPr txBox="1"/>
          <p:nvPr/>
        </p:nvSpPr>
        <p:spPr>
          <a:xfrm>
            <a:off x="8041574" y="9016377"/>
            <a:ext cx="45095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https://arxiv.org/pdf/2104.09864</a:t>
            </a:r>
          </a:p>
        </p:txBody>
      </p:sp>
      <p:sp>
        <p:nvSpPr>
          <p:cNvPr id="189" name="RoPE:"/>
          <p:cNvSpPr txBox="1"/>
          <p:nvPr/>
        </p:nvSpPr>
        <p:spPr>
          <a:xfrm>
            <a:off x="9813071" y="8468208"/>
            <a:ext cx="96652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RoPE:</a:t>
            </a:r>
          </a:p>
        </p:txBody>
      </p:sp>
      <p:sp>
        <p:nvSpPr>
          <p:cNvPr id="190" name="FLUX.1 Kontext"/>
          <p:cNvSpPr txBox="1"/>
          <p:nvPr/>
        </p:nvSpPr>
        <p:spPr>
          <a:xfrm>
            <a:off x="1206500" y="1079500"/>
            <a:ext cx="21971000" cy="14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FLUX.1 Kontext </a:t>
            </a:r>
            <a:endParaRPr spc="-24" sz="1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low-matching Diffusion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pic>
        <p:nvPicPr>
          <p:cNvPr id="193" name="Screen Shot 2026-02-25 at 7.53.05 PM.png" descr="Screen Shot 2026-02-25 at 7.53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174" y="3364004"/>
            <a:ext cx="3661301" cy="373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 Shot 2026-02-25 at 7.53.20 PM.png" descr="Screen Shot 2026-02-25 at 7.53.2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2705" y="8615773"/>
            <a:ext cx="3772522" cy="338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 Shot 2026-02-25 at 7.53.38 PM.png" descr="Screen Shot 2026-02-25 at 7.53.3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77292" y="3692196"/>
            <a:ext cx="4065021" cy="255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26-02-25 at 7.54.00 PM.png" descr="Screen Shot 2026-02-25 at 7.54.0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01008" y="8316164"/>
            <a:ext cx="5008336" cy="398282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raining Data"/>
          <p:cNvSpPr txBox="1"/>
          <p:nvPr/>
        </p:nvSpPr>
        <p:spPr>
          <a:xfrm>
            <a:off x="8203487" y="6460072"/>
            <a:ext cx="3664484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Training Data</a:t>
            </a:r>
          </a:p>
        </p:txBody>
      </p:sp>
      <p:sp>
        <p:nvSpPr>
          <p:cNvPr id="198" name="Line"/>
          <p:cNvSpPr/>
          <p:nvPr/>
        </p:nvSpPr>
        <p:spPr>
          <a:xfrm>
            <a:off x="5091478" y="4829960"/>
            <a:ext cx="2912251" cy="1481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9" name="Line"/>
          <p:cNvSpPr/>
          <p:nvPr/>
        </p:nvSpPr>
        <p:spPr>
          <a:xfrm flipV="1">
            <a:off x="6526945" y="7454092"/>
            <a:ext cx="1793104" cy="313623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0" name="Line"/>
          <p:cNvSpPr/>
          <p:nvPr/>
        </p:nvSpPr>
        <p:spPr>
          <a:xfrm flipH="1">
            <a:off x="10946192" y="4232689"/>
            <a:ext cx="3135930" cy="20045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1" name="Line"/>
          <p:cNvSpPr/>
          <p:nvPr/>
        </p:nvSpPr>
        <p:spPr>
          <a:xfrm flipH="1" flipV="1">
            <a:off x="11310740" y="7478801"/>
            <a:ext cx="3443523" cy="25128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low-matching Diffusion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pic>
        <p:nvPicPr>
          <p:cNvPr id="204" name="Screen Shot 2026-02-25 at 7.54.33 PM.png" descr="Screen Shot 2026-02-25 at 7.54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852" y="3186912"/>
            <a:ext cx="4918539" cy="380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 Shot 2026-02-25 at 7.57.04 PM.png" descr="Screen Shot 2026-02-25 at 7.57.0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77693" y="8446409"/>
            <a:ext cx="3246737" cy="443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reen Shot 2026-02-25 at 7.57.25 PM.png" descr="Screen Shot 2026-02-25 at 7.57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6869" y="8803727"/>
            <a:ext cx="4285534" cy="3719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861218787a5902fdc56920ddffce80cb.JPG" descr="861218787a5902fdc56920ddffce80cb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28479"/>
          <a:stretch>
            <a:fillRect/>
          </a:stretch>
        </p:blipFill>
        <p:spPr>
          <a:xfrm>
            <a:off x="17112147" y="2968173"/>
            <a:ext cx="3335771" cy="424365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mages we want to generate"/>
          <p:cNvSpPr txBox="1"/>
          <p:nvPr/>
        </p:nvSpPr>
        <p:spPr>
          <a:xfrm>
            <a:off x="8779661" y="6460072"/>
            <a:ext cx="7744537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Images we want to generate</a:t>
            </a:r>
          </a:p>
        </p:txBody>
      </p:sp>
      <p:sp>
        <p:nvSpPr>
          <p:cNvPr id="209" name="Line"/>
          <p:cNvSpPr/>
          <p:nvPr/>
        </p:nvSpPr>
        <p:spPr>
          <a:xfrm>
            <a:off x="7656878" y="4728360"/>
            <a:ext cx="2912252" cy="1481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 flipH="1">
            <a:off x="13883729" y="4590459"/>
            <a:ext cx="2905839" cy="175729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1" name="Line"/>
          <p:cNvSpPr/>
          <p:nvPr/>
        </p:nvSpPr>
        <p:spPr>
          <a:xfrm flipV="1">
            <a:off x="7972991" y="7915211"/>
            <a:ext cx="2849168" cy="28491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2" name="Line"/>
          <p:cNvSpPr/>
          <p:nvPr/>
        </p:nvSpPr>
        <p:spPr>
          <a:xfrm flipH="1" flipV="1">
            <a:off x="14079567" y="8043955"/>
            <a:ext cx="3645338" cy="25904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low-matching Diffusion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pic>
        <p:nvPicPr>
          <p:cNvPr id="215" name="Screen Shot 2026-02-25 at 7.54.33 PM.png" descr="Screen Shot 2026-02-25 at 7.54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852" y="3186912"/>
            <a:ext cx="4918539" cy="380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creen Shot 2026-02-25 at 7.57.04 PM.png" descr="Screen Shot 2026-02-25 at 7.57.0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77693" y="8446409"/>
            <a:ext cx="3246737" cy="443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creen Shot 2026-02-25 at 7.57.25 PM.png" descr="Screen Shot 2026-02-25 at 7.57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6869" y="8803726"/>
            <a:ext cx="4285534" cy="371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861218787a5902fdc56920ddffce80cb.JPG" descr="861218787a5902fdc56920ddffce80cb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28479"/>
          <a:stretch>
            <a:fillRect/>
          </a:stretch>
        </p:blipFill>
        <p:spPr>
          <a:xfrm>
            <a:off x="17112147" y="2968173"/>
            <a:ext cx="3335772" cy="424365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Images we want to generate"/>
          <p:cNvSpPr txBox="1"/>
          <p:nvPr/>
        </p:nvSpPr>
        <p:spPr>
          <a:xfrm>
            <a:off x="8779661" y="6460072"/>
            <a:ext cx="7744537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Images we want to generate</a:t>
            </a:r>
          </a:p>
        </p:txBody>
      </p:sp>
      <p:sp>
        <p:nvSpPr>
          <p:cNvPr id="220" name="Line"/>
          <p:cNvSpPr/>
          <p:nvPr/>
        </p:nvSpPr>
        <p:spPr>
          <a:xfrm>
            <a:off x="7656878" y="4728360"/>
            <a:ext cx="2912252" cy="1481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1" name="Line"/>
          <p:cNvSpPr/>
          <p:nvPr/>
        </p:nvSpPr>
        <p:spPr>
          <a:xfrm flipH="1">
            <a:off x="13883730" y="4590459"/>
            <a:ext cx="2905838" cy="175729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2" name="Line"/>
          <p:cNvSpPr/>
          <p:nvPr/>
        </p:nvSpPr>
        <p:spPr>
          <a:xfrm flipV="1">
            <a:off x="7972990" y="7915211"/>
            <a:ext cx="2849169" cy="28491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3" name="Line"/>
          <p:cNvSpPr/>
          <p:nvPr/>
        </p:nvSpPr>
        <p:spPr>
          <a:xfrm flipH="1" flipV="1">
            <a:off x="14079566" y="8043955"/>
            <a:ext cx="3645339" cy="25904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4" name="Equation"/>
          <p:cNvSpPr txBox="1"/>
          <p:nvPr/>
        </p:nvSpPr>
        <p:spPr>
          <a:xfrm>
            <a:off x="10975458" y="5246808"/>
            <a:ext cx="2433084" cy="9878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27" name="Equation"/>
          <p:cNvSpPr txBox="1"/>
          <p:nvPr/>
        </p:nvSpPr>
        <p:spPr>
          <a:xfrm>
            <a:off x="17528658" y="7766373"/>
            <a:ext cx="2433084" cy="98785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0700" y="3302000"/>
            <a:ext cx="25400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>
            <a:off x="12310213" y="4993741"/>
            <a:ext cx="4665665" cy="27468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0" name="Data Distribution"/>
          <p:cNvSpPr txBox="1"/>
          <p:nvPr/>
        </p:nvSpPr>
        <p:spPr>
          <a:xfrm>
            <a:off x="16647132" y="9736672"/>
            <a:ext cx="4658793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Data 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33" name="Equation"/>
          <p:cNvSpPr txBox="1"/>
          <p:nvPr/>
        </p:nvSpPr>
        <p:spPr>
          <a:xfrm>
            <a:off x="17528658" y="7766374"/>
            <a:ext cx="2433084" cy="9878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0700" y="3302000"/>
            <a:ext cx="25400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Line"/>
          <p:cNvSpPr/>
          <p:nvPr/>
        </p:nvSpPr>
        <p:spPr>
          <a:xfrm>
            <a:off x="12310213" y="5083603"/>
            <a:ext cx="4665665" cy="27468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6" name="Equation"/>
          <p:cNvSpPr txBox="1"/>
          <p:nvPr/>
        </p:nvSpPr>
        <p:spPr>
          <a:xfrm>
            <a:off x="2390258" y="7761072"/>
            <a:ext cx="2433084" cy="99846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sp>
        <p:nvSpPr>
          <p:cNvPr id="237" name="Line"/>
          <p:cNvSpPr/>
          <p:nvPr/>
        </p:nvSpPr>
        <p:spPr>
          <a:xfrm flipV="1">
            <a:off x="5088874" y="5170429"/>
            <a:ext cx="3981643" cy="250817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8" name="Noise Distribution"/>
          <p:cNvSpPr txBox="1"/>
          <p:nvPr/>
        </p:nvSpPr>
        <p:spPr>
          <a:xfrm>
            <a:off x="1449399" y="9736672"/>
            <a:ext cx="4929861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Noise Distribution</a:t>
            </a:r>
          </a:p>
        </p:txBody>
      </p:sp>
      <p:sp>
        <p:nvSpPr>
          <p:cNvPr id="239" name="Data Distribution"/>
          <p:cNvSpPr txBox="1"/>
          <p:nvPr/>
        </p:nvSpPr>
        <p:spPr>
          <a:xfrm>
            <a:off x="16647133" y="9736672"/>
            <a:ext cx="4658793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Data 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42" name="Equation"/>
          <p:cNvSpPr txBox="1"/>
          <p:nvPr/>
        </p:nvSpPr>
        <p:spPr>
          <a:xfrm>
            <a:off x="17503258" y="9366574"/>
            <a:ext cx="2433084" cy="9878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sp>
        <p:nvSpPr>
          <p:cNvPr id="243" name="Equation"/>
          <p:cNvSpPr txBox="1"/>
          <p:nvPr/>
        </p:nvSpPr>
        <p:spPr>
          <a:xfrm>
            <a:off x="2745858" y="9488272"/>
            <a:ext cx="2433084" cy="99846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sp>
        <p:nvSpPr>
          <p:cNvPr id="244" name="Noise Distribution"/>
          <p:cNvSpPr txBox="1"/>
          <p:nvPr/>
        </p:nvSpPr>
        <p:spPr>
          <a:xfrm>
            <a:off x="1804999" y="11463872"/>
            <a:ext cx="4929861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Noise Distribution</a:t>
            </a:r>
          </a:p>
        </p:txBody>
      </p:sp>
      <p:sp>
        <p:nvSpPr>
          <p:cNvPr id="245" name="Data Distribution"/>
          <p:cNvSpPr txBox="1"/>
          <p:nvPr/>
        </p:nvSpPr>
        <p:spPr>
          <a:xfrm>
            <a:off x="16621732" y="11336872"/>
            <a:ext cx="4658793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Data Distribution</a:t>
            </a:r>
          </a:p>
        </p:txBody>
      </p:sp>
      <p:pic>
        <p:nvPicPr>
          <p:cNvPr id="246" name="Screen Shot 2026-02-25 at 8.33.15 PM.png" descr="Screen Shot 2026-02-25 at 8.33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79" y="2851760"/>
            <a:ext cx="6362701" cy="629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 Shot 2026-02-25 at 8.33.28 PM.png" descr="Screen Shot 2026-02-25 at 8.33.2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24001" y="3062485"/>
            <a:ext cx="6845301" cy="627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flow_matching_paused_end.gif" descr="flow_matching_paused_en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52" name="Equation"/>
          <p:cNvSpPr txBox="1"/>
          <p:nvPr/>
        </p:nvSpPr>
        <p:spPr>
          <a:xfrm>
            <a:off x="18099955" y="4702143"/>
            <a:ext cx="2433084" cy="98785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sp>
        <p:nvSpPr>
          <p:cNvPr id="253" name="Equation"/>
          <p:cNvSpPr txBox="1"/>
          <p:nvPr/>
        </p:nvSpPr>
        <p:spPr>
          <a:xfrm>
            <a:off x="1974769" y="4696841"/>
            <a:ext cx="2433084" cy="9984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  <p:sp>
        <p:nvSpPr>
          <p:cNvPr id="254" name="Line"/>
          <p:cNvSpPr/>
          <p:nvPr/>
        </p:nvSpPr>
        <p:spPr>
          <a:xfrm>
            <a:off x="4930810" y="5196072"/>
            <a:ext cx="12178763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5" name="Noise Distribution"/>
          <p:cNvSpPr txBox="1"/>
          <p:nvPr/>
        </p:nvSpPr>
        <p:spPr>
          <a:xfrm>
            <a:off x="1033910" y="6672442"/>
            <a:ext cx="4929861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Noise Distribution</a:t>
            </a:r>
          </a:p>
        </p:txBody>
      </p:sp>
      <p:sp>
        <p:nvSpPr>
          <p:cNvPr id="256" name="Data Distribution"/>
          <p:cNvSpPr txBox="1"/>
          <p:nvPr/>
        </p:nvSpPr>
        <p:spPr>
          <a:xfrm>
            <a:off x="16987101" y="6672442"/>
            <a:ext cx="4658792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Data Distribution</a:t>
            </a:r>
          </a:p>
        </p:txBody>
      </p:sp>
      <p:sp>
        <p:nvSpPr>
          <p:cNvPr id="257" name="Line"/>
          <p:cNvSpPr/>
          <p:nvPr/>
        </p:nvSpPr>
        <p:spPr>
          <a:xfrm flipV="1">
            <a:off x="8758899" y="5326238"/>
            <a:ext cx="1" cy="250891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Equation"/>
          <p:cNvSpPr txBox="1"/>
          <p:nvPr/>
        </p:nvSpPr>
        <p:spPr>
          <a:xfrm>
            <a:off x="7736837" y="8173720"/>
            <a:ext cx="2096785" cy="9961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8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8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61" name="Flow Matching"/>
          <p:cNvSpPr txBox="1"/>
          <p:nvPr/>
        </p:nvSpPr>
        <p:spPr>
          <a:xfrm>
            <a:off x="1543646" y="3038662"/>
            <a:ext cx="5208791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</a:t>
            </a:r>
          </a:p>
        </p:txBody>
      </p:sp>
      <p:sp>
        <p:nvSpPr>
          <p:cNvPr id="262" name="Line"/>
          <p:cNvSpPr/>
          <p:nvPr/>
        </p:nvSpPr>
        <p:spPr>
          <a:xfrm>
            <a:off x="3625239" y="4193983"/>
            <a:ext cx="1" cy="143495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Equation"/>
          <p:cNvSpPr txBox="1"/>
          <p:nvPr/>
        </p:nvSpPr>
        <p:spPr>
          <a:xfrm>
            <a:off x="2826464" y="5976748"/>
            <a:ext cx="1597551" cy="759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400"/>
          </a:p>
        </p:txBody>
      </p:sp>
      <p:sp>
        <p:nvSpPr>
          <p:cNvPr id="264" name="Line"/>
          <p:cNvSpPr/>
          <p:nvPr/>
        </p:nvSpPr>
        <p:spPr>
          <a:xfrm flipV="1">
            <a:off x="3625239" y="7083564"/>
            <a:ext cx="1" cy="143495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Equation"/>
          <p:cNvSpPr txBox="1"/>
          <p:nvPr/>
        </p:nvSpPr>
        <p:spPr>
          <a:xfrm>
            <a:off x="2371184" y="8666869"/>
            <a:ext cx="3086291" cy="7827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600"/>
          </a:p>
        </p:txBody>
      </p:sp>
      <p:sp>
        <p:nvSpPr>
          <p:cNvPr id="266" name="Flow"/>
          <p:cNvSpPr txBox="1"/>
          <p:nvPr/>
        </p:nvSpPr>
        <p:spPr>
          <a:xfrm>
            <a:off x="8202988" y="8629147"/>
            <a:ext cx="1492606" cy="858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Flow</a:t>
            </a:r>
          </a:p>
        </p:txBody>
      </p:sp>
      <p:sp>
        <p:nvSpPr>
          <p:cNvPr id="267" name="Line"/>
          <p:cNvSpPr/>
          <p:nvPr/>
        </p:nvSpPr>
        <p:spPr>
          <a:xfrm flipH="1">
            <a:off x="5865423" y="9082507"/>
            <a:ext cx="1929616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6-02-26 at 9.16.10 AM.png" descr="Screen Shot 2026-02-26 at 9.16.10 AM.png"/>
          <p:cNvPicPr>
            <a:picLocks noChangeAspect="1"/>
          </p:cNvPicPr>
          <p:nvPr/>
        </p:nvPicPr>
        <p:blipFill>
          <a:blip r:embed="rId2">
            <a:extLst/>
          </a:blip>
          <a:srcRect l="0" t="0" r="5470" b="0"/>
          <a:stretch>
            <a:fillRect/>
          </a:stretch>
        </p:blipFill>
        <p:spPr>
          <a:xfrm>
            <a:off x="523874" y="3172869"/>
            <a:ext cx="23336117" cy="464532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https://arxiv.org/pdf/2210.02747"/>
          <p:cNvSpPr txBox="1"/>
          <p:nvPr/>
        </p:nvSpPr>
        <p:spPr>
          <a:xfrm>
            <a:off x="18195081" y="4809553"/>
            <a:ext cx="450951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https://arxiv.org/pdf/2210.02747</a:t>
            </a:r>
          </a:p>
        </p:txBody>
      </p:sp>
      <p:sp>
        <p:nvSpPr>
          <p:cNvPr id="155" name="Flow Matching for Generative Modeling:"/>
          <p:cNvSpPr txBox="1"/>
          <p:nvPr/>
        </p:nvSpPr>
        <p:spPr>
          <a:xfrm>
            <a:off x="17331565" y="4209448"/>
            <a:ext cx="556138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Flow Matching for Generative Modeling: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70" name="Flow Matching"/>
          <p:cNvSpPr txBox="1"/>
          <p:nvPr/>
        </p:nvSpPr>
        <p:spPr>
          <a:xfrm>
            <a:off x="1543646" y="3038662"/>
            <a:ext cx="520879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</a:t>
            </a:r>
          </a:p>
        </p:txBody>
      </p:sp>
      <p:sp>
        <p:nvSpPr>
          <p:cNvPr id="271" name="Line"/>
          <p:cNvSpPr/>
          <p:nvPr/>
        </p:nvSpPr>
        <p:spPr>
          <a:xfrm>
            <a:off x="3625239" y="4193983"/>
            <a:ext cx="1" cy="143495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Equation"/>
          <p:cNvSpPr txBox="1"/>
          <p:nvPr/>
        </p:nvSpPr>
        <p:spPr>
          <a:xfrm>
            <a:off x="2826464" y="5976748"/>
            <a:ext cx="1597551" cy="7590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400"/>
          </a:p>
        </p:txBody>
      </p:sp>
      <p:sp>
        <p:nvSpPr>
          <p:cNvPr id="273" name="Line"/>
          <p:cNvSpPr/>
          <p:nvPr/>
        </p:nvSpPr>
        <p:spPr>
          <a:xfrm flipV="1">
            <a:off x="3625239" y="7083565"/>
            <a:ext cx="1" cy="143494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4" name="Equation"/>
          <p:cNvSpPr txBox="1"/>
          <p:nvPr/>
        </p:nvSpPr>
        <p:spPr>
          <a:xfrm>
            <a:off x="2371183" y="8666869"/>
            <a:ext cx="3086292" cy="7827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600"/>
          </a:p>
        </p:txBody>
      </p:sp>
      <p:sp>
        <p:nvSpPr>
          <p:cNvPr id="275" name="Equation"/>
          <p:cNvSpPr txBox="1"/>
          <p:nvPr/>
        </p:nvSpPr>
        <p:spPr>
          <a:xfrm>
            <a:off x="8790999" y="4457411"/>
            <a:ext cx="5534374" cy="16390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000"/>
          </a:p>
        </p:txBody>
      </p:sp>
      <p:sp>
        <p:nvSpPr>
          <p:cNvPr id="276" name="Equation"/>
          <p:cNvSpPr txBox="1"/>
          <p:nvPr/>
        </p:nvSpPr>
        <p:spPr>
          <a:xfrm>
            <a:off x="8847820" y="6881602"/>
            <a:ext cx="3895077" cy="12386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7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79" name="Flow Matching"/>
          <p:cNvSpPr txBox="1"/>
          <p:nvPr/>
        </p:nvSpPr>
        <p:spPr>
          <a:xfrm>
            <a:off x="1543646" y="3038662"/>
            <a:ext cx="520879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</a:t>
            </a:r>
          </a:p>
        </p:txBody>
      </p:sp>
      <p:sp>
        <p:nvSpPr>
          <p:cNvPr id="280" name="Line"/>
          <p:cNvSpPr/>
          <p:nvPr/>
        </p:nvSpPr>
        <p:spPr>
          <a:xfrm>
            <a:off x="3625239" y="4193983"/>
            <a:ext cx="1" cy="143495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1" name="Equation"/>
          <p:cNvSpPr txBox="1"/>
          <p:nvPr/>
        </p:nvSpPr>
        <p:spPr>
          <a:xfrm>
            <a:off x="2826464" y="5976748"/>
            <a:ext cx="1597551" cy="7590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400"/>
          </a:p>
        </p:txBody>
      </p:sp>
      <p:sp>
        <p:nvSpPr>
          <p:cNvPr id="282" name="Line"/>
          <p:cNvSpPr/>
          <p:nvPr/>
        </p:nvSpPr>
        <p:spPr>
          <a:xfrm flipV="1">
            <a:off x="3625239" y="7083565"/>
            <a:ext cx="1" cy="143494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Equation"/>
          <p:cNvSpPr txBox="1"/>
          <p:nvPr/>
        </p:nvSpPr>
        <p:spPr>
          <a:xfrm>
            <a:off x="2371183" y="8666869"/>
            <a:ext cx="3086292" cy="7827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600"/>
          </a:p>
        </p:txBody>
      </p:sp>
      <p:sp>
        <p:nvSpPr>
          <p:cNvPr id="284" name="Equation"/>
          <p:cNvSpPr txBox="1"/>
          <p:nvPr/>
        </p:nvSpPr>
        <p:spPr>
          <a:xfrm>
            <a:off x="8790999" y="4457411"/>
            <a:ext cx="5534374" cy="16390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000"/>
          </a:p>
        </p:txBody>
      </p:sp>
      <p:sp>
        <p:nvSpPr>
          <p:cNvPr id="285" name="Equation"/>
          <p:cNvSpPr txBox="1"/>
          <p:nvPr/>
        </p:nvSpPr>
        <p:spPr>
          <a:xfrm>
            <a:off x="8795884" y="6881602"/>
            <a:ext cx="3895077" cy="12386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700"/>
          </a:p>
        </p:txBody>
      </p:sp>
      <p:sp>
        <p:nvSpPr>
          <p:cNvPr id="286" name="Rectangle"/>
          <p:cNvSpPr/>
          <p:nvPr/>
        </p:nvSpPr>
        <p:spPr>
          <a:xfrm>
            <a:off x="10923186" y="6865917"/>
            <a:ext cx="2537628" cy="1270001"/>
          </a:xfrm>
          <a:prstGeom prst="rect">
            <a:avLst/>
          </a:prstGeom>
          <a:ln w="762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????"/>
          <p:cNvSpPr txBox="1"/>
          <p:nvPr/>
        </p:nvSpPr>
        <p:spPr>
          <a:xfrm>
            <a:off x="14654523" y="6997434"/>
            <a:ext cx="1989050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????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290" name="Flow Matching"/>
          <p:cNvSpPr txBox="1"/>
          <p:nvPr/>
        </p:nvSpPr>
        <p:spPr>
          <a:xfrm>
            <a:off x="1543646" y="3038662"/>
            <a:ext cx="520879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</a:t>
            </a:r>
          </a:p>
        </p:txBody>
      </p:sp>
      <p:sp>
        <p:nvSpPr>
          <p:cNvPr id="291" name="Line"/>
          <p:cNvSpPr/>
          <p:nvPr/>
        </p:nvSpPr>
        <p:spPr>
          <a:xfrm>
            <a:off x="3625239" y="4193983"/>
            <a:ext cx="1" cy="143495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2" name="Equation"/>
          <p:cNvSpPr txBox="1"/>
          <p:nvPr/>
        </p:nvSpPr>
        <p:spPr>
          <a:xfrm>
            <a:off x="2826464" y="5976748"/>
            <a:ext cx="1597551" cy="7590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400"/>
          </a:p>
        </p:txBody>
      </p:sp>
      <p:sp>
        <p:nvSpPr>
          <p:cNvPr id="293" name="Line"/>
          <p:cNvSpPr/>
          <p:nvPr/>
        </p:nvSpPr>
        <p:spPr>
          <a:xfrm flipV="1">
            <a:off x="3625239" y="7083565"/>
            <a:ext cx="1" cy="143494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Equation"/>
          <p:cNvSpPr txBox="1"/>
          <p:nvPr/>
        </p:nvSpPr>
        <p:spPr>
          <a:xfrm>
            <a:off x="2371183" y="8666869"/>
            <a:ext cx="3086292" cy="7827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600"/>
          </a:p>
        </p:txBody>
      </p:sp>
      <p:sp>
        <p:nvSpPr>
          <p:cNvPr id="295" name="Equation"/>
          <p:cNvSpPr txBox="1"/>
          <p:nvPr/>
        </p:nvSpPr>
        <p:spPr>
          <a:xfrm>
            <a:off x="8790999" y="4457411"/>
            <a:ext cx="5534374" cy="16390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000"/>
          </a:p>
        </p:txBody>
      </p:sp>
      <p:sp>
        <p:nvSpPr>
          <p:cNvPr id="296" name="Equation"/>
          <p:cNvSpPr txBox="1"/>
          <p:nvPr/>
        </p:nvSpPr>
        <p:spPr>
          <a:xfrm>
            <a:off x="8795884" y="6881602"/>
            <a:ext cx="3895076" cy="12386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6700"/>
          </a:p>
        </p:txBody>
      </p:sp>
      <p:sp>
        <p:nvSpPr>
          <p:cNvPr id="297" name="Rectangle"/>
          <p:cNvSpPr/>
          <p:nvPr/>
        </p:nvSpPr>
        <p:spPr>
          <a:xfrm>
            <a:off x="10923185" y="6865917"/>
            <a:ext cx="2537629" cy="1270001"/>
          </a:xfrm>
          <a:prstGeom prst="rect">
            <a:avLst/>
          </a:prstGeom>
          <a:ln w="762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8" name="????"/>
          <p:cNvSpPr txBox="1"/>
          <p:nvPr/>
        </p:nvSpPr>
        <p:spPr>
          <a:xfrm>
            <a:off x="14654523" y="6997434"/>
            <a:ext cx="1989050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???? </a:t>
            </a:r>
          </a:p>
        </p:txBody>
      </p:sp>
      <p:sp>
        <p:nvSpPr>
          <p:cNvPr id="299" name="Flow matching uses a neural network"/>
          <p:cNvSpPr txBox="1"/>
          <p:nvPr/>
        </p:nvSpPr>
        <p:spPr>
          <a:xfrm>
            <a:off x="7875359" y="9113105"/>
            <a:ext cx="1320457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 uses a neural network </a:t>
            </a:r>
          </a:p>
        </p:txBody>
      </p:sp>
      <p:sp>
        <p:nvSpPr>
          <p:cNvPr id="300" name="Equation"/>
          <p:cNvSpPr txBox="1"/>
          <p:nvPr/>
        </p:nvSpPr>
        <p:spPr>
          <a:xfrm>
            <a:off x="21231740" y="9501535"/>
            <a:ext cx="509711" cy="5946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  <p:sp>
        <p:nvSpPr>
          <p:cNvPr id="301" name="to approximate"/>
          <p:cNvSpPr txBox="1"/>
          <p:nvPr/>
        </p:nvSpPr>
        <p:spPr>
          <a:xfrm>
            <a:off x="7958819" y="10148987"/>
            <a:ext cx="5569205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to approximate </a:t>
            </a:r>
          </a:p>
        </p:txBody>
      </p:sp>
      <p:sp>
        <p:nvSpPr>
          <p:cNvPr id="302" name="Equation"/>
          <p:cNvSpPr txBox="1"/>
          <p:nvPr/>
        </p:nvSpPr>
        <p:spPr>
          <a:xfrm>
            <a:off x="13646228" y="10562905"/>
            <a:ext cx="538642" cy="5946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05" name="Flow matching uses a neural network"/>
          <p:cNvSpPr txBox="1"/>
          <p:nvPr/>
        </p:nvSpPr>
        <p:spPr>
          <a:xfrm>
            <a:off x="1201570" y="2932709"/>
            <a:ext cx="1320457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 uses a neural network </a:t>
            </a:r>
          </a:p>
        </p:txBody>
      </p:sp>
      <p:sp>
        <p:nvSpPr>
          <p:cNvPr id="306" name="Equation"/>
          <p:cNvSpPr txBox="1"/>
          <p:nvPr/>
        </p:nvSpPr>
        <p:spPr>
          <a:xfrm>
            <a:off x="14557950" y="3321139"/>
            <a:ext cx="509711" cy="5946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  <p:sp>
        <p:nvSpPr>
          <p:cNvPr id="307" name="to approximate"/>
          <p:cNvSpPr txBox="1"/>
          <p:nvPr/>
        </p:nvSpPr>
        <p:spPr>
          <a:xfrm>
            <a:off x="1233094" y="3968591"/>
            <a:ext cx="5569205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to approximate </a:t>
            </a:r>
          </a:p>
        </p:txBody>
      </p:sp>
      <p:sp>
        <p:nvSpPr>
          <p:cNvPr id="308" name="Equation"/>
          <p:cNvSpPr txBox="1"/>
          <p:nvPr/>
        </p:nvSpPr>
        <p:spPr>
          <a:xfrm>
            <a:off x="6972439" y="4382509"/>
            <a:ext cx="538642" cy="5946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  <p:sp>
        <p:nvSpPr>
          <p:cNvPr id="309" name="Equation"/>
          <p:cNvSpPr txBox="1"/>
          <p:nvPr/>
        </p:nvSpPr>
        <p:spPr>
          <a:xfrm>
            <a:off x="6575242" y="6233077"/>
            <a:ext cx="9684918" cy="12498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∥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e>
                    <m:sup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7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12" name="Flow matching uses a neural network"/>
          <p:cNvSpPr txBox="1"/>
          <p:nvPr/>
        </p:nvSpPr>
        <p:spPr>
          <a:xfrm>
            <a:off x="1201570" y="2932709"/>
            <a:ext cx="1320457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 uses a neural network </a:t>
            </a:r>
          </a:p>
        </p:txBody>
      </p:sp>
      <p:sp>
        <p:nvSpPr>
          <p:cNvPr id="313" name="Equation"/>
          <p:cNvSpPr txBox="1"/>
          <p:nvPr/>
        </p:nvSpPr>
        <p:spPr>
          <a:xfrm>
            <a:off x="14557950" y="3321139"/>
            <a:ext cx="509711" cy="5946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  <p:sp>
        <p:nvSpPr>
          <p:cNvPr id="314" name="to approximate"/>
          <p:cNvSpPr txBox="1"/>
          <p:nvPr/>
        </p:nvSpPr>
        <p:spPr>
          <a:xfrm>
            <a:off x="1233094" y="3968591"/>
            <a:ext cx="5569205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to approximate </a:t>
            </a:r>
          </a:p>
        </p:txBody>
      </p:sp>
      <p:sp>
        <p:nvSpPr>
          <p:cNvPr id="315" name="Equation"/>
          <p:cNvSpPr txBox="1"/>
          <p:nvPr/>
        </p:nvSpPr>
        <p:spPr>
          <a:xfrm>
            <a:off x="6972440" y="4382509"/>
            <a:ext cx="538642" cy="5946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6700"/>
          </a:p>
        </p:txBody>
      </p:sp>
      <p:sp>
        <p:nvSpPr>
          <p:cNvPr id="316" name="Equation"/>
          <p:cNvSpPr txBox="1"/>
          <p:nvPr/>
        </p:nvSpPr>
        <p:spPr>
          <a:xfrm>
            <a:off x="6575242" y="6233077"/>
            <a:ext cx="9684919" cy="12498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∥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e>
                    <m:sup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7800"/>
          </a:p>
        </p:txBody>
      </p:sp>
      <p:sp>
        <p:nvSpPr>
          <p:cNvPr id="317" name="Rectangle"/>
          <p:cNvSpPr/>
          <p:nvPr/>
        </p:nvSpPr>
        <p:spPr>
          <a:xfrm>
            <a:off x="13156438" y="6218366"/>
            <a:ext cx="2004878" cy="1279268"/>
          </a:xfrm>
          <a:prstGeom prst="rect">
            <a:avLst/>
          </a:prstGeom>
          <a:ln w="762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8" name="Rectangle"/>
          <p:cNvSpPr/>
          <p:nvPr/>
        </p:nvSpPr>
        <p:spPr>
          <a:xfrm>
            <a:off x="8037891" y="6786823"/>
            <a:ext cx="1486024" cy="930766"/>
          </a:xfrm>
          <a:prstGeom prst="rect">
            <a:avLst/>
          </a:prstGeom>
          <a:ln w="762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21" name="Equation"/>
          <p:cNvSpPr txBox="1"/>
          <p:nvPr/>
        </p:nvSpPr>
        <p:spPr>
          <a:xfrm>
            <a:off x="1641312" y="3064975"/>
            <a:ext cx="9684919" cy="12498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∥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e>
                    <m:sup>
                      <m:r>
                        <a:rPr xmlns:a="http://schemas.openxmlformats.org/drawingml/2006/main" sz="7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7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7800"/>
          </a:p>
        </p:txBody>
      </p:sp>
      <p:sp>
        <p:nvSpPr>
          <p:cNvPr id="322" name="Equation"/>
          <p:cNvSpPr txBox="1"/>
          <p:nvPr/>
        </p:nvSpPr>
        <p:spPr>
          <a:xfrm>
            <a:off x="683426" y="4865346"/>
            <a:ext cx="17434440" cy="11537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∥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e>
                    <m:sup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∥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e>
                    <m:sup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7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7200"/>
          </a:p>
        </p:txBody>
      </p:sp>
      <p:grpSp>
        <p:nvGrpSpPr>
          <p:cNvPr id="326" name="Group"/>
          <p:cNvGrpSpPr/>
          <p:nvPr/>
        </p:nvGrpSpPr>
        <p:grpSpPr>
          <a:xfrm>
            <a:off x="8746304" y="6246700"/>
            <a:ext cx="624268" cy="1222600"/>
            <a:chOff x="0" y="0"/>
            <a:chExt cx="624266" cy="1222598"/>
          </a:xfrm>
        </p:grpSpPr>
        <p:pic>
          <p:nvPicPr>
            <p:cNvPr id="323" name="Screen Shot 2026-02-25 at 10.05.06 PM.png" descr="Screen Shot 2026-02-25 at 10.05.06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" y="0"/>
              <a:ext cx="624249" cy="624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Screen Shot 2026-02-25 at 10.05.06 PM.png" descr="Screen Shot 2026-02-25 at 10.05.06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5745" r="0" b="0"/>
            <a:stretch>
              <a:fillRect/>
            </a:stretch>
          </p:blipFill>
          <p:spPr>
            <a:xfrm>
              <a:off x="0" y="401593"/>
              <a:ext cx="624248" cy="525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Screen Shot 2026-02-25 at 10.05.06 PM.png" descr="Screen Shot 2026-02-25 at 10.05.06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5745" r="0" b="0"/>
            <a:stretch>
              <a:fillRect/>
            </a:stretch>
          </p:blipFill>
          <p:spPr>
            <a:xfrm>
              <a:off x="293" y="696890"/>
              <a:ext cx="623956" cy="525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7" name="Equation"/>
          <p:cNvSpPr txBox="1"/>
          <p:nvPr/>
        </p:nvSpPr>
        <p:spPr>
          <a:xfrm>
            <a:off x="1677933" y="8113270"/>
            <a:ext cx="15830301" cy="34133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d>
                    <m:dPr>
                      <m:ctrlPr>
                        <a:rPr xmlns:a="http://schemas.openxmlformats.org/drawingml/2006/main" sz="7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sSup>
                        <m:e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sSub>
                            <m:e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e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e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f>
                            <m:fPr>
                              <m:ctrlP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  <m:sSub>
                            <m:e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e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7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xmlns:a="http://schemas.openxmlformats.org/drawingml/2006/main" sz="7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d>
                </m:oMath>
              </m:oMathPara>
            </a14:m>
            <a:endParaRPr sz="7200"/>
          </a:p>
        </p:txBody>
      </p:sp>
      <p:pic>
        <p:nvPicPr>
          <p:cNvPr id="328" name="Screen Shot 2026-02-26 at 7.50.00 AM.png" descr="Screen Shot 2026-02-26 at 7.50.0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10" y="9267016"/>
            <a:ext cx="992467" cy="1105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31" name="Equation"/>
          <p:cNvSpPr txBox="1"/>
          <p:nvPr/>
        </p:nvSpPr>
        <p:spPr>
          <a:xfrm>
            <a:off x="1189686" y="5792398"/>
            <a:ext cx="6124992" cy="6062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100"/>
          </a:p>
        </p:txBody>
      </p:sp>
      <p:sp>
        <p:nvSpPr>
          <p:cNvPr id="332" name="Def: Canonical Transformation of Gaussian distribution"/>
          <p:cNvSpPr txBox="1"/>
          <p:nvPr/>
        </p:nvSpPr>
        <p:spPr>
          <a:xfrm>
            <a:off x="-2851316" y="4895893"/>
            <a:ext cx="19831493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000000"/>
                </a:solidFill>
              </a:defRPr>
            </a:lvl1pPr>
          </a:lstStyle>
          <a:p>
            <a:pPr/>
            <a:r>
              <a:t>Def: Canonical Transformation of Gaussian distribution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1103135" y="2478203"/>
            <a:ext cx="10804468" cy="2180773"/>
            <a:chOff x="0" y="0"/>
            <a:chExt cx="10804467" cy="2180771"/>
          </a:xfrm>
        </p:grpSpPr>
        <p:sp>
          <p:nvSpPr>
            <p:cNvPr id="333" name="Equation"/>
            <p:cNvSpPr txBox="1"/>
            <p:nvPr/>
          </p:nvSpPr>
          <p:spPr>
            <a:xfrm>
              <a:off x="673073" y="0"/>
              <a:ext cx="10131394" cy="2180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p"/>
                            <m:scr m:val="double-struck"/>
                          </m:r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ctrl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∥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f>
                              <m:fPr>
                                <m:ctrl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den>
                            </m:f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∥</m:t>
                            </m:r>
                          </m:e>
                          <m:sup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m:oMathPara>
              </a14:m>
              <a:endParaRPr sz="4600"/>
            </a:p>
          </p:txBody>
        </p:sp>
        <p:pic>
          <p:nvPicPr>
            <p:cNvPr id="334" name="Screen Shot 2026-02-26 at 7.50.00 AM.png" descr="Screen Shot 2026-02-26 at 7.50.00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45094"/>
              <a:ext cx="640941" cy="714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Equation"/>
          <p:cNvSpPr txBox="1"/>
          <p:nvPr/>
        </p:nvSpPr>
        <p:spPr>
          <a:xfrm>
            <a:off x="1188657" y="7008612"/>
            <a:ext cx="3453305" cy="61668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</m:oMath>
              </m:oMathPara>
            </a14:m>
            <a:endParaRPr sz="5200"/>
          </a:p>
        </p:txBody>
      </p:sp>
      <p:sp>
        <p:nvSpPr>
          <p:cNvPr id="337" name="Equation"/>
          <p:cNvSpPr txBox="1"/>
          <p:nvPr/>
        </p:nvSpPr>
        <p:spPr>
          <a:xfrm>
            <a:off x="1158228" y="8057023"/>
            <a:ext cx="2713740" cy="581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900"/>
          </a:p>
        </p:txBody>
      </p:sp>
      <p:sp>
        <p:nvSpPr>
          <p:cNvPr id="338" name="Equation"/>
          <p:cNvSpPr txBox="1"/>
          <p:nvPr/>
        </p:nvSpPr>
        <p:spPr>
          <a:xfrm>
            <a:off x="1169944" y="9065170"/>
            <a:ext cx="5279147" cy="5586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700"/>
          </a:p>
        </p:txBody>
      </p:sp>
      <p:sp>
        <p:nvSpPr>
          <p:cNvPr id="339" name="Equation"/>
          <p:cNvSpPr txBox="1"/>
          <p:nvPr/>
        </p:nvSpPr>
        <p:spPr>
          <a:xfrm>
            <a:off x="13494125" y="5789809"/>
            <a:ext cx="6086252" cy="10916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d>
                    <m:d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e>
                  </m:d>
                </m:oMath>
              </m:oMathPara>
            </a14:m>
            <a:endParaRPr sz="4000"/>
          </a:p>
        </p:txBody>
      </p:sp>
      <p:sp>
        <p:nvSpPr>
          <p:cNvPr id="340" name="Equation"/>
          <p:cNvSpPr txBox="1"/>
          <p:nvPr/>
        </p:nvSpPr>
        <p:spPr>
          <a:xfrm>
            <a:off x="13026386" y="7115830"/>
            <a:ext cx="4290621" cy="11462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d>
                    <m: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e>
                  </m:d>
                </m:oMath>
              </m:oMathPara>
            </a14:m>
            <a:endParaRPr sz="4200"/>
          </a:p>
        </p:txBody>
      </p:sp>
      <p:sp>
        <p:nvSpPr>
          <p:cNvPr id="341" name="Equation"/>
          <p:cNvSpPr txBox="1"/>
          <p:nvPr/>
        </p:nvSpPr>
        <p:spPr>
          <a:xfrm>
            <a:off x="13013052" y="8799926"/>
            <a:ext cx="1853994" cy="3649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41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44" name="Equation"/>
          <p:cNvSpPr txBox="1"/>
          <p:nvPr/>
        </p:nvSpPr>
        <p:spPr>
          <a:xfrm>
            <a:off x="1189686" y="5792399"/>
            <a:ext cx="6124992" cy="6062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100"/>
          </a:p>
        </p:txBody>
      </p:sp>
      <p:sp>
        <p:nvSpPr>
          <p:cNvPr id="345" name="Def: Canonical Transformation of Gaussian distribution"/>
          <p:cNvSpPr txBox="1"/>
          <p:nvPr/>
        </p:nvSpPr>
        <p:spPr>
          <a:xfrm>
            <a:off x="-2851315" y="4895893"/>
            <a:ext cx="19831492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000000"/>
                </a:solidFill>
              </a:defRPr>
            </a:lvl1pPr>
          </a:lstStyle>
          <a:p>
            <a:pPr/>
            <a:r>
              <a:t>Def: Canonical Transformation of Gaussian distribution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1103134" y="2478203"/>
            <a:ext cx="10804469" cy="2180773"/>
            <a:chOff x="0" y="0"/>
            <a:chExt cx="10804467" cy="2180771"/>
          </a:xfrm>
        </p:grpSpPr>
        <p:sp>
          <p:nvSpPr>
            <p:cNvPr id="346" name="Equation"/>
            <p:cNvSpPr txBox="1"/>
            <p:nvPr/>
          </p:nvSpPr>
          <p:spPr>
            <a:xfrm>
              <a:off x="673073" y="0"/>
              <a:ext cx="10131395" cy="2180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p"/>
                            <m:scr m:val="double-struck"/>
                          </m:r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ctrlPr>
                          <a:rPr xmlns:a="http://schemas.openxmlformats.org/drawingml/2006/main"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∥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f>
                              <m:fPr>
                                <m:ctrl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den>
                            </m:f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e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xmlns:a="http://schemas.openxmlformats.org/drawingml/2006/main" sz="4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∥</m:t>
                            </m:r>
                          </m:e>
                          <m:sup>
                            <m:r>
                              <a:rPr xmlns:a="http://schemas.openxmlformats.org/drawingml/2006/main" sz="4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m:oMathPara>
              </a14:m>
              <a:endParaRPr sz="4600"/>
            </a:p>
          </p:txBody>
        </p:sp>
        <p:pic>
          <p:nvPicPr>
            <p:cNvPr id="347" name="Screen Shot 2026-02-26 at 7.50.00 AM.png" descr="Screen Shot 2026-02-26 at 7.50.00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45094"/>
              <a:ext cx="640941" cy="714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" name="Equation"/>
          <p:cNvSpPr txBox="1"/>
          <p:nvPr/>
        </p:nvSpPr>
        <p:spPr>
          <a:xfrm>
            <a:off x="1188657" y="7008612"/>
            <a:ext cx="3453305" cy="61668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5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</m:oMath>
              </m:oMathPara>
            </a14:m>
            <a:endParaRPr sz="5200"/>
          </a:p>
        </p:txBody>
      </p:sp>
      <p:sp>
        <p:nvSpPr>
          <p:cNvPr id="350" name="Equation"/>
          <p:cNvSpPr txBox="1"/>
          <p:nvPr/>
        </p:nvSpPr>
        <p:spPr>
          <a:xfrm>
            <a:off x="1158228" y="8057023"/>
            <a:ext cx="2713740" cy="581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sSub>
                    <m:e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900"/>
          </a:p>
        </p:txBody>
      </p:sp>
      <p:sp>
        <p:nvSpPr>
          <p:cNvPr id="351" name="Equation"/>
          <p:cNvSpPr txBox="1"/>
          <p:nvPr/>
        </p:nvSpPr>
        <p:spPr>
          <a:xfrm>
            <a:off x="1169944" y="9065169"/>
            <a:ext cx="5279146" cy="55866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700"/>
          </a:p>
        </p:txBody>
      </p:sp>
      <p:sp>
        <p:nvSpPr>
          <p:cNvPr id="352" name="Equation"/>
          <p:cNvSpPr txBox="1"/>
          <p:nvPr/>
        </p:nvSpPr>
        <p:spPr>
          <a:xfrm>
            <a:off x="13494125" y="5789809"/>
            <a:ext cx="6086252" cy="10916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d>
                    <m:d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e>
                  </m:d>
                </m:oMath>
              </m:oMathPara>
            </a14:m>
            <a:endParaRPr sz="4000"/>
          </a:p>
        </p:txBody>
      </p:sp>
      <p:sp>
        <p:nvSpPr>
          <p:cNvPr id="353" name="Equation"/>
          <p:cNvSpPr txBox="1"/>
          <p:nvPr/>
        </p:nvSpPr>
        <p:spPr>
          <a:xfrm>
            <a:off x="13026386" y="7115829"/>
            <a:ext cx="4290621" cy="11462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d>
                    <m: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e>
                  </m:d>
                </m:oMath>
              </m:oMathPara>
            </a14:m>
            <a:endParaRPr sz="4200"/>
          </a:p>
        </p:txBody>
      </p:sp>
      <p:sp>
        <p:nvSpPr>
          <p:cNvPr id="354" name="Equation"/>
          <p:cNvSpPr txBox="1"/>
          <p:nvPr/>
        </p:nvSpPr>
        <p:spPr>
          <a:xfrm>
            <a:off x="13013052" y="8790369"/>
            <a:ext cx="1943776" cy="382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4300"/>
          </a:p>
        </p:txBody>
      </p:sp>
      <p:sp>
        <p:nvSpPr>
          <p:cNvPr id="355" name="Equation"/>
          <p:cNvSpPr txBox="1"/>
          <p:nvPr/>
        </p:nvSpPr>
        <p:spPr>
          <a:xfrm>
            <a:off x="2802943" y="11380426"/>
            <a:ext cx="18778114" cy="9112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nor/>
                    </m:rP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Final Objective:</m:t>
                  </m:r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d>
                    <m:dPr>
                      <m:ctrlP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e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xmlns:a="http://schemas.openxmlformats.org/drawingml/2006/main" sz="5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d>
                </m:oMath>
              </m:oMathPara>
            </a14:m>
            <a:endParaRPr sz="5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low-matching Diffusion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Flow-matching Diffusion Model</a:t>
            </a:r>
          </a:p>
        </p:txBody>
      </p:sp>
      <p:sp>
        <p:nvSpPr>
          <p:cNvPr id="358" name="DDPM…"/>
          <p:cNvSpPr txBox="1"/>
          <p:nvPr/>
        </p:nvSpPr>
        <p:spPr>
          <a:xfrm>
            <a:off x="1964845" y="3421242"/>
            <a:ext cx="6522391" cy="221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DDPM </a:t>
            </a:r>
          </a:p>
          <a:p>
            <a: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&amp; </a:t>
            </a:r>
          </a:p>
          <a:p>
            <a: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Score Based Approach </a:t>
            </a:r>
          </a:p>
        </p:txBody>
      </p:sp>
      <p:pic>
        <p:nvPicPr>
          <p:cNvPr id="359" name="Screen Shot 2026-02-26 at 7.44.50 AM.png" descr="Screen Shot 2026-02-26 at 7.44.5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7664" y="6520891"/>
            <a:ext cx="4403953" cy="436900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Flow Matching"/>
          <p:cNvSpPr txBox="1"/>
          <p:nvPr/>
        </p:nvSpPr>
        <p:spPr>
          <a:xfrm>
            <a:off x="14435102" y="4132442"/>
            <a:ext cx="4086277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Flow Matching</a:t>
            </a:r>
          </a:p>
        </p:txBody>
      </p:sp>
      <p:pic>
        <p:nvPicPr>
          <p:cNvPr id="361" name="Screen Shot 2026-02-26 at 7.45.22 AM.png" descr="Screen Shot 2026-02-26 at 7.45.2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7947" y="6363465"/>
            <a:ext cx="4403954" cy="4511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lux Model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 Model</a:t>
            </a:r>
          </a:p>
        </p:txBody>
      </p:sp>
      <p:sp>
        <p:nvSpPr>
          <p:cNvPr id="364" name="Rectified flow-matching loss"/>
          <p:cNvSpPr txBox="1"/>
          <p:nvPr/>
        </p:nvSpPr>
        <p:spPr>
          <a:xfrm>
            <a:off x="1214655" y="3376016"/>
            <a:ext cx="7798868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Rectified flow-matching loss</a:t>
            </a:r>
          </a:p>
        </p:txBody>
      </p:sp>
      <p:sp>
        <p:nvSpPr>
          <p:cNvPr id="365" name="Equation"/>
          <p:cNvSpPr txBox="1"/>
          <p:nvPr/>
        </p:nvSpPr>
        <p:spPr>
          <a:xfrm>
            <a:off x="2479548" y="5365113"/>
            <a:ext cx="17846631" cy="10757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a:rPr xmlns:a="http://schemas.openxmlformats.org/drawingml/2006/main" sz="6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sub>
                  </m:sSub>
                  <m:d>
                    <m:dPr>
                      <m:ctrlP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  <m:sSub>
                        <m:e>
                          <m:r>
                            <a:rPr xmlns:a="http://schemas.openxmlformats.org/drawingml/2006/main"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6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e>
                          <m:r>
                            <a:rPr xmlns:a="http://schemas.openxmlformats.org/drawingml/2006/main"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xmlns:a="http://schemas.openxmlformats.org/drawingml/2006/main"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xmlns:a="http://schemas.openxmlformats.org/drawingml/2006/main" sz="6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e>
                  </m:d>
                </m:oMath>
              </m:oMathPara>
            </a14:m>
            <a:endParaRPr sz="6700"/>
          </a:p>
        </p:txBody>
      </p:sp>
      <p:grpSp>
        <p:nvGrpSpPr>
          <p:cNvPr id="368" name="Group"/>
          <p:cNvGrpSpPr/>
          <p:nvPr/>
        </p:nvGrpSpPr>
        <p:grpSpPr>
          <a:xfrm>
            <a:off x="1614974" y="8382655"/>
            <a:ext cx="21154052" cy="1654785"/>
            <a:chOff x="0" y="0"/>
            <a:chExt cx="21154051" cy="1654783"/>
          </a:xfrm>
        </p:grpSpPr>
        <p:pic>
          <p:nvPicPr>
            <p:cNvPr id="366" name="Screen Shot 2026-02-26 at 8.37.52 AM.png" descr="Screen Shot 2026-02-26 at 8.37.52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1708"/>
              <a:ext cx="21154052" cy="140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Screen Shot 2026-02-26 at 8.38.17 AM.png" descr="Screen Shot 2026-02-26 at 8.38.17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130" y="0"/>
              <a:ext cx="13033793" cy="868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6-02-25 at 9.54.19 PM.png" descr="Screen Shot 2026-02-25 at 9.54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585" y="1765462"/>
            <a:ext cx="22470830" cy="1106054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tyle Reference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Style Reference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Evaluations &amp; Applications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Evaluations &amp; Applications</a:t>
            </a:r>
          </a:p>
        </p:txBody>
      </p:sp>
      <p:pic>
        <p:nvPicPr>
          <p:cNvPr id="371" name="Screen Shot 2026-02-26 at 8.43.03 AM.png" descr="Screen Shot 2026-02-26 at 8.43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410" y="3472131"/>
            <a:ext cx="19153689" cy="842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Evaluations &amp; Applications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Evaluations &amp; Applications</a:t>
            </a:r>
          </a:p>
        </p:txBody>
      </p:sp>
      <p:pic>
        <p:nvPicPr>
          <p:cNvPr id="374" name="Screen Shot 2026-02-26 at 8.43.46 AM.png" descr="Screen Shot 2026-02-26 at 8.43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096" y="2338991"/>
            <a:ext cx="19817763" cy="10931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Evaluations &amp; Applications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Evaluations &amp; Applications</a:t>
            </a:r>
          </a:p>
        </p:txBody>
      </p:sp>
      <p:pic>
        <p:nvPicPr>
          <p:cNvPr id="377" name="Screen Shot 2026-02-26 at 8.44.10 AM.png" descr="Screen Shot 2026-02-26 at 8.44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1870" y="2728065"/>
            <a:ext cx="18369934" cy="10504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Evaluations &amp; Applications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Evaluations &amp; Applications</a:t>
            </a:r>
          </a:p>
        </p:txBody>
      </p:sp>
      <p:pic>
        <p:nvPicPr>
          <p:cNvPr id="380" name="Screen Shot 2026-02-26 at 8.56.42 AM.png" descr="Screen Shot 2026-02-26 at 8.56.42 AM.png"/>
          <p:cNvPicPr>
            <a:picLocks noChangeAspect="1"/>
          </p:cNvPicPr>
          <p:nvPr/>
        </p:nvPicPr>
        <p:blipFill>
          <a:blip r:embed="rId2">
            <a:extLst/>
          </a:blip>
          <a:srcRect l="0" t="8332" r="0" b="0"/>
          <a:stretch>
            <a:fillRect/>
          </a:stretch>
        </p:blipFill>
        <p:spPr>
          <a:xfrm>
            <a:off x="7693542" y="2647948"/>
            <a:ext cx="16447476" cy="106583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Iterative, product-style editing"/>
          <p:cNvSpPr txBox="1"/>
          <p:nvPr/>
        </p:nvSpPr>
        <p:spPr>
          <a:xfrm>
            <a:off x="1185536" y="2519070"/>
            <a:ext cx="8220660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Iterative, product-style editing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Evaluations &amp; Applications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Evaluations &amp; Applications</a:t>
            </a:r>
          </a:p>
        </p:txBody>
      </p:sp>
      <p:sp>
        <p:nvSpPr>
          <p:cNvPr id="384" name="Sequential, facial-expression editing"/>
          <p:cNvSpPr txBox="1"/>
          <p:nvPr/>
        </p:nvSpPr>
        <p:spPr>
          <a:xfrm>
            <a:off x="1275924" y="2519070"/>
            <a:ext cx="9909583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Sequential, facial-expression editing</a:t>
            </a:r>
          </a:p>
        </p:txBody>
      </p:sp>
      <p:pic>
        <p:nvPicPr>
          <p:cNvPr id="385" name="Screen Shot 2026-02-26 at 8.57.44 AM.png" descr="Screen Shot 2026-02-26 at 8.57.44 AM.png"/>
          <p:cNvPicPr>
            <a:picLocks noChangeAspect="1"/>
          </p:cNvPicPr>
          <p:nvPr/>
        </p:nvPicPr>
        <p:blipFill>
          <a:blip r:embed="rId2">
            <a:extLst/>
          </a:blip>
          <a:srcRect l="0" t="6420" r="0" b="0"/>
          <a:stretch>
            <a:fillRect/>
          </a:stretch>
        </p:blipFill>
        <p:spPr>
          <a:xfrm>
            <a:off x="2218949" y="3722439"/>
            <a:ext cx="19280798" cy="9978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creen Shot 2026-02-25 at 9.55.40 PM.png" descr="Screen Shot 2026-02-25 at 9.55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3606" y="2160166"/>
            <a:ext cx="15014833" cy="1125380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terative, instruction-driven editing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Iterative, instruction-driven editing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6-02-25 at 9.57.36 PM.png" descr="Screen Shot 2026-02-25 at 9.57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515" y="1908753"/>
            <a:ext cx="19423145" cy="1150302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roduct Photography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Product Photography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LUX.1 Kontext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FLUX.1 Kontext </a:t>
            </a:r>
            <a:endParaRPr spc="-24" sz="1200"/>
          </a:p>
        </p:txBody>
      </p:sp>
      <p:pic>
        <p:nvPicPr>
          <p:cNvPr id="167" name="Screen Shot 2026-02-26 at 9.21.16 AM.png" descr="Screen Shot 2026-02-26 at 9.2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679" y="3133318"/>
            <a:ext cx="18856791" cy="2676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LUX.1 Kontext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FLUX.1 Kontext </a:t>
            </a:r>
            <a:endParaRPr spc="-24" sz="1200"/>
          </a:p>
        </p:txBody>
      </p:sp>
      <p:pic>
        <p:nvPicPr>
          <p:cNvPr id="170" name="Screen Shot 2026-02-26 at 9.21.16 AM.png" descr="Screen Shot 2026-02-26 at 9.2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679" y="3133318"/>
            <a:ext cx="20839737" cy="2958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up"/>
          <p:cNvGrpSpPr/>
          <p:nvPr/>
        </p:nvGrpSpPr>
        <p:grpSpPr>
          <a:xfrm>
            <a:off x="-6341457" y="6710194"/>
            <a:ext cx="28396575" cy="1568538"/>
            <a:chOff x="0" y="0"/>
            <a:chExt cx="28396572" cy="1568537"/>
          </a:xfrm>
        </p:grpSpPr>
        <p:pic>
          <p:nvPicPr>
            <p:cNvPr id="171" name="Screen Shot 2026-02-26 at 9.22.54 AM.png" descr="Screen Shot 2026-02-26 at 9.22.54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23692" y="193616"/>
              <a:ext cx="20572881" cy="1374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Screen Shot 2026-02-26 at 9.23.12 AM.png" descr="Screen Shot 2026-02-26 at 9.23.12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401476" cy="840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LUX.1 Kontext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FLUX.1 Kontext </a:t>
            </a:r>
            <a:endParaRPr spc="-24" sz="1200"/>
          </a:p>
        </p:txBody>
      </p:sp>
      <p:pic>
        <p:nvPicPr>
          <p:cNvPr id="176" name="Screen Shot 2026-02-26 at 9.21.16 AM.png" descr="Screen Shot 2026-02-26 at 9.2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679" y="3133318"/>
            <a:ext cx="20839737" cy="2958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Group"/>
          <p:cNvGrpSpPr/>
          <p:nvPr/>
        </p:nvGrpSpPr>
        <p:grpSpPr>
          <a:xfrm>
            <a:off x="-6341457" y="6710195"/>
            <a:ext cx="28396575" cy="1568538"/>
            <a:chOff x="0" y="0"/>
            <a:chExt cx="28396572" cy="1568537"/>
          </a:xfrm>
        </p:grpSpPr>
        <p:pic>
          <p:nvPicPr>
            <p:cNvPr id="177" name="Screen Shot 2026-02-26 at 9.22.54 AM.png" descr="Screen Shot 2026-02-26 at 9.22.54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23692" y="193616"/>
              <a:ext cx="20572881" cy="1374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Screen Shot 2026-02-26 at 9.23.12 AM.png" descr="Screen Shot 2026-02-26 at 9.23.12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401476" cy="840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" name="Screen Shot 2026-02-26 at 9.35.39 AM.png" descr="Screen Shot 2026-02-26 at 9.35.3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2697" y="8897602"/>
            <a:ext cx="20661700" cy="3705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26-02-25 at 10.00.07 PM.png" descr="Screen Shot 2026-02-25 at 10.00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6464" y="3014791"/>
            <a:ext cx="19471072" cy="986614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FLUX.1 Kontext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FLUX.1 Kontext </a:t>
            </a:r>
            <a:endParaRPr spc="-24" sz="1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