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0cf93bd5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0cf93bd5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c0cf93bd54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c0cf93bd54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c0cf93bd54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c0cf93bd54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c0cf93bd54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c0cf93bd54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c0cf93bd54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c0cf93bd54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c0cf93bd54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c0cf93bd54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c0cf93bd54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c0cf93bd54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c0cf93bd54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c0cf93bd54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c0cf93bd5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c0cf93bd5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0cf93bd54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c0cf93bd54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c0cf93bd54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c0cf93bd5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c0cf93bd54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c0cf93bd54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c0cf93bd54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c0cf93bd54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c0cf93bd54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c0cf93bd54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c0cf93bd54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c0cf93bd5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6.png"/><Relationship Id="rId7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research.nvidia.com/labs/toronto-ai/3DGUT/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0" y="38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Prerequisite: 3D Gaussian Splat </a:t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40625" y="470175"/>
            <a:ext cx="8912927" cy="4040706"/>
            <a:chOff x="115538" y="660175"/>
            <a:chExt cx="8912927" cy="4040706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5538" y="660175"/>
              <a:ext cx="8912927" cy="32770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" name="Google Shape;57;p13"/>
            <p:cNvGrpSpPr/>
            <p:nvPr/>
          </p:nvGrpSpPr>
          <p:grpSpPr>
            <a:xfrm>
              <a:off x="1598525" y="2886541"/>
              <a:ext cx="2604635" cy="1814340"/>
              <a:chOff x="85725" y="2571750"/>
              <a:chExt cx="3420850" cy="2382900"/>
            </a:xfrm>
          </p:grpSpPr>
          <p:pic>
            <p:nvPicPr>
              <p:cNvPr descr="create a image in left show a 3d splat and use arrow to show its features like mean, rotation, scaling, opacity, and color coeffience/SH " id="58" name="Google Shape;58;p13"/>
              <p:cNvPicPr preferRelativeResize="0"/>
              <p:nvPr/>
            </p:nvPicPr>
            <p:blipFill rotWithShape="1">
              <a:blip r:embed="rId4">
                <a:alphaModFix/>
              </a:blip>
              <a:srcRect b="3467" l="13704" r="12018" t="17549"/>
              <a:stretch/>
            </p:blipFill>
            <p:spPr>
              <a:xfrm>
                <a:off x="85725" y="2571750"/>
                <a:ext cx="3420850" cy="1836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798000" y="4473325"/>
                <a:ext cx="1289032" cy="481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9425" y="611421"/>
            <a:ext cx="3669700" cy="7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0" y="55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3DGUT: Primary Ray Tracing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100" y="430725"/>
            <a:ext cx="3637850" cy="16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025" y="627700"/>
            <a:ext cx="4662174" cy="146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025" y="2486500"/>
            <a:ext cx="3713450" cy="2100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4325" y="2486502"/>
            <a:ext cx="4662174" cy="53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4326" y="3160300"/>
            <a:ext cx="4817125" cy="14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0" y="55025"/>
            <a:ext cx="71934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3DGUT: Secondary Ray Tracing</a:t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00" y="540350"/>
            <a:ext cx="8104763" cy="20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519600" y="2734625"/>
            <a:ext cx="8104800" cy="22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• Build BVH to group nearby Gaussians into bounding boxes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• Cast a ray from the camera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• Intersect the ray with BVH boxes (fast rejection of empty space)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• Test only Gaussians inside intersected boxes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• For each hit Gaussian: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Compute its maximum response along the ray (τ_max)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• Sort hits front-to-back (by τ_max)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• Keep the k closest hits along the ray (limit computation)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• Accumulate opacity and color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• Stop when transmittance becomes small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0" y="53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20"/>
              <a:t>3DGUT: Tile Based Ray Tracing (Hybrid Rasterization + Tracing)</a:t>
            </a:r>
            <a:endParaRPr sz="2220"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8500"/>
            <a:ext cx="8839200" cy="342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593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</a:t>
            </a:r>
            <a:r>
              <a:rPr lang="en"/>
              <a:t> </a:t>
            </a:r>
            <a:r>
              <a:rPr lang="en"/>
              <a:t>Comparison</a:t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101" y="455325"/>
            <a:ext cx="6014926" cy="468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593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 Comparison</a:t>
            </a:r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100"/>
            <a:ext cx="6874510" cy="42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85425" y="44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GUT</a:t>
            </a:r>
            <a:r>
              <a:rPr lang="en"/>
              <a:t> Still Achieve Real time Inference Speed</a:t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69975"/>
            <a:ext cx="8839204" cy="2196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/>
        </p:nvSpPr>
        <p:spPr>
          <a:xfrm>
            <a:off x="1220800" y="2302350"/>
            <a:ext cx="7005900" cy="1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</a:rPr>
              <a:t>Thank You</a:t>
            </a:r>
            <a:endParaRPr sz="4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0" y="10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Prerequisite: What makes 3DGS so great?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75" y="548300"/>
            <a:ext cx="6862399" cy="29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164700" y="3587825"/>
            <a:ext cx="7922400" cy="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3DGS is extremely fast</a:t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 sz="1800">
                <a:solidFill>
                  <a:schemeClr val="dk2"/>
                </a:solidFill>
              </a:rPr>
              <a:t>Much faster to train</a:t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 sz="1800">
                <a:solidFill>
                  <a:schemeClr val="dk2"/>
                </a:solidFill>
              </a:rPr>
              <a:t>Real time rendering performance 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56875" y="160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 of 3DGS: Assumes Linear Projection 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5000" y="1015725"/>
            <a:ext cx="3209749" cy="223104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56875" y="814575"/>
            <a:ext cx="5527500" cy="3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Most Accurate way of projecting 3D covariance to 2D </a:t>
            </a:r>
            <a:r>
              <a:rPr lang="en">
                <a:solidFill>
                  <a:schemeClr val="dk2"/>
                </a:solidFill>
              </a:rPr>
              <a:t>covariance</a:t>
            </a:r>
            <a:r>
              <a:rPr lang="en">
                <a:solidFill>
                  <a:schemeClr val="dk2"/>
                </a:solidFill>
              </a:rPr>
              <a:t> is using monte-carlo sampling.</a:t>
            </a: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3DGS scenes contains 100 of thousands to millions of 3D Gaussian. </a:t>
            </a: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Using monte-carlo sampling on huge numbers of 3d gaussian will be extremely slow. </a:t>
            </a: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3DGS Paper Solution</a:t>
            </a: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EWA Splatting: Approximates the projection using first-order Taylor expansion</a:t>
            </a: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EWA Splatting is </a:t>
            </a:r>
            <a:r>
              <a:rPr b="1" lang="en">
                <a:solidFill>
                  <a:schemeClr val="dk2"/>
                </a:solidFill>
              </a:rPr>
              <a:t>linear</a:t>
            </a:r>
            <a:r>
              <a:rPr lang="en">
                <a:solidFill>
                  <a:schemeClr val="dk2"/>
                </a:solidFill>
              </a:rPr>
              <a:t> Approximation, however, projection matrix is </a:t>
            </a:r>
            <a:r>
              <a:rPr b="1" lang="en">
                <a:solidFill>
                  <a:schemeClr val="dk2"/>
                </a:solidFill>
              </a:rPr>
              <a:t>non-linear</a:t>
            </a:r>
            <a:r>
              <a:rPr lang="en">
                <a:solidFill>
                  <a:schemeClr val="dk2"/>
                </a:solidFill>
              </a:rPr>
              <a:t> in nature.</a:t>
            </a: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3DGS by nature assumes </a:t>
            </a:r>
            <a:r>
              <a:rPr b="1" lang="en">
                <a:solidFill>
                  <a:schemeClr val="dk2"/>
                </a:solidFill>
              </a:rPr>
              <a:t>linear projection (Pinhole setting)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56875" y="160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 of 3DGS: Assumes Linear Projection 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5000" y="1015725"/>
            <a:ext cx="3209749" cy="223104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56875" y="814575"/>
            <a:ext cx="5430000" cy="3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Most Accurate way of projecting 3D covariance to 2D covariance is using monte-carlo sampling.</a:t>
            </a:r>
            <a:br>
              <a:rPr lang="en" sz="1200">
                <a:solidFill>
                  <a:schemeClr val="dk2"/>
                </a:solidFill>
              </a:rPr>
            </a:b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3DGS scenes contains 100 of thousands to millions of 3D Gaussian. </a:t>
            </a:r>
            <a:br>
              <a:rPr lang="en" sz="1200">
                <a:solidFill>
                  <a:schemeClr val="dk2"/>
                </a:solidFill>
              </a:rPr>
            </a:b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Using monte-carlo sampling on huge numbers of 3d gaussian will be extremely slow. </a:t>
            </a:r>
            <a:br>
              <a:rPr lang="en" sz="1200">
                <a:solidFill>
                  <a:schemeClr val="dk2"/>
                </a:solidFill>
              </a:rPr>
            </a:b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3DGS Paper Solution</a:t>
            </a:r>
            <a:br>
              <a:rPr lang="en" sz="1200">
                <a:solidFill>
                  <a:schemeClr val="dk2"/>
                </a:solidFill>
              </a:rPr>
            </a:br>
            <a:endParaRPr sz="1200"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 sz="1200">
                <a:solidFill>
                  <a:schemeClr val="dk2"/>
                </a:solidFill>
              </a:rPr>
              <a:t>EWA Splatting: Approximates the projection using first-order Taylor expansion</a:t>
            </a:r>
            <a:br>
              <a:rPr lang="en" sz="1200">
                <a:solidFill>
                  <a:schemeClr val="dk2"/>
                </a:solidFill>
              </a:rPr>
            </a:br>
            <a:endParaRPr sz="1200"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 sz="1200">
                <a:solidFill>
                  <a:schemeClr val="dk2"/>
                </a:solidFill>
              </a:rPr>
              <a:t>EWA Splatting is </a:t>
            </a:r>
            <a:r>
              <a:rPr b="1" lang="en" sz="1200">
                <a:solidFill>
                  <a:schemeClr val="dk2"/>
                </a:solidFill>
              </a:rPr>
              <a:t>linear</a:t>
            </a:r>
            <a:r>
              <a:rPr lang="en" sz="1200">
                <a:solidFill>
                  <a:schemeClr val="dk2"/>
                </a:solidFill>
              </a:rPr>
              <a:t> Approximation, however, projection matrix is </a:t>
            </a:r>
            <a:r>
              <a:rPr b="1" lang="en" sz="1200">
                <a:solidFill>
                  <a:schemeClr val="dk2"/>
                </a:solidFill>
              </a:rPr>
              <a:t>non-linear</a:t>
            </a:r>
            <a:r>
              <a:rPr lang="en" sz="1200">
                <a:solidFill>
                  <a:schemeClr val="dk2"/>
                </a:solidFill>
              </a:rPr>
              <a:t> in nature.</a:t>
            </a:r>
            <a:br>
              <a:rPr lang="en" sz="1200">
                <a:solidFill>
                  <a:schemeClr val="dk2"/>
                </a:solidFill>
              </a:rPr>
            </a:br>
            <a:endParaRPr sz="1200"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 sz="1200">
                <a:solidFill>
                  <a:schemeClr val="dk2"/>
                </a:solidFill>
              </a:rPr>
              <a:t>3DGS by nature assumes </a:t>
            </a:r>
            <a:r>
              <a:rPr b="1" lang="en" sz="1200">
                <a:solidFill>
                  <a:schemeClr val="dk2"/>
                </a:solidFill>
              </a:rPr>
              <a:t>linear projection (Pinhole setting)</a:t>
            </a:r>
            <a:br>
              <a:rPr b="1" lang="en" sz="1200">
                <a:solidFill>
                  <a:schemeClr val="dk2"/>
                </a:solidFill>
              </a:rPr>
            </a:br>
            <a:endParaRPr b="1" sz="1200">
              <a:solidFill>
                <a:schemeClr val="dk2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b="1" lang="en" sz="1200">
                <a:solidFill>
                  <a:schemeClr val="dk2"/>
                </a:solidFill>
              </a:rPr>
              <a:t>Does not show good result for uncalibrated cameras, fisheye cameras</a:t>
            </a:r>
            <a:endParaRPr b="1"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56875" y="160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 of 3DGS: Assumes Linear Projection 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0475" y="924863"/>
            <a:ext cx="4459875" cy="301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2425" y="885725"/>
            <a:ext cx="4571050" cy="309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56875" y="160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 of 3DGS: Can’t Handle Rolling Shutter 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56875" y="871450"/>
            <a:ext cx="54300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3DGS assumes one fixed camera pose per image</a:t>
            </a: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 EWA linearizes the projection around that pose</a:t>
            </a:r>
            <a:br>
              <a:rPr lang="en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 Rolling shutter requires pose to vary per pixel (time-dependent)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750" y="2027700"/>
            <a:ext cx="3980276" cy="26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56875" y="160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/>
              <a:t>Limitation of 3DGS: Rasterization fails to capture true </a:t>
            </a:r>
            <a:r>
              <a:rPr lang="en" sz="2020"/>
              <a:t>secondary</a:t>
            </a:r>
            <a:r>
              <a:rPr lang="en" sz="2020"/>
              <a:t> effect</a:t>
            </a:r>
            <a:endParaRPr sz="202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50" y="733325"/>
            <a:ext cx="2710025" cy="210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0100" y="733325"/>
            <a:ext cx="3126425" cy="20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262250" y="3542700"/>
            <a:ext cx="8520600" cy="14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3DGS uses rasterization (left), and it </a:t>
            </a:r>
            <a:r>
              <a:rPr lang="en" sz="1600">
                <a:solidFill>
                  <a:schemeClr val="dk2"/>
                </a:solidFill>
              </a:rPr>
              <a:t>only</a:t>
            </a:r>
            <a:r>
              <a:rPr lang="en" sz="1600">
                <a:solidFill>
                  <a:schemeClr val="dk2"/>
                </a:solidFill>
              </a:rPr>
              <a:t> capture rays from 3d points to camera ray. </a:t>
            </a:r>
            <a:br>
              <a:rPr lang="en" sz="1600">
                <a:solidFill>
                  <a:schemeClr val="dk2"/>
                </a:solidFill>
              </a:rPr>
            </a:b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Rasterization does not capture secondary effect like true reflection, shadow because it does not handle secondary rays as in ray tracing. 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457250" y="2945900"/>
            <a:ext cx="20964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Rasterization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5517500" y="2945900"/>
            <a:ext cx="20964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Rasterization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CVPR 25 (Oral)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574925"/>
            <a:ext cx="8839202" cy="1837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475" y="733325"/>
            <a:ext cx="3908024" cy="205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>
            <p:ph type="title"/>
          </p:nvPr>
        </p:nvSpPr>
        <p:spPr>
          <a:xfrm>
            <a:off x="56875" y="160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/>
              <a:t>3DGUT: Introduce </a:t>
            </a:r>
            <a:r>
              <a:rPr lang="en" sz="1820"/>
              <a:t>Unscented</a:t>
            </a:r>
            <a:r>
              <a:rPr lang="en" sz="1820"/>
              <a:t> transform (Non-Linear Projection of Gaussians)</a:t>
            </a:r>
            <a:endParaRPr sz="1820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725" y="730688"/>
            <a:ext cx="4422287" cy="205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725" y="2995298"/>
            <a:ext cx="4536550" cy="17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0750" y="3469475"/>
            <a:ext cx="4273250" cy="81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