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66" r:id="rId12"/>
    <p:sldId id="267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2"/>
    <p:restoredTop sz="94699"/>
  </p:normalViewPr>
  <p:slideViewPr>
    <p:cSldViewPr snapToGrid="0">
      <p:cViewPr varScale="1">
        <p:scale>
          <a:sx n="210" d="100"/>
          <a:sy n="210" d="100"/>
        </p:scale>
        <p:origin x="15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8D2A5-D99B-6746-9C49-ACB7F3E2A7B0}" type="datetimeFigureOut">
              <a:rPr lang="en-US" smtClean="0"/>
              <a:t>2/11/26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04A20-3162-FC42-805B-6423E08B0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97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Estimating 3D full-body avatars from AR/VR devices is essential for creating immersive experiences in AR/VR applications. This task is challenging due to the limited input from Head Mounted Devices, which capture only sparse observations from the head and hands. Predicting the full-body avatars, particularly the lower body, from these sparse observations presents significant difficulties.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04A20-3162-FC42-805B-6423E08B03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02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2BAFD-B1D1-DB72-7DFD-A4F71493D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A821AF-B90E-31B2-553F-2709A4BE9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075AA-40E1-A790-9E54-E58BDAADA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84D9-8FD5-B042-B315-C8711E090121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F10FC-6C51-5A10-4C8E-E5BBC6099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2CB3E-0E08-1CAF-F851-275D05DE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6055-2FF4-D146-8B95-51F695977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32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25348-56ED-7B72-D051-AA3132357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312CF2-31EF-C6FB-5C81-4D2372780F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3ED51-5ED6-703D-CE62-572829D65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84D9-8FD5-B042-B315-C8711E090121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7A846-B9A2-E505-2347-890AD66D3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91071-4D22-7C2D-26A4-E840117C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6055-2FF4-D146-8B95-51F695977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6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641909-D0BF-7F0A-2C79-35B63D608C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BF05A6-00AC-0CEE-1AFC-F93276A28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E253-3EA0-AC75-CEAD-6939850C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84D9-8FD5-B042-B315-C8711E090121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4E237-3391-5652-79AC-85BD57ED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A96E1-FE35-99D3-E4DA-4B2D11C3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6055-2FF4-D146-8B95-51F695977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5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B513-781B-5B76-EA5D-81ABC8BB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E3DFC-6C90-CBDB-46E6-F5F2F311A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3A743-25BA-5462-D538-409784173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84D9-8FD5-B042-B315-C8711E090121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C85F8-3307-0C2D-B23B-02FCBE3F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D82A7-6316-B434-2AD3-24DE71D1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6055-2FF4-D146-8B95-51F695977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57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0740B-185F-127D-3972-A4BF220A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B9806-5854-CF21-8DCE-176C6C469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4800F-5A23-2DAA-5118-FF1C0BA0C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84D9-8FD5-B042-B315-C8711E090121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87F62-372F-224D-5A89-0B57C6E4F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88BA-FBAB-D363-6F2C-59B1E77C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6055-2FF4-D146-8B95-51F695977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F5170-C236-DF98-7EBC-4D191F68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19789-AB4E-BC54-073E-47B2CB84E1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84B20-F257-1BF2-1FDB-4549853BC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FD236E-CED1-4EFD-BB28-52EB8937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84D9-8FD5-B042-B315-C8711E090121}" type="datetimeFigureOut">
              <a:rPr lang="en-US" smtClean="0"/>
              <a:t>2/11/26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0B600-20B7-9251-DBBA-03962E708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8B907-4C1D-AC80-3AFB-3F46B532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6055-2FF4-D146-8B95-51F695977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E9D91-50FB-44BE-18FF-07D46D76D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BE8CB-2EC2-9E6A-7852-BC975B793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FAA5F-5B26-4070-6BE5-09D305096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E53FDD-4F3B-BD25-A3CE-4758F23D9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43DD68-C684-0DDE-4809-A250D483B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927FF5-8A53-FBF3-2420-33E0F29D7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84D9-8FD5-B042-B315-C8711E090121}" type="datetimeFigureOut">
              <a:rPr lang="en-US" smtClean="0"/>
              <a:t>2/11/26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D2D3C0-8076-FBB1-D1A5-026EEDEEF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CC08EC-AD3D-8FEA-3105-23ECE3D31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6055-2FF4-D146-8B95-51F695977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1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65F6A-8C0E-89D1-A631-FEBBB269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6EC53-262D-C2FE-D4F2-1DCFD7D21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84D9-8FD5-B042-B315-C8711E090121}" type="datetimeFigureOut">
              <a:rPr lang="en-US" smtClean="0"/>
              <a:t>2/11/26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B153FB-69E2-953C-3853-86459F96F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CDCE6-15BD-C8EA-F88B-188BEB841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6055-2FF4-D146-8B95-51F695977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8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AADEAA-D851-2568-B141-F9333F905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84D9-8FD5-B042-B315-C8711E090121}" type="datetimeFigureOut">
              <a:rPr lang="en-US" smtClean="0"/>
              <a:t>2/11/26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BD0A60-5E09-D900-B75E-B478C225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BEA74-F364-89A9-B4F8-D3A16F89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6055-2FF4-D146-8B95-51F695977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31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64AE-C3F0-F9E4-6541-B6C2ADDDE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9D61E-A74F-7495-C34C-44738EFEE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3EA38-78A8-45BB-1FD8-38647E210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F137E-EBD5-DE83-BCC2-8193EB54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84D9-8FD5-B042-B315-C8711E090121}" type="datetimeFigureOut">
              <a:rPr lang="en-US" smtClean="0"/>
              <a:t>2/11/26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CDE66-A5D0-6970-792F-E41A3E69F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80D69-B535-700E-4DAF-121B924B1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6055-2FF4-D146-8B95-51F695977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7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AA60B-264D-4CC3-5661-ECBF6076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68FF1B-DD90-3589-370E-D94BCCADE3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05EC7F-EF26-4143-392F-F075C5D32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58337-38AD-228F-DFB5-A11823F84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84D9-8FD5-B042-B315-C8711E090121}" type="datetimeFigureOut">
              <a:rPr lang="en-US" smtClean="0"/>
              <a:t>2/11/26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F5FC5-5D33-6AE4-5F18-3CF1041BF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C454C8-A4A6-3D7C-FCDD-31D94790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B6055-2FF4-D146-8B95-51F695977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7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5CCF1D-583C-6ECC-B9A7-527AC5520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D7D6C-A2FA-A4D8-B170-3CD594BA8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91489-9445-EEC6-7BFC-420586840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A84D9-8FD5-B042-B315-C8711E090121}" type="datetimeFigureOut">
              <a:rPr lang="en-US" smtClean="0"/>
              <a:t>2/11/26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1098F-9D0A-6F47-F448-389282D27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8A430-D032-9E20-5AC1-4ECD9F7DD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B6055-2FF4-D146-8B95-51F695977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9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xuenan.net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zerg-overmind.github.io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enchao-m.github.io/" TargetMode="External"/><Relationship Id="rId5" Type="http://schemas.openxmlformats.org/officeDocument/2006/relationships/hyperlink" Target="https://fhan235.github.io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BAEF3ED6-467A-603C-A04C-B3EA11D88C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-12639" y="678525"/>
            <a:ext cx="1217936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363636"/>
                </a:solidFill>
                <a:effectLst/>
                <a:latin typeface="Arial" panose="020B0604020202020204" pitchFamily="34" charset="0"/>
                <a:ea typeface="Google Sans"/>
              </a:rPr>
              <a:t>Stratified Avatar Generation from Sparse Observations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4A4A4A"/>
                </a:solidFill>
                <a:effectLst/>
                <a:latin typeface="Arial" panose="020B0604020202020204" pitchFamily="34" charset="0"/>
                <a:ea typeface="Google Sans"/>
              </a:rPr>
              <a:t>CVPR 2024 (Oral)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9CEE"/>
                </a:solidFill>
                <a:effectLst/>
                <a:latin typeface="Arial" panose="020B0604020202020204" pitchFamily="34" charset="0"/>
                <a:ea typeface="Google Sans"/>
                <a:hlinkClick r:id="rId5"/>
              </a:rPr>
              <a:t>Han Feng</a:t>
            </a:r>
            <a:r>
              <a:rPr kumimoji="0" lang="en-US" altLang="en-US" sz="1800" b="0" i="0" u="none" strike="noStrike" cap="none" normalizeH="0" baseline="30000" dirty="0">
                <a:ln>
                  <a:noFill/>
                </a:ln>
                <a:solidFill>
                  <a:srgbClr val="209CEE"/>
                </a:solidFill>
                <a:effectLst/>
                <a:latin typeface="Arial" panose="020B0604020202020204" pitchFamily="34" charset="0"/>
                <a:ea typeface="Google Sans"/>
                <a:hlinkClick r:id="rId5"/>
              </a:rPr>
              <a:t>1*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A4A4A"/>
                </a:solidFill>
                <a:effectLst/>
                <a:latin typeface="Arial" panose="020B0604020202020204" pitchFamily="34" charset="0"/>
                <a:ea typeface="Google Sans"/>
              </a:rPr>
              <a:t>,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9CEE"/>
                </a:solidFill>
                <a:effectLst/>
                <a:latin typeface="Arial" panose="020B0604020202020204" pitchFamily="34" charset="0"/>
                <a:ea typeface="Google Sans"/>
                <a:hlinkClick r:id="rId6"/>
              </a:rPr>
              <a:t>Wenchao Ma</a:t>
            </a:r>
            <a:r>
              <a:rPr kumimoji="0" lang="en-US" altLang="en-US" sz="1800" b="0" i="0" u="none" strike="noStrike" cap="none" normalizeH="0" baseline="30000" dirty="0">
                <a:ln>
                  <a:noFill/>
                </a:ln>
                <a:solidFill>
                  <a:srgbClr val="209CEE"/>
                </a:solidFill>
                <a:effectLst/>
                <a:latin typeface="Arial" panose="020B0604020202020204" pitchFamily="34" charset="0"/>
                <a:ea typeface="Google Sans"/>
                <a:hlinkClick r:id="rId6"/>
              </a:rPr>
              <a:t>2*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A4A4A"/>
                </a:solidFill>
                <a:effectLst/>
                <a:latin typeface="Arial" panose="020B0604020202020204" pitchFamily="34" charset="0"/>
                <a:ea typeface="Google Sans"/>
              </a:rPr>
              <a:t>,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9CEE"/>
                </a:solidFill>
                <a:effectLst/>
                <a:latin typeface="Arial" panose="020B0604020202020204" pitchFamily="34" charset="0"/>
                <a:ea typeface="Google Sans"/>
                <a:hlinkClick r:id="rId7"/>
              </a:rPr>
              <a:t>Quankai Gao</a:t>
            </a:r>
            <a:r>
              <a:rPr kumimoji="0" lang="en-US" altLang="en-US" sz="1800" b="0" i="0" u="none" strike="noStrike" cap="none" normalizeH="0" baseline="30000" dirty="0">
                <a:ln>
                  <a:noFill/>
                </a:ln>
                <a:solidFill>
                  <a:srgbClr val="209CEE"/>
                </a:solidFill>
                <a:effectLst/>
                <a:latin typeface="Arial" panose="020B0604020202020204" pitchFamily="34" charset="0"/>
                <a:ea typeface="Google Sans"/>
                <a:hlinkClick r:id="rId7"/>
              </a:rPr>
              <a:t>3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A4A4A"/>
                </a:solidFill>
                <a:effectLst/>
                <a:latin typeface="Arial" panose="020B0604020202020204" pitchFamily="34" charset="0"/>
                <a:ea typeface="Google Sans"/>
              </a:rPr>
              <a:t>,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209CEE"/>
                </a:solidFill>
                <a:effectLst/>
                <a:latin typeface="Arial" panose="020B0604020202020204" pitchFamily="34" charset="0"/>
                <a:ea typeface="Google Sans"/>
              </a:rPr>
              <a:t>Xianwei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9CEE"/>
                </a:solidFill>
                <a:effectLst/>
                <a:latin typeface="Arial" panose="020B0604020202020204" pitchFamily="34" charset="0"/>
                <a:ea typeface="Google Sans"/>
              </a:rPr>
              <a:t> Zheng</a:t>
            </a:r>
            <a:r>
              <a:rPr kumimoji="0" lang="en-US" altLang="en-US" sz="1800" b="0" i="0" u="none" strike="noStrike" cap="none" normalizeH="0" baseline="30000" dirty="0">
                <a:ln>
                  <a:noFill/>
                </a:ln>
                <a:solidFill>
                  <a:srgbClr val="209CEE"/>
                </a:solidFill>
                <a:effectLst/>
                <a:latin typeface="Arial" panose="020B0604020202020204" pitchFamily="34" charset="0"/>
                <a:ea typeface="Google Sans"/>
              </a:rPr>
              <a:t>1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9CEE"/>
                </a:solidFill>
                <a:effectLst/>
                <a:latin typeface="Arial" panose="020B0604020202020204" pitchFamily="34" charset="0"/>
                <a:ea typeface="Google Sans"/>
              </a:rPr>
              <a:t>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A4A4A"/>
                </a:solidFill>
                <a:effectLst/>
                <a:latin typeface="Arial" panose="020B0604020202020204" pitchFamily="34" charset="0"/>
                <a:ea typeface="Google Sans"/>
              </a:rPr>
              <a:t>,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9CEE"/>
                </a:solidFill>
                <a:effectLst/>
                <a:latin typeface="Arial" panose="020B0604020202020204" pitchFamily="34" charset="0"/>
                <a:ea typeface="Google Sans"/>
                <a:hlinkClick r:id="rId8"/>
              </a:rPr>
              <a:t>Nan Xue </a:t>
            </a:r>
            <a:r>
              <a:rPr kumimoji="0" lang="en-US" altLang="en-US" sz="1800" b="0" i="0" u="none" strike="noStrike" cap="none" normalizeH="0" baseline="30000" dirty="0">
                <a:ln>
                  <a:noFill/>
                </a:ln>
                <a:solidFill>
                  <a:srgbClr val="209CEE"/>
                </a:solidFill>
                <a:effectLst/>
                <a:latin typeface="Arial" panose="020B0604020202020204" pitchFamily="34" charset="0"/>
                <a:ea typeface="Google Sans"/>
                <a:hlinkClick r:id="rId8"/>
              </a:rPr>
              <a:t>4†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9CEE"/>
                </a:solidFill>
                <a:effectLst/>
                <a:latin typeface="Arial" panose="020B0604020202020204" pitchFamily="34" charset="0"/>
                <a:ea typeface="Google Sans"/>
                <a:hlinkClick r:id="rId8"/>
              </a:rPr>
              <a:t>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A4A4A"/>
                </a:solidFill>
                <a:effectLst/>
                <a:latin typeface="Arial" panose="020B0604020202020204" pitchFamily="34" charset="0"/>
                <a:ea typeface="Google Sans"/>
              </a:rPr>
              <a:t>, 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209CEE"/>
                </a:solidFill>
                <a:effectLst/>
                <a:latin typeface="Arial" panose="020B0604020202020204" pitchFamily="34" charset="0"/>
                <a:ea typeface="Google Sans"/>
              </a:rPr>
              <a:t>Huijuan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9CEE"/>
                </a:solidFill>
                <a:effectLst/>
                <a:latin typeface="Arial" panose="020B0604020202020204" pitchFamily="34" charset="0"/>
                <a:ea typeface="Google Sans"/>
              </a:rPr>
              <a:t> Xu </a:t>
            </a:r>
            <a:r>
              <a:rPr kumimoji="0" lang="en-US" altLang="en-US" sz="1800" b="0" i="0" u="none" strike="noStrike" cap="none" normalizeH="0" baseline="30000" dirty="0">
                <a:ln>
                  <a:noFill/>
                </a:ln>
                <a:solidFill>
                  <a:srgbClr val="209CEE"/>
                </a:solidFill>
                <a:effectLst/>
                <a:latin typeface="Arial" panose="020B0604020202020204" pitchFamily="34" charset="0"/>
                <a:ea typeface="Google Sans"/>
              </a:rPr>
              <a:t>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A4A4A"/>
                </a:solidFill>
                <a:effectLst/>
                <a:latin typeface="Arial" panose="020B0604020202020204" pitchFamily="34" charset="0"/>
                <a:ea typeface="Google Sans"/>
              </a:rPr>
              <a:t>* Equal contribution, ordered by alphabet.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A4A4A"/>
                </a:solidFill>
                <a:effectLst/>
                <a:latin typeface="Arial" panose="020B0604020202020204" pitchFamily="34" charset="0"/>
                <a:ea typeface="Google Sans"/>
              </a:rPr>
              <a:t>† Corresponding author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30000" dirty="0">
                <a:ln>
                  <a:noFill/>
                </a:ln>
                <a:solidFill>
                  <a:srgbClr val="4A4A4A"/>
                </a:solidFill>
                <a:effectLst/>
                <a:latin typeface="Arial" panose="020B0604020202020204" pitchFamily="34" charset="0"/>
                <a:ea typeface="Google Sans"/>
              </a:rPr>
              <a:t>1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A4A4A"/>
                </a:solidFill>
                <a:effectLst/>
                <a:latin typeface="Arial" panose="020B0604020202020204" pitchFamily="34" charset="0"/>
                <a:ea typeface="Google Sans"/>
              </a:rPr>
              <a:t> Wuhan University   </a:t>
            </a:r>
            <a:r>
              <a:rPr kumimoji="0" lang="en-US" altLang="en-US" sz="1800" b="0" i="0" u="none" strike="noStrike" cap="none" normalizeH="0" baseline="30000" dirty="0">
                <a:ln>
                  <a:noFill/>
                </a:ln>
                <a:solidFill>
                  <a:srgbClr val="4A4A4A"/>
                </a:solidFill>
                <a:effectLst/>
                <a:latin typeface="Arial" panose="020B0604020202020204" pitchFamily="34" charset="0"/>
                <a:ea typeface="Google Sans"/>
              </a:rPr>
              <a:t>2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A4A4A"/>
                </a:solidFill>
                <a:effectLst/>
                <a:latin typeface="Arial" panose="020B0604020202020204" pitchFamily="34" charset="0"/>
                <a:ea typeface="Google Sans"/>
              </a:rPr>
              <a:t> Pennsylvania State University   </a:t>
            </a:r>
            <a:r>
              <a:rPr kumimoji="0" lang="en-US" altLang="en-US" sz="1800" b="0" i="0" u="none" strike="noStrike" cap="none" normalizeH="0" baseline="30000" dirty="0">
                <a:ln>
                  <a:noFill/>
                </a:ln>
                <a:solidFill>
                  <a:srgbClr val="4A4A4A"/>
                </a:solidFill>
                <a:effectLst/>
                <a:latin typeface="Arial" panose="020B0604020202020204" pitchFamily="34" charset="0"/>
                <a:ea typeface="Google Sans"/>
              </a:rPr>
              <a:t>3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A4A4A"/>
                </a:solidFill>
                <a:effectLst/>
                <a:latin typeface="Arial" panose="020B0604020202020204" pitchFamily="34" charset="0"/>
                <a:ea typeface="Google Sans"/>
              </a:rPr>
              <a:t> University of Southern California   </a:t>
            </a:r>
            <a:r>
              <a:rPr kumimoji="0" lang="en-US" altLang="en-US" sz="1800" b="0" i="0" u="none" strike="noStrike" cap="none" normalizeH="0" baseline="30000" dirty="0">
                <a:ln>
                  <a:noFill/>
                </a:ln>
                <a:solidFill>
                  <a:srgbClr val="4A4A4A"/>
                </a:solidFill>
                <a:effectLst/>
                <a:latin typeface="Arial" panose="020B0604020202020204" pitchFamily="34" charset="0"/>
                <a:ea typeface="Google Sans"/>
              </a:rPr>
              <a:t>4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A4A4A"/>
                </a:solidFill>
                <a:effectLst/>
                <a:latin typeface="Arial" panose="020B0604020202020204" pitchFamily="34" charset="0"/>
                <a:ea typeface="Google Sans"/>
              </a:rPr>
              <a:t> Ant Group  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boxing.mp4">
            <a:hlinkClick r:id="" action="ppaction://media"/>
            <a:extLst>
              <a:ext uri="{FF2B5EF4-FFF2-40B4-BE49-F238E27FC236}">
                <a16:creationId xmlns:a16="http://schemas.microsoft.com/office/drawing/2014/main" id="{86483287-9022-EFE9-79F7-02DEFC73F6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639" y="3221749"/>
            <a:ext cx="121920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4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67F3B-AEAB-84FC-01B7-6D719E8FF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CA" dirty="0"/>
              <a:t>SMPLX comparison results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7D2A6B-7BB7-72E5-94E3-C2C49B36E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0387" y="1454518"/>
            <a:ext cx="5704497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865D00-8700-E263-EA3C-20C8086AFF2C}"/>
              </a:ext>
            </a:extLst>
          </p:cNvPr>
          <p:cNvSpPr txBox="1"/>
          <p:nvPr/>
        </p:nvSpPr>
        <p:spPr>
          <a:xfrm>
            <a:off x="248334" y="1638130"/>
            <a:ext cx="5572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Incorporate the body pose </a:t>
            </a:r>
            <a:r>
              <a:rPr lang="en-CA" b="1" dirty="0"/>
              <a:t>prior</a:t>
            </a:r>
            <a:r>
              <a:rPr lang="en-CA" dirty="0"/>
              <a:t> to refine the human pose in the latent space of </a:t>
            </a:r>
            <a:r>
              <a:rPr lang="en-CA" b="1" dirty="0" err="1"/>
              <a:t>VPoser</a:t>
            </a:r>
            <a:r>
              <a:rPr lang="en-CA" dirty="0"/>
              <a:t>, a variational human pose prior trained on the </a:t>
            </a:r>
            <a:r>
              <a:rPr lang="en-CA" b="1" dirty="0"/>
              <a:t>AMASS</a:t>
            </a:r>
            <a:r>
              <a:rPr lang="en-CA" dirty="0"/>
              <a:t> dataset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631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9A01-945D-77FA-D7C4-643FF128F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662782"/>
          </a:xfrm>
        </p:spPr>
        <p:txBody>
          <a:bodyPr>
            <a:normAutofit fontScale="90000"/>
          </a:bodyPr>
          <a:lstStyle/>
          <a:p>
            <a:r>
              <a:rPr lang="en-CA" dirty="0"/>
              <a:t>Normal Map</a:t>
            </a: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CC84C48-36C8-C8C2-0D33-D4F18269BA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611" y="681038"/>
            <a:ext cx="6495393" cy="607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BAF69D-019A-CA61-3206-32BDF67412D1}"/>
              </a:ext>
            </a:extLst>
          </p:cNvPr>
          <p:cNvSpPr txBox="1"/>
          <p:nvPr/>
        </p:nvSpPr>
        <p:spPr>
          <a:xfrm>
            <a:off x="79802" y="1525757"/>
            <a:ext cx="51170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Use the 2D human normal foundation model </a:t>
            </a:r>
            <a:r>
              <a:rPr lang="en-CA" b="1" dirty="0"/>
              <a:t>Sapiens</a:t>
            </a:r>
            <a:r>
              <a:rPr lang="en-CA" dirty="0"/>
              <a:t> to generate pseudo labels for normal maps.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Leverage the generated normal maps to regularize the human surface reconstruction method following </a:t>
            </a:r>
            <a:r>
              <a:rPr lang="en-CA" b="1" dirty="0"/>
              <a:t>2DGS</a:t>
            </a:r>
            <a:r>
              <a:rPr lang="en-CA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49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F3EF-DBB5-3960-BC0D-C71AFC55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72358"/>
          </a:xfrm>
        </p:spPr>
        <p:txBody>
          <a:bodyPr/>
          <a:lstStyle/>
          <a:p>
            <a:r>
              <a:rPr lang="en-CA" dirty="0"/>
              <a:t>Depth Map</a:t>
            </a:r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9C83E89-A085-0B40-AD42-EA98DBB0FD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905" y="849821"/>
            <a:ext cx="6117021" cy="600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5E30D-DF34-2369-DA1D-CAB2A2C2F008}"/>
              </a:ext>
            </a:extLst>
          </p:cNvPr>
          <p:cNvSpPr txBox="1"/>
          <p:nvPr/>
        </p:nvSpPr>
        <p:spPr>
          <a:xfrm>
            <a:off x="0" y="1301959"/>
            <a:ext cx="57625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Depth map provides reliable geometric input for neural networks to infer accurate 3D shapes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Depth information can capture fine details such as cloth wrinkles, which can serve as a supervisory signal to constrain the 3D human geometry, and further improve the quality of reconstruction.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Use 2D Gaussian primitives and multi-view camera parameters to render human depth maps for each view</a:t>
            </a:r>
          </a:p>
        </p:txBody>
      </p:sp>
    </p:spTree>
    <p:extLst>
      <p:ext uri="{BB962C8B-B14F-4D97-AF65-F5344CB8AC3E}">
        <p14:creationId xmlns:p14="http://schemas.microsoft.com/office/powerpoint/2010/main" val="1496276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B2433-AC04-FDC8-EEB1-A705D34B6D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A28F6D-4E84-ECFD-6D75-B737789E05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7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45725-8831-4F88-2F37-006B404CE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8F41-B0A3-04D0-130A-C3E088F5F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085083" cy="4486275"/>
          </a:xfrm>
        </p:spPr>
        <p:txBody>
          <a:bodyPr>
            <a:normAutofit/>
          </a:bodyPr>
          <a:lstStyle/>
          <a:p>
            <a:r>
              <a:rPr lang="en-CA" dirty="0"/>
              <a:t>Generating 3D full-body avatars from observations (IMUs) of Head Mounted Devices (HMDs) is crucial for enhancing immersive AR/VR experiences.</a:t>
            </a:r>
          </a:p>
          <a:p>
            <a:endParaRPr lang="en-CA" dirty="0"/>
          </a:p>
          <a:p>
            <a:r>
              <a:rPr lang="en-CA" dirty="0"/>
              <a:t>HMDs primarily track the head and hands, while leaving the rest of the body unmonitored.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CBF2A-4C1E-BC4F-26F0-38E68AB44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283" y="1608082"/>
            <a:ext cx="2070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3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E232B-D4F8-38A2-F40B-58B15517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ECEDC-7B38-8041-288A-B5F32BD3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418"/>
            <a:ext cx="10515600" cy="4351338"/>
          </a:xfrm>
        </p:spPr>
        <p:txBody>
          <a:bodyPr/>
          <a:lstStyle/>
          <a:p>
            <a:r>
              <a:rPr lang="en-CA" dirty="0"/>
              <a:t>Incorporating more sensors (at the pelvis and leg) diminish the user experience. </a:t>
            </a:r>
          </a:p>
          <a:p>
            <a:r>
              <a:rPr lang="en-CA" dirty="0"/>
              <a:t>For instance, recent works focus on reconstructing full body motion from six inertial measurement units (IMUs).</a:t>
            </a:r>
          </a:p>
          <a:p>
            <a:endParaRPr lang="en-CA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1FC81-6778-98E6-546D-A00F88FB4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762" y="3639206"/>
            <a:ext cx="5505117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06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625CC-1ADD-466C-666F-542468E95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4551CB-5B88-19A6-0C33-6120027D6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51154"/>
            <a:ext cx="10515600" cy="3300280"/>
          </a:xfrm>
        </p:spPr>
      </p:pic>
    </p:spTree>
    <p:extLst>
      <p:ext uri="{BB962C8B-B14F-4D97-AF65-F5344CB8AC3E}">
        <p14:creationId xmlns:p14="http://schemas.microsoft.com/office/powerpoint/2010/main" val="3565456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2ABD9-2232-F01B-D651-84CA2D7A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88" y="72313"/>
            <a:ext cx="10515600" cy="1325563"/>
          </a:xfrm>
        </p:spPr>
        <p:txBody>
          <a:bodyPr/>
          <a:lstStyle/>
          <a:p>
            <a:r>
              <a:rPr lang="en-US" dirty="0"/>
              <a:t>Architecture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C6B398-E721-7140-3851-0996963CE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812" y="1397876"/>
            <a:ext cx="10683775" cy="5286703"/>
          </a:xfrm>
        </p:spPr>
      </p:pic>
    </p:spTree>
    <p:extLst>
      <p:ext uri="{BB962C8B-B14F-4D97-AF65-F5344CB8AC3E}">
        <p14:creationId xmlns:p14="http://schemas.microsoft.com/office/powerpoint/2010/main" val="3373955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E1898-1EBB-951B-5162-A78D6AE4D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44" y="18255"/>
            <a:ext cx="10515600" cy="1325563"/>
          </a:xfrm>
        </p:spPr>
        <p:txBody>
          <a:bodyPr/>
          <a:lstStyle/>
          <a:p>
            <a:r>
              <a:rPr lang="en-US" dirty="0"/>
              <a:t>Results on AMASS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1AEC8-1C4F-83D3-51F7-FE84BB740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Vis">
            <a:extLst>
              <a:ext uri="{FF2B5EF4-FFF2-40B4-BE49-F238E27FC236}">
                <a16:creationId xmlns:a16="http://schemas.microsoft.com/office/drawing/2014/main" id="{60779718-F7F2-6004-A918-D5EC650C6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" t="37854" r="511" b="-37854"/>
          <a:stretch>
            <a:fillRect/>
          </a:stretch>
        </p:blipFill>
        <p:spPr bwMode="auto">
          <a:xfrm>
            <a:off x="446744" y="1690688"/>
            <a:ext cx="11298512" cy="733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837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529AE-EB61-FBE8-DE02-45397FE2C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5E7772A-9521-B7B9-6B93-E558DD7E2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8482" y="49601"/>
            <a:ext cx="9879724" cy="6808399"/>
          </a:xfrm>
        </p:spPr>
      </p:pic>
    </p:spTree>
    <p:extLst>
      <p:ext uri="{BB962C8B-B14F-4D97-AF65-F5344CB8AC3E}">
        <p14:creationId xmlns:p14="http://schemas.microsoft.com/office/powerpoint/2010/main" val="2047007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92DB9-02DF-4E07-986A-C1EBEEBB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18428" cy="756744"/>
          </a:xfrm>
        </p:spPr>
        <p:txBody>
          <a:bodyPr/>
          <a:lstStyle/>
          <a:p>
            <a:r>
              <a:rPr lang="en-CA" dirty="0"/>
              <a:t>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4FAF1-7949-E913-3376-2D798D248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405225D-D382-38D7-6B6B-F6998C09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756745"/>
            <a:ext cx="7177448" cy="610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203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F65E8-3BC3-355D-0FA1-1654544F2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1046372" cy="738490"/>
          </a:xfrm>
        </p:spPr>
        <p:txBody>
          <a:bodyPr/>
          <a:lstStyle/>
          <a:p>
            <a:r>
              <a:rPr lang="en-CA" dirty="0"/>
              <a:t>New Masks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E0B1166-067B-0D11-5D9D-64D87F4FBC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37" y="664699"/>
            <a:ext cx="5854263" cy="617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81A574-E12E-1915-E019-1478938FD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00" y="1053679"/>
            <a:ext cx="4514367" cy="50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87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341</Words>
  <Application>Microsoft Macintosh PowerPoint</Application>
  <PresentationFormat>Widescreen</PresentationFormat>
  <Paragraphs>31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Stratified Avatar Generation from Sparse Observations CVPR 2024 (Oral) Han Feng1*, Wenchao Ma2*, Quankai Gao3, Xianwei Zheng1 , Nan Xue 4† , Huijuan Xu 2 * Equal contribution, ordered by alphabet. † Corresponding author 1 Wuhan University   2 Pennsylvania State University   3 University of Southern California   4 Ant Group  </vt:lpstr>
      <vt:lpstr>Motivation</vt:lpstr>
      <vt:lpstr>Motivation</vt:lpstr>
      <vt:lpstr>Method</vt:lpstr>
      <vt:lpstr>Architecture</vt:lpstr>
      <vt:lpstr>Results on AMASS Dataset</vt:lpstr>
      <vt:lpstr>PowerPoint Presentation</vt:lpstr>
      <vt:lpstr>Overview</vt:lpstr>
      <vt:lpstr>New Masks</vt:lpstr>
      <vt:lpstr>SMPLX comparison results</vt:lpstr>
      <vt:lpstr>Normal Map</vt:lpstr>
      <vt:lpstr>Depth Map</vt:lpstr>
      <vt:lpstr>Thank You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昱博 黄</dc:creator>
  <cp:lastModifiedBy>昱博 黄</cp:lastModifiedBy>
  <cp:revision>8</cp:revision>
  <dcterms:created xsi:type="dcterms:W3CDTF">2026-02-11T06:27:46Z</dcterms:created>
  <dcterms:modified xsi:type="dcterms:W3CDTF">2026-02-11T18:13:29Z</dcterms:modified>
</cp:coreProperties>
</file>