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6" r:id="rId7"/>
    <p:sldId id="269" r:id="rId8"/>
    <p:sldId id="263" r:id="rId9"/>
    <p:sldId id="261" r:id="rId10"/>
    <p:sldId id="273" r:id="rId11"/>
    <p:sldId id="264" r:id="rId12"/>
    <p:sldId id="274" r:id="rId13"/>
    <p:sldId id="275" r:id="rId14"/>
    <p:sldId id="276" r:id="rId15"/>
    <p:sldId id="265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94660"/>
  </p:normalViewPr>
  <p:slideViewPr>
    <p:cSldViewPr snapToGrid="0">
      <p:cViewPr>
        <p:scale>
          <a:sx n="100" d="100"/>
          <a:sy n="100" d="100"/>
        </p:scale>
        <p:origin x="1832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3DE1-4E3B-7AE6-D347-69CBF059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CCC60-F70B-BE80-BA46-36EDF57C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54193-2D78-01E8-F094-0F2F2EA3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EE8A2-9975-CB30-2F1A-96B3AC31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1285F-080B-8EBA-EF98-71CF0463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625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F06E-4E70-B638-ADA3-CB94F6B3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7162-C3D3-6FEF-F892-8FF84043E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CAECB-37C0-7797-A6DF-82C20062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2F395-C073-A35A-249E-661A8924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E5AA5-C4F5-37F5-E468-BF020B01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13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922ED-0768-5B5D-95C0-46E81F260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2CDE9-87D6-E6AE-7542-25B54FB5C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B5E6B-A3F3-A714-F3BD-B872BC17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9298C-D52E-058F-1D8B-F853B803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E6A5F-6226-CC71-A271-4E445DD1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031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288B-D3A1-F380-29D6-583E658C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26CAD-95D1-CC21-D7D9-6F4A9F491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5EB52-0221-DA1A-D1D7-2FC4BE22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8997E-23D4-8C0A-71E8-60E25412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2FFD5-2EE7-7690-19D4-93F88693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80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0CB5-FA8E-09FA-320D-938FBDFC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0D3C8-AF19-28AF-CB2A-56E9415D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3A432-2142-4DD0-E3E7-4F12C827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546E1-7774-BC55-8175-F3D233CA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4B67-FB3E-F1F1-6FBB-6D835D8D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05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F25C9-63EF-DBA7-6BC5-48184662A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40D5F-4036-214D-E0A0-8DF26A163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26376-430D-56F9-BFA8-E7A38F13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75940-6985-D4ED-3DFF-96820580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C24DA-394E-4F1B-E250-BD742D23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F0F7F-36C3-4795-4E31-11A66524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94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1A78-96CC-9C0F-6587-2163F018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F3DD0-4AA6-B655-39E6-02A71FB7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2CAD4-D592-0773-74FB-015F217E2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A2D9E-944F-208C-CFC5-51EE91FE5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2DA65-C3BB-ADE7-DED5-93292C606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CE758-7F71-238C-EB4C-15C3C3DD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A99DC-E038-6A10-A3E5-9568F820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69F1C-2C29-E262-3E4F-CC89FA5D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435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EF49-F94F-A579-657F-40DC8A88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F1E43-7770-E2BE-1961-B0BC0C59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50AB0-0532-828A-BE75-9EC3C949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59202-87C1-C7EC-2392-97C23242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85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DCCC7-2C53-ADB6-8E68-D2C440AA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8672A-26A7-63ED-F7D2-E0DC7089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AAB17-57D9-C3F9-D9B0-B3199F20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83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566E-7CD4-D138-C5A5-B68002D0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20064-3B7E-D51D-8CD5-EDA87918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DAA5D-C903-D4F5-48E1-0815AC61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0DC5E-1ADD-805F-E7CC-90C894DF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60C09-1DFC-0B21-1D03-A9DF2D37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A640E-C125-5A21-EF75-CAE5493F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051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B04E-8A70-5404-8BFF-14E5F2F9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F41EA-6C5E-8040-D6EC-FDB400D7C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A7226-AF1B-DE59-96FD-9AB8C1EF5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AFFAB-F87B-860A-38BF-38DC80B0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4D190-720D-9C72-8599-551B6B33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E5D6-4038-B855-C9C9-B52FE9E1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892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69300-AC78-720E-AE9E-C3F1B7F3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F1736-B6DA-C311-C616-4413188C0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F3B75-0B52-1FFB-F5D5-522669C9B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E7DC9-D0D7-4D8B-BF77-8E843368ED78}" type="datetimeFigureOut">
              <a:rPr lang="en-CA" smtClean="0"/>
              <a:t>2026-02-11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D890-727E-DD27-3A2F-EA3C6C350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DC82E-113F-A096-6416-31828EDD9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7FE664-5873-48C8-AAC6-DC81C190ED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8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ong">
            <a:hlinkClick r:id="" action="ppaction://media"/>
            <a:extLst>
              <a:ext uri="{FF2B5EF4-FFF2-40B4-BE49-F238E27FC236}">
                <a16:creationId xmlns:a16="http://schemas.microsoft.com/office/drawing/2014/main" id="{4E4F57D8-9761-0EA3-613E-7AB32C240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450" y="0"/>
            <a:ext cx="3164416" cy="316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239CF-54CE-E47A-8E0F-6D93EF8DB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428" y="3987096"/>
            <a:ext cx="4424254" cy="2793279"/>
          </a:xfrm>
          <a:prstGeom prst="rect">
            <a:avLst/>
          </a:prstGeom>
        </p:spPr>
      </p:pic>
      <p:pic>
        <p:nvPicPr>
          <p:cNvPr id="1026" name="Picture 2" descr="A mythical Chinese dragon">
            <a:extLst>
              <a:ext uri="{FF2B5EF4-FFF2-40B4-BE49-F238E27FC236}">
                <a16:creationId xmlns:a16="http://schemas.microsoft.com/office/drawing/2014/main" id="{DEF00D63-5056-F6D2-720A-1FA679A1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720" y="1156738"/>
            <a:ext cx="1483280" cy="14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FE46C-7830-8652-4F83-48828D5E1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63" y="2866678"/>
            <a:ext cx="4214218" cy="869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7D26A7-5C89-929F-B675-C069931E7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59" y="389467"/>
            <a:ext cx="7650953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69745D-3A7D-1C3C-EB8A-75F35E68D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795"/>
            <a:ext cx="12192000" cy="3863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C380F5-1693-2A74-130B-5DBB805296C4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04F1B8-D883-3DE1-1610-E3B62E2C2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4703543"/>
            <a:ext cx="5308178" cy="18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C851AA-DA4A-EFAB-149B-C8BFCA85C9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361"/>
          <a:stretch>
            <a:fillRect/>
          </a:stretch>
        </p:blipFill>
        <p:spPr>
          <a:xfrm>
            <a:off x="689385" y="4595593"/>
            <a:ext cx="3982593" cy="1201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7338A-237E-7A35-97CA-42AAE5B1A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60" y="6024038"/>
            <a:ext cx="3982593" cy="8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99D68-329C-B126-3E6C-A7CD685B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A622D-4711-EC14-EA35-7D066D8A39F8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849F0-878B-D93C-F63F-CEFCF86A0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5" y="1030068"/>
            <a:ext cx="5118832" cy="97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BB804-5108-DC48-2A75-862BF817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67" y="2135229"/>
            <a:ext cx="5118832" cy="1293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30FCD-5373-5D09-848C-FA13720A6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340" y="863234"/>
            <a:ext cx="5144098" cy="2543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567A0-8347-38E3-A2E7-7215EAF2F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06" y="3655837"/>
            <a:ext cx="5700210" cy="2966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4B28F-8828-6CFF-DA56-7F020DE63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791" y="3877731"/>
            <a:ext cx="6024703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B2E5ED-A4DD-8306-0BD9-DCCA5B10194F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Data Preparation -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BAF88-2FD8-8949-4FFC-224BEC5E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20" y="884238"/>
            <a:ext cx="5136838" cy="5863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8942-CEC3-0349-0229-5D94D041A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458" y="884238"/>
            <a:ext cx="5026041" cy="35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35CB-19F1-4C6B-EED5-28281F42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98CD6B-2099-9B41-C624-B6B157C4F6A8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Data Preparation - Curation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4A5E3-F695-32BB-E01E-6841C022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3" y="774606"/>
            <a:ext cx="4623253" cy="2565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4FE1C3-3DD3-7AFF-0396-899B1201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49" y="167886"/>
            <a:ext cx="4484135" cy="2915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9A4A5-8FB2-395D-CA56-047830513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89" y="3429000"/>
            <a:ext cx="4559407" cy="1602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617B57-D1A6-8D52-B1F4-0C212BCC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789" y="3154094"/>
            <a:ext cx="4623253" cy="1925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20C14-A77F-10AF-E8F5-F0CD9E8AC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92" y="5293301"/>
            <a:ext cx="10420350" cy="15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EACB8-A0ED-DF4D-0B34-E4BC9E334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1E56E7-1F87-9E3F-F5AF-FDCF633EE1ED}"/>
              </a:ext>
            </a:extLst>
          </p:cNvPr>
          <p:cNvSpPr txBox="1"/>
          <p:nvPr/>
        </p:nvSpPr>
        <p:spPr>
          <a:xfrm>
            <a:off x="192506" y="110331"/>
            <a:ext cx="668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Data Preparation - Captioning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23DB09-9E92-0713-E0E4-F39EA588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50" y="71219"/>
            <a:ext cx="3906300" cy="1557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FC04EB-8542-908A-DBBB-D2CC147C8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96" y="324500"/>
            <a:ext cx="4577054" cy="64231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A05D69-9E5A-4604-3060-5AAE3203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446" y="1907020"/>
            <a:ext cx="4691353" cy="4879761"/>
          </a:xfrm>
          <a:prstGeom prst="rect">
            <a:avLst/>
          </a:prstGeom>
        </p:spPr>
      </p:pic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30E04517-AD44-DDEA-8082-5741BAD98420}"/>
              </a:ext>
            </a:extLst>
          </p:cNvPr>
          <p:cNvCxnSpPr/>
          <p:nvPr/>
        </p:nvCxnSpPr>
        <p:spPr>
          <a:xfrm rot="10800000" flipV="1">
            <a:off x="4737100" y="533400"/>
            <a:ext cx="2355850" cy="1765300"/>
          </a:xfrm>
          <a:prstGeom prst="curvedConnector3">
            <a:avLst/>
          </a:prstGeom>
          <a:ln w="22225">
            <a:solidFill>
              <a:schemeClr val="accent2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C744FD7-0511-C638-A534-0F9AC29325E6}"/>
              </a:ext>
            </a:extLst>
          </p:cNvPr>
          <p:cNvSpPr/>
          <p:nvPr/>
        </p:nvSpPr>
        <p:spPr>
          <a:xfrm>
            <a:off x="5924550" y="1136650"/>
            <a:ext cx="1168400" cy="2229371"/>
          </a:xfrm>
          <a:custGeom>
            <a:avLst/>
            <a:gdLst>
              <a:gd name="csX0" fmla="*/ 1149350 w 1168400"/>
              <a:gd name="csY0" fmla="*/ 0 h 2229371"/>
              <a:gd name="csX1" fmla="*/ 990600 w 1168400"/>
              <a:gd name="csY1" fmla="*/ 6350 h 2229371"/>
              <a:gd name="csX2" fmla="*/ 755650 w 1168400"/>
              <a:gd name="csY2" fmla="*/ 88900 h 2229371"/>
              <a:gd name="csX3" fmla="*/ 469900 w 1168400"/>
              <a:gd name="csY3" fmla="*/ 222250 h 2229371"/>
              <a:gd name="csX4" fmla="*/ 190500 w 1168400"/>
              <a:gd name="csY4" fmla="*/ 520700 h 2229371"/>
              <a:gd name="csX5" fmla="*/ 133350 w 1168400"/>
              <a:gd name="csY5" fmla="*/ 660400 h 2229371"/>
              <a:gd name="csX6" fmla="*/ 69850 w 1168400"/>
              <a:gd name="csY6" fmla="*/ 977900 h 2229371"/>
              <a:gd name="csX7" fmla="*/ 31750 w 1168400"/>
              <a:gd name="csY7" fmla="*/ 1289050 h 2229371"/>
              <a:gd name="csX8" fmla="*/ 0 w 1168400"/>
              <a:gd name="csY8" fmla="*/ 1720850 h 2229371"/>
              <a:gd name="csX9" fmla="*/ 12700 w 1168400"/>
              <a:gd name="csY9" fmla="*/ 1879600 h 2229371"/>
              <a:gd name="csX10" fmla="*/ 107950 w 1168400"/>
              <a:gd name="csY10" fmla="*/ 2032000 h 2229371"/>
              <a:gd name="csX11" fmla="*/ 234950 w 1168400"/>
              <a:gd name="csY11" fmla="*/ 2089150 h 2229371"/>
              <a:gd name="csX12" fmla="*/ 317500 w 1168400"/>
              <a:gd name="csY12" fmla="*/ 2127250 h 2229371"/>
              <a:gd name="csX13" fmla="*/ 533400 w 1168400"/>
              <a:gd name="csY13" fmla="*/ 2165350 h 2229371"/>
              <a:gd name="csX14" fmla="*/ 704850 w 1168400"/>
              <a:gd name="csY14" fmla="*/ 2190750 h 2229371"/>
              <a:gd name="csX15" fmla="*/ 876300 w 1168400"/>
              <a:gd name="csY15" fmla="*/ 2209800 h 2229371"/>
              <a:gd name="csX16" fmla="*/ 1104900 w 1168400"/>
              <a:gd name="csY16" fmla="*/ 2228850 h 2229371"/>
              <a:gd name="csX17" fmla="*/ 1168400 w 1168400"/>
              <a:gd name="csY17" fmla="*/ 2228850 h 22293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168400" h="2229371">
                <a:moveTo>
                  <a:pt x="1149350" y="0"/>
                </a:moveTo>
                <a:lnTo>
                  <a:pt x="990600" y="6350"/>
                </a:lnTo>
                <a:cubicBezTo>
                  <a:pt x="909629" y="24634"/>
                  <a:pt x="832330" y="57106"/>
                  <a:pt x="755650" y="88900"/>
                </a:cubicBezTo>
                <a:cubicBezTo>
                  <a:pt x="658554" y="129159"/>
                  <a:pt x="559686" y="167598"/>
                  <a:pt x="469900" y="222250"/>
                </a:cubicBezTo>
                <a:cubicBezTo>
                  <a:pt x="372812" y="281347"/>
                  <a:pt x="248016" y="425502"/>
                  <a:pt x="190500" y="520700"/>
                </a:cubicBezTo>
                <a:cubicBezTo>
                  <a:pt x="164483" y="563763"/>
                  <a:pt x="152400" y="613833"/>
                  <a:pt x="133350" y="660400"/>
                </a:cubicBezTo>
                <a:cubicBezTo>
                  <a:pt x="112183" y="766233"/>
                  <a:pt x="82968" y="870771"/>
                  <a:pt x="69850" y="977900"/>
                </a:cubicBezTo>
                <a:cubicBezTo>
                  <a:pt x="57150" y="1081617"/>
                  <a:pt x="42502" y="1185113"/>
                  <a:pt x="31750" y="1289050"/>
                </a:cubicBezTo>
                <a:cubicBezTo>
                  <a:pt x="21224" y="1390798"/>
                  <a:pt x="7393" y="1609962"/>
                  <a:pt x="0" y="1720850"/>
                </a:cubicBezTo>
                <a:cubicBezTo>
                  <a:pt x="4233" y="1773767"/>
                  <a:pt x="-750" y="1828246"/>
                  <a:pt x="12700" y="1879600"/>
                </a:cubicBezTo>
                <a:cubicBezTo>
                  <a:pt x="21420" y="1912895"/>
                  <a:pt x="70942" y="2000685"/>
                  <a:pt x="107950" y="2032000"/>
                </a:cubicBezTo>
                <a:cubicBezTo>
                  <a:pt x="137694" y="2057168"/>
                  <a:pt x="206100" y="2076944"/>
                  <a:pt x="234950" y="2089150"/>
                </a:cubicBezTo>
                <a:cubicBezTo>
                  <a:pt x="262861" y="2100958"/>
                  <a:pt x="288749" y="2117666"/>
                  <a:pt x="317500" y="2127250"/>
                </a:cubicBezTo>
                <a:cubicBezTo>
                  <a:pt x="443928" y="2169393"/>
                  <a:pt x="420987" y="2153721"/>
                  <a:pt x="533400" y="2165350"/>
                </a:cubicBezTo>
                <a:cubicBezTo>
                  <a:pt x="624647" y="2174789"/>
                  <a:pt x="620793" y="2178141"/>
                  <a:pt x="704850" y="2190750"/>
                </a:cubicBezTo>
                <a:cubicBezTo>
                  <a:pt x="744681" y="2196725"/>
                  <a:pt x="859758" y="2208089"/>
                  <a:pt x="876300" y="2209800"/>
                </a:cubicBezTo>
                <a:cubicBezTo>
                  <a:pt x="954161" y="2217855"/>
                  <a:pt x="1023837" y="2224346"/>
                  <a:pt x="1104900" y="2228850"/>
                </a:cubicBezTo>
                <a:cubicBezTo>
                  <a:pt x="1126034" y="2230024"/>
                  <a:pt x="1147233" y="2228850"/>
                  <a:pt x="1168400" y="2228850"/>
                </a:cubicBezTo>
              </a:path>
            </a:pathLst>
          </a:custGeom>
          <a:ln w="22225"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7C17AD3-ACCE-5D30-194C-F9C3F839A9CE}"/>
              </a:ext>
            </a:extLst>
          </p:cNvPr>
          <p:cNvSpPr/>
          <p:nvPr/>
        </p:nvSpPr>
        <p:spPr>
          <a:xfrm>
            <a:off x="10706100" y="1339850"/>
            <a:ext cx="1069891" cy="4591057"/>
          </a:xfrm>
          <a:custGeom>
            <a:avLst/>
            <a:gdLst>
              <a:gd name="csX0" fmla="*/ 177800 w 1069891"/>
              <a:gd name="csY0" fmla="*/ 0 h 4591057"/>
              <a:gd name="csX1" fmla="*/ 666750 w 1069891"/>
              <a:gd name="csY1" fmla="*/ 171450 h 4591057"/>
              <a:gd name="csX2" fmla="*/ 850900 w 1069891"/>
              <a:gd name="csY2" fmla="*/ 368300 h 4591057"/>
              <a:gd name="csX3" fmla="*/ 1028700 w 1069891"/>
              <a:gd name="csY3" fmla="*/ 685800 h 4591057"/>
              <a:gd name="csX4" fmla="*/ 1047750 w 1069891"/>
              <a:gd name="csY4" fmla="*/ 787400 h 4591057"/>
              <a:gd name="csX5" fmla="*/ 1054100 w 1069891"/>
              <a:gd name="csY5" fmla="*/ 1371600 h 4591057"/>
              <a:gd name="csX6" fmla="*/ 984250 w 1069891"/>
              <a:gd name="csY6" fmla="*/ 1695450 h 4591057"/>
              <a:gd name="csX7" fmla="*/ 939800 w 1069891"/>
              <a:gd name="csY7" fmla="*/ 1924050 h 4591057"/>
              <a:gd name="csX8" fmla="*/ 895350 w 1069891"/>
              <a:gd name="csY8" fmla="*/ 2495550 h 4591057"/>
              <a:gd name="csX9" fmla="*/ 889000 w 1069891"/>
              <a:gd name="csY9" fmla="*/ 2794000 h 4591057"/>
              <a:gd name="csX10" fmla="*/ 844550 w 1069891"/>
              <a:gd name="csY10" fmla="*/ 3028950 h 4591057"/>
              <a:gd name="csX11" fmla="*/ 762000 w 1069891"/>
              <a:gd name="csY11" fmla="*/ 3378200 h 4591057"/>
              <a:gd name="csX12" fmla="*/ 539750 w 1069891"/>
              <a:gd name="csY12" fmla="*/ 4032250 h 4591057"/>
              <a:gd name="csX13" fmla="*/ 469900 w 1069891"/>
              <a:gd name="csY13" fmla="*/ 4254500 h 4591057"/>
              <a:gd name="csX14" fmla="*/ 425450 w 1069891"/>
              <a:gd name="csY14" fmla="*/ 4368800 h 4591057"/>
              <a:gd name="csX15" fmla="*/ 330200 w 1069891"/>
              <a:gd name="csY15" fmla="*/ 4451350 h 4591057"/>
              <a:gd name="csX16" fmla="*/ 209550 w 1069891"/>
              <a:gd name="csY16" fmla="*/ 4514850 h 4591057"/>
              <a:gd name="csX17" fmla="*/ 171450 w 1069891"/>
              <a:gd name="csY17" fmla="*/ 4521200 h 4591057"/>
              <a:gd name="csX18" fmla="*/ 133350 w 1069891"/>
              <a:gd name="csY18" fmla="*/ 4540250 h 4591057"/>
              <a:gd name="csX19" fmla="*/ 88900 w 1069891"/>
              <a:gd name="csY19" fmla="*/ 4565650 h 4591057"/>
              <a:gd name="csX20" fmla="*/ 44450 w 1069891"/>
              <a:gd name="csY20" fmla="*/ 4572000 h 4591057"/>
              <a:gd name="csX21" fmla="*/ 0 w 1069891"/>
              <a:gd name="csY21" fmla="*/ 4591050 h 45910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069891" h="4591057">
                <a:moveTo>
                  <a:pt x="177800" y="0"/>
                </a:moveTo>
                <a:cubicBezTo>
                  <a:pt x="330306" y="39104"/>
                  <a:pt x="534289" y="76553"/>
                  <a:pt x="666750" y="171450"/>
                </a:cubicBezTo>
                <a:cubicBezTo>
                  <a:pt x="739792" y="223779"/>
                  <a:pt x="795491" y="297566"/>
                  <a:pt x="850900" y="368300"/>
                </a:cubicBezTo>
                <a:cubicBezTo>
                  <a:pt x="934180" y="474615"/>
                  <a:pt x="972970" y="568768"/>
                  <a:pt x="1028700" y="685800"/>
                </a:cubicBezTo>
                <a:cubicBezTo>
                  <a:pt x="1035050" y="719667"/>
                  <a:pt x="1043562" y="753199"/>
                  <a:pt x="1047750" y="787400"/>
                </a:cubicBezTo>
                <a:cubicBezTo>
                  <a:pt x="1072580" y="990176"/>
                  <a:pt x="1079034" y="1160621"/>
                  <a:pt x="1054100" y="1371600"/>
                </a:cubicBezTo>
                <a:cubicBezTo>
                  <a:pt x="1041139" y="1481269"/>
                  <a:pt x="1006624" y="1587308"/>
                  <a:pt x="984250" y="1695450"/>
                </a:cubicBezTo>
                <a:cubicBezTo>
                  <a:pt x="968522" y="1771467"/>
                  <a:pt x="954617" y="1847850"/>
                  <a:pt x="939800" y="1924050"/>
                </a:cubicBezTo>
                <a:cubicBezTo>
                  <a:pt x="917382" y="2159444"/>
                  <a:pt x="905570" y="2252829"/>
                  <a:pt x="895350" y="2495550"/>
                </a:cubicBezTo>
                <a:cubicBezTo>
                  <a:pt x="891164" y="2594968"/>
                  <a:pt x="898434" y="2694942"/>
                  <a:pt x="889000" y="2794000"/>
                </a:cubicBezTo>
                <a:cubicBezTo>
                  <a:pt x="881443" y="2873347"/>
                  <a:pt x="861482" y="2951063"/>
                  <a:pt x="844550" y="3028950"/>
                </a:cubicBezTo>
                <a:cubicBezTo>
                  <a:pt x="819138" y="3145844"/>
                  <a:pt x="794017" y="3262940"/>
                  <a:pt x="762000" y="3378200"/>
                </a:cubicBezTo>
                <a:cubicBezTo>
                  <a:pt x="685301" y="3654316"/>
                  <a:pt x="631318" y="3763862"/>
                  <a:pt x="539750" y="4032250"/>
                </a:cubicBezTo>
                <a:cubicBezTo>
                  <a:pt x="514675" y="4105746"/>
                  <a:pt x="494873" y="4180969"/>
                  <a:pt x="469900" y="4254500"/>
                </a:cubicBezTo>
                <a:cubicBezTo>
                  <a:pt x="456754" y="4293208"/>
                  <a:pt x="449109" y="4335462"/>
                  <a:pt x="425450" y="4368800"/>
                </a:cubicBezTo>
                <a:cubicBezTo>
                  <a:pt x="401134" y="4403063"/>
                  <a:pt x="363961" y="4426342"/>
                  <a:pt x="330200" y="4451350"/>
                </a:cubicBezTo>
                <a:cubicBezTo>
                  <a:pt x="309231" y="4466883"/>
                  <a:pt x="243118" y="4504521"/>
                  <a:pt x="209550" y="4514850"/>
                </a:cubicBezTo>
                <a:cubicBezTo>
                  <a:pt x="197244" y="4518636"/>
                  <a:pt x="184150" y="4519083"/>
                  <a:pt x="171450" y="4521200"/>
                </a:cubicBezTo>
                <a:cubicBezTo>
                  <a:pt x="158750" y="4527550"/>
                  <a:pt x="145852" y="4533518"/>
                  <a:pt x="133350" y="4540250"/>
                </a:cubicBezTo>
                <a:cubicBezTo>
                  <a:pt x="118325" y="4548341"/>
                  <a:pt x="104971" y="4559910"/>
                  <a:pt x="88900" y="4565650"/>
                </a:cubicBezTo>
                <a:cubicBezTo>
                  <a:pt x="74805" y="4570684"/>
                  <a:pt x="59267" y="4569883"/>
                  <a:pt x="44450" y="4572000"/>
                </a:cubicBezTo>
                <a:cubicBezTo>
                  <a:pt x="4457" y="4591997"/>
                  <a:pt x="20549" y="4591050"/>
                  <a:pt x="0" y="4591050"/>
                </a:cubicBezTo>
              </a:path>
            </a:pathLst>
          </a:custGeom>
          <a:noFill/>
          <a:ln>
            <a:solidFill>
              <a:schemeClr val="accent5">
                <a:lumMod val="40000"/>
                <a:lumOff val="60000"/>
              </a:schemeClr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706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536B8-9FAF-40DA-C68F-11B7FE8F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4E6E9-B456-AC49-D9CE-BFAC16E60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625"/>
            <a:ext cx="12192000" cy="4461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813B1-119B-027F-B0CF-8FFDFFE0A75B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5879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756E9-E5D6-BC0B-395C-202CB60D0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ECF03-8AB3-9802-B9E9-DDBE999F78E5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8D7B6-5084-F1C1-87F0-00E58A5B5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0172"/>
            <a:ext cx="12192000" cy="2787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E221B-CFD7-770C-C67C-C09886C6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86" y="1047568"/>
            <a:ext cx="5841514" cy="880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57F75A-9048-3130-F8E5-6400DC0DA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4" y="1928091"/>
            <a:ext cx="5862991" cy="1116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6E7B48-EDE8-9089-CDCC-5E5B2DDD8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86" y="0"/>
            <a:ext cx="5731809" cy="2103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D1ED4-38D7-217E-454C-0F61A0546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506" y="2152214"/>
            <a:ext cx="5657894" cy="13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2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705FD-39D7-193B-72A2-80DFBCB6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E7E31-6576-B83E-8FC3-7F08EAC45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" y="307548"/>
            <a:ext cx="5698067" cy="6242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3CC8F-8D4B-DCA4-A774-1AA57C545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487" y="417134"/>
            <a:ext cx="5866123" cy="1978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A29144-16F5-E004-4241-D5988C0B8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81" y="2707143"/>
            <a:ext cx="5117486" cy="39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4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AD132C-BFA8-7EF6-80CA-6CC39CFA02B6}"/>
              </a:ext>
            </a:extLst>
          </p:cNvPr>
          <p:cNvSpPr txBox="1"/>
          <p:nvPr/>
        </p:nvSpPr>
        <p:spPr>
          <a:xfrm>
            <a:off x="192506" y="1482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574B4-EDC0-AE37-8C76-759476BF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775007"/>
            <a:ext cx="10740189" cy="593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19AEA-86F6-00D0-5443-E562FF816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357" y="96222"/>
            <a:ext cx="4985218" cy="7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7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DF91F-A954-69DF-F95F-2AE66326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D8C7B9-0A3A-0B71-2F65-83BBBEAAE20C}"/>
              </a:ext>
            </a:extLst>
          </p:cNvPr>
          <p:cNvSpPr txBox="1"/>
          <p:nvPr/>
        </p:nvSpPr>
        <p:spPr>
          <a:xfrm>
            <a:off x="192506" y="1482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9CA9E-AD16-D1F2-F43C-A65C1040E663}"/>
              </a:ext>
            </a:extLst>
          </p:cNvPr>
          <p:cNvSpPr txBox="1"/>
          <p:nvPr/>
        </p:nvSpPr>
        <p:spPr>
          <a:xfrm>
            <a:off x="344381" y="1160334"/>
            <a:ext cx="4724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 Structured </a:t>
            </a:r>
            <a:r>
              <a:rPr lang="en-CA" b="1" dirty="0" err="1"/>
              <a:t>LATents</a:t>
            </a:r>
            <a:r>
              <a:rPr lang="en-CA" b="1" dirty="0"/>
              <a:t> (SLAT)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 unified 3D latent representation for high-quality, versatile 3D generation. SLAT marries sparse structures with powerful visual representations.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EAFD4-A7A8-50AA-C1D4-F5754FAF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7891"/>
            <a:ext cx="12192000" cy="2327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FC760-F343-280A-9E94-27FCE477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55" y="297975"/>
            <a:ext cx="4997344" cy="3784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69F7-8D92-5E4F-0062-0379679D5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506" y="1394737"/>
            <a:ext cx="819789" cy="255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093445-5EC6-48D2-A647-01027794D1D7}"/>
              </a:ext>
            </a:extLst>
          </p:cNvPr>
          <p:cNvSpPr txBox="1"/>
          <p:nvPr/>
        </p:nvSpPr>
        <p:spPr>
          <a:xfrm>
            <a:off x="10130590" y="1793280"/>
            <a:ext cx="20614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By default, we set N = 64 which leads to an average value of L = 20K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BADC13-F3D5-BE60-996D-5684DBDF3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925" y="2930486"/>
            <a:ext cx="2042939" cy="49844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2A46C17-AA07-3175-AFF5-4EE4F7244C13}"/>
              </a:ext>
            </a:extLst>
          </p:cNvPr>
          <p:cNvSpPr/>
          <p:nvPr/>
        </p:nvSpPr>
        <p:spPr>
          <a:xfrm>
            <a:off x="2527827" y="3609022"/>
            <a:ext cx="5635098" cy="1477328"/>
          </a:xfrm>
          <a:custGeom>
            <a:avLst/>
            <a:gdLst>
              <a:gd name="csX0" fmla="*/ 62973 w 5635098"/>
              <a:gd name="csY0" fmla="*/ 0 h 1552575"/>
              <a:gd name="csX1" fmla="*/ 243948 w 5635098"/>
              <a:gd name="csY1" fmla="*/ 352425 h 1552575"/>
              <a:gd name="csX2" fmla="*/ 1491723 w 5635098"/>
              <a:gd name="csY2" fmla="*/ 781050 h 1552575"/>
              <a:gd name="csX3" fmla="*/ 2215623 w 5635098"/>
              <a:gd name="csY3" fmla="*/ 800100 h 1552575"/>
              <a:gd name="csX4" fmla="*/ 2548998 w 5635098"/>
              <a:gd name="csY4" fmla="*/ 714375 h 1552575"/>
              <a:gd name="csX5" fmla="*/ 2691873 w 5635098"/>
              <a:gd name="csY5" fmla="*/ 638175 h 1552575"/>
              <a:gd name="csX6" fmla="*/ 3472923 w 5635098"/>
              <a:gd name="csY6" fmla="*/ 533400 h 1552575"/>
              <a:gd name="csX7" fmla="*/ 3853923 w 5635098"/>
              <a:gd name="csY7" fmla="*/ 561975 h 1552575"/>
              <a:gd name="csX8" fmla="*/ 4911198 w 5635098"/>
              <a:gd name="csY8" fmla="*/ 771525 h 1552575"/>
              <a:gd name="csX9" fmla="*/ 5406498 w 5635098"/>
              <a:gd name="csY9" fmla="*/ 876300 h 1552575"/>
              <a:gd name="csX10" fmla="*/ 5568423 w 5635098"/>
              <a:gd name="csY10" fmla="*/ 990600 h 1552575"/>
              <a:gd name="csX11" fmla="*/ 5606523 w 5635098"/>
              <a:gd name="csY11" fmla="*/ 1085850 h 1552575"/>
              <a:gd name="csX12" fmla="*/ 5635098 w 5635098"/>
              <a:gd name="csY12" fmla="*/ 1304925 h 1552575"/>
              <a:gd name="csX13" fmla="*/ 5625573 w 5635098"/>
              <a:gd name="csY13" fmla="*/ 1447800 h 1552575"/>
              <a:gd name="csX14" fmla="*/ 5596998 w 5635098"/>
              <a:gd name="csY14" fmla="*/ 1495425 h 1552575"/>
              <a:gd name="csX15" fmla="*/ 5577948 w 5635098"/>
              <a:gd name="csY15" fmla="*/ 1552575 h 15525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5635098" h="1552575">
                <a:moveTo>
                  <a:pt x="62973" y="0"/>
                </a:moveTo>
                <a:cubicBezTo>
                  <a:pt x="-30670" y="140465"/>
                  <a:pt x="-55353" y="138639"/>
                  <a:pt x="243948" y="352425"/>
                </a:cubicBezTo>
                <a:cubicBezTo>
                  <a:pt x="566045" y="582494"/>
                  <a:pt x="1110079" y="733998"/>
                  <a:pt x="1491723" y="781050"/>
                </a:cubicBezTo>
                <a:cubicBezTo>
                  <a:pt x="1731293" y="810586"/>
                  <a:pt x="1974323" y="793750"/>
                  <a:pt x="2215623" y="800100"/>
                </a:cubicBezTo>
                <a:cubicBezTo>
                  <a:pt x="2326748" y="771525"/>
                  <a:pt x="2440365" y="751310"/>
                  <a:pt x="2548998" y="714375"/>
                </a:cubicBezTo>
                <a:cubicBezTo>
                  <a:pt x="2600100" y="697000"/>
                  <a:pt x="2639342" y="650578"/>
                  <a:pt x="2691873" y="638175"/>
                </a:cubicBezTo>
                <a:cubicBezTo>
                  <a:pt x="3002022" y="564945"/>
                  <a:pt x="3187516" y="556233"/>
                  <a:pt x="3472923" y="533400"/>
                </a:cubicBezTo>
                <a:cubicBezTo>
                  <a:pt x="3599923" y="542925"/>
                  <a:pt x="3727659" y="545325"/>
                  <a:pt x="3853923" y="561975"/>
                </a:cubicBezTo>
                <a:cubicBezTo>
                  <a:pt x="4220697" y="610341"/>
                  <a:pt x="4547622" y="697326"/>
                  <a:pt x="4911198" y="771525"/>
                </a:cubicBezTo>
                <a:cubicBezTo>
                  <a:pt x="5417785" y="874910"/>
                  <a:pt x="5117818" y="793820"/>
                  <a:pt x="5406498" y="876300"/>
                </a:cubicBezTo>
                <a:cubicBezTo>
                  <a:pt x="5537714" y="963777"/>
                  <a:pt x="5485042" y="923895"/>
                  <a:pt x="5568423" y="990600"/>
                </a:cubicBezTo>
                <a:cubicBezTo>
                  <a:pt x="5581123" y="1022350"/>
                  <a:pt x="5597891" y="1052762"/>
                  <a:pt x="5606523" y="1085850"/>
                </a:cubicBezTo>
                <a:cubicBezTo>
                  <a:pt x="5620089" y="1137853"/>
                  <a:pt x="5629315" y="1247096"/>
                  <a:pt x="5635098" y="1304925"/>
                </a:cubicBezTo>
                <a:cubicBezTo>
                  <a:pt x="5631923" y="1352550"/>
                  <a:pt x="5634934" y="1400996"/>
                  <a:pt x="5625573" y="1447800"/>
                </a:cubicBezTo>
                <a:cubicBezTo>
                  <a:pt x="5621942" y="1465954"/>
                  <a:pt x="5605277" y="1478866"/>
                  <a:pt x="5596998" y="1495425"/>
                </a:cubicBezTo>
                <a:cubicBezTo>
                  <a:pt x="5576769" y="1535883"/>
                  <a:pt x="5577948" y="1527830"/>
                  <a:pt x="5577948" y="1552575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91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94E51-340B-C84E-32C7-9AC74E55A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9B917A-C3D8-EC7A-E1F4-754DBC9CEF3C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EBE77-9828-682B-B87C-6C006C6AE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535"/>
            <a:ext cx="12192000" cy="2327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91C3C1-41E3-CBE2-3CCE-E7326F7D2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679" y="4956600"/>
            <a:ext cx="203388" cy="355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AD507-8CC0-A501-2E22-16DB1273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869" y="6572096"/>
            <a:ext cx="252268" cy="285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642F88-C2FF-8355-2D41-96D3B8494866}"/>
              </a:ext>
            </a:extLst>
          </p:cNvPr>
          <p:cNvSpPr txBox="1"/>
          <p:nvPr/>
        </p:nvSpPr>
        <p:spPr>
          <a:xfrm>
            <a:off x="635000" y="10620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/>
              <a:t>Visual feature aggregation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426700-5621-21A7-E60B-2F5A788DF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37" y="3298052"/>
            <a:ext cx="2628571" cy="447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8E947B-7935-A549-0994-38F8CBCD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31" y="1756979"/>
            <a:ext cx="1656181" cy="347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B8F5C8-5BCF-CBFA-B3D6-4FCE38713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46" y="5090334"/>
            <a:ext cx="271429" cy="2714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6A1AE6-4FE7-4C7E-F9A7-8BB8402FE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468" y="5361763"/>
            <a:ext cx="547733" cy="16284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F2E0A-78FA-8A3A-4699-F2B73EFDD000}"/>
              </a:ext>
            </a:extLst>
          </p:cNvPr>
          <p:cNvCxnSpPr>
            <a:cxnSpLocks/>
          </p:cNvCxnSpPr>
          <p:nvPr/>
        </p:nvCxnSpPr>
        <p:spPr>
          <a:xfrm flipH="1">
            <a:off x="2002377" y="2104243"/>
            <a:ext cx="630756" cy="1193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C4F7776-EF21-090E-14AD-DFAAF3C13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4982" y="416848"/>
            <a:ext cx="5985035" cy="356516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594471E-DA28-9898-952F-FCFF6DAACD30}"/>
              </a:ext>
            </a:extLst>
          </p:cNvPr>
          <p:cNvCxnSpPr>
            <a:cxnSpLocks/>
          </p:cNvCxnSpPr>
          <p:nvPr/>
        </p:nvCxnSpPr>
        <p:spPr>
          <a:xfrm flipV="1">
            <a:off x="3240506" y="5134491"/>
            <a:ext cx="730173" cy="178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0DD58CE-9071-EE1A-5865-6F04F0745816}"/>
              </a:ext>
            </a:extLst>
          </p:cNvPr>
          <p:cNvSpPr txBox="1"/>
          <p:nvPr/>
        </p:nvSpPr>
        <p:spPr>
          <a:xfrm flipH="1">
            <a:off x="767283" y="2277512"/>
            <a:ext cx="173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F0"/>
                </a:solidFill>
              </a:rPr>
              <a:t>Avg of Multi- view DINOv2 feature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B0D2CD-9ECF-4B03-E538-75D9688C40E3}"/>
              </a:ext>
            </a:extLst>
          </p:cNvPr>
          <p:cNvSpPr txBox="1"/>
          <p:nvPr/>
        </p:nvSpPr>
        <p:spPr>
          <a:xfrm flipH="1">
            <a:off x="2736645" y="2501308"/>
            <a:ext cx="173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solidFill>
                  <a:schemeClr val="accent2"/>
                </a:solidFill>
              </a:rPr>
              <a:t>Voxelize</a:t>
            </a:r>
            <a:endParaRPr lang="en-CA" dirty="0">
              <a:solidFill>
                <a:schemeClr val="accent2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3DFB0F-35D0-7FD7-60F5-B869C95FC001}"/>
              </a:ext>
            </a:extLst>
          </p:cNvPr>
          <p:cNvCxnSpPr/>
          <p:nvPr/>
        </p:nvCxnSpPr>
        <p:spPr>
          <a:xfrm flipH="1">
            <a:off x="2556933" y="2104243"/>
            <a:ext cx="273535" cy="1193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7F29DDB-0EAA-65E9-7C86-ED5F6CA1C12E}"/>
              </a:ext>
            </a:extLst>
          </p:cNvPr>
          <p:cNvSpPr/>
          <p:nvPr/>
        </p:nvSpPr>
        <p:spPr>
          <a:xfrm>
            <a:off x="1100668" y="3842881"/>
            <a:ext cx="4134314" cy="1210333"/>
          </a:xfrm>
          <a:custGeom>
            <a:avLst/>
            <a:gdLst>
              <a:gd name="csX0" fmla="*/ 0 w 2909128"/>
              <a:gd name="csY0" fmla="*/ 0 h 999067"/>
              <a:gd name="csX1" fmla="*/ 25400 w 2909128"/>
              <a:gd name="csY1" fmla="*/ 93134 h 999067"/>
              <a:gd name="csX2" fmla="*/ 101600 w 2909128"/>
              <a:gd name="csY2" fmla="*/ 152400 h 999067"/>
              <a:gd name="csX3" fmla="*/ 474133 w 2909128"/>
              <a:gd name="csY3" fmla="*/ 287867 h 999067"/>
              <a:gd name="csX4" fmla="*/ 990600 w 2909128"/>
              <a:gd name="csY4" fmla="*/ 364067 h 999067"/>
              <a:gd name="csX5" fmla="*/ 1363133 w 2909128"/>
              <a:gd name="csY5" fmla="*/ 406400 h 999067"/>
              <a:gd name="csX6" fmla="*/ 1557866 w 2909128"/>
              <a:gd name="csY6" fmla="*/ 414867 h 999067"/>
              <a:gd name="csX7" fmla="*/ 1676400 w 2909128"/>
              <a:gd name="csY7" fmla="*/ 423334 h 999067"/>
              <a:gd name="csX8" fmla="*/ 1811866 w 2909128"/>
              <a:gd name="csY8" fmla="*/ 448734 h 999067"/>
              <a:gd name="csX9" fmla="*/ 1930400 w 2909128"/>
              <a:gd name="csY9" fmla="*/ 474134 h 999067"/>
              <a:gd name="csX10" fmla="*/ 2108200 w 2909128"/>
              <a:gd name="csY10" fmla="*/ 491067 h 999067"/>
              <a:gd name="csX11" fmla="*/ 2243666 w 2909128"/>
              <a:gd name="csY11" fmla="*/ 508000 h 999067"/>
              <a:gd name="csX12" fmla="*/ 2387600 w 2909128"/>
              <a:gd name="csY12" fmla="*/ 541867 h 999067"/>
              <a:gd name="csX13" fmla="*/ 2463800 w 2909128"/>
              <a:gd name="csY13" fmla="*/ 558800 h 999067"/>
              <a:gd name="csX14" fmla="*/ 2616200 w 2909128"/>
              <a:gd name="csY14" fmla="*/ 626534 h 999067"/>
              <a:gd name="csX15" fmla="*/ 2683933 w 2909128"/>
              <a:gd name="csY15" fmla="*/ 660400 h 999067"/>
              <a:gd name="csX16" fmla="*/ 2751666 w 2909128"/>
              <a:gd name="csY16" fmla="*/ 702734 h 999067"/>
              <a:gd name="csX17" fmla="*/ 2836333 w 2909128"/>
              <a:gd name="csY17" fmla="*/ 762000 h 999067"/>
              <a:gd name="csX18" fmla="*/ 2861733 w 2909128"/>
              <a:gd name="csY18" fmla="*/ 804334 h 999067"/>
              <a:gd name="csX19" fmla="*/ 2904066 w 2909128"/>
              <a:gd name="csY19" fmla="*/ 838200 h 999067"/>
              <a:gd name="csX20" fmla="*/ 2904066 w 2909128"/>
              <a:gd name="csY20" fmla="*/ 999067 h 999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909128" h="999067">
                <a:moveTo>
                  <a:pt x="0" y="0"/>
                </a:moveTo>
                <a:cubicBezTo>
                  <a:pt x="8467" y="31045"/>
                  <a:pt x="7551" y="66360"/>
                  <a:pt x="25400" y="93134"/>
                </a:cubicBezTo>
                <a:cubicBezTo>
                  <a:pt x="43249" y="119908"/>
                  <a:pt x="72994" y="137664"/>
                  <a:pt x="101600" y="152400"/>
                </a:cubicBezTo>
                <a:cubicBezTo>
                  <a:pt x="207256" y="206829"/>
                  <a:pt x="356540" y="258469"/>
                  <a:pt x="474133" y="287867"/>
                </a:cubicBezTo>
                <a:cubicBezTo>
                  <a:pt x="703267" y="345150"/>
                  <a:pt x="725268" y="332587"/>
                  <a:pt x="990600" y="364067"/>
                </a:cubicBezTo>
                <a:cubicBezTo>
                  <a:pt x="1206633" y="389698"/>
                  <a:pt x="1146304" y="391945"/>
                  <a:pt x="1363133" y="406400"/>
                </a:cubicBezTo>
                <a:cubicBezTo>
                  <a:pt x="1427961" y="410722"/>
                  <a:pt x="1492988" y="411360"/>
                  <a:pt x="1557866" y="414867"/>
                </a:cubicBezTo>
                <a:cubicBezTo>
                  <a:pt x="1597420" y="417005"/>
                  <a:pt x="1636889" y="420512"/>
                  <a:pt x="1676400" y="423334"/>
                </a:cubicBezTo>
                <a:lnTo>
                  <a:pt x="1811866" y="448734"/>
                </a:lnTo>
                <a:cubicBezTo>
                  <a:pt x="1851490" y="456659"/>
                  <a:pt x="1890398" y="468419"/>
                  <a:pt x="1930400" y="474134"/>
                </a:cubicBezTo>
                <a:cubicBezTo>
                  <a:pt x="1989336" y="482553"/>
                  <a:pt x="2049010" y="484668"/>
                  <a:pt x="2108200" y="491067"/>
                </a:cubicBezTo>
                <a:cubicBezTo>
                  <a:pt x="2153443" y="495958"/>
                  <a:pt x="2198688" y="501080"/>
                  <a:pt x="2243666" y="508000"/>
                </a:cubicBezTo>
                <a:cubicBezTo>
                  <a:pt x="2321079" y="519910"/>
                  <a:pt x="2320220" y="523491"/>
                  <a:pt x="2387600" y="541867"/>
                </a:cubicBezTo>
                <a:cubicBezTo>
                  <a:pt x="2420494" y="550838"/>
                  <a:pt x="2428524" y="551745"/>
                  <a:pt x="2463800" y="558800"/>
                </a:cubicBezTo>
                <a:lnTo>
                  <a:pt x="2616200" y="626534"/>
                </a:lnTo>
                <a:cubicBezTo>
                  <a:pt x="2639119" y="637112"/>
                  <a:pt x="2662528" y="647021"/>
                  <a:pt x="2683933" y="660400"/>
                </a:cubicBezTo>
                <a:cubicBezTo>
                  <a:pt x="2706511" y="674511"/>
                  <a:pt x="2730001" y="687259"/>
                  <a:pt x="2751666" y="702734"/>
                </a:cubicBezTo>
                <a:cubicBezTo>
                  <a:pt x="2845765" y="769948"/>
                  <a:pt x="2763510" y="725589"/>
                  <a:pt x="2836333" y="762000"/>
                </a:cubicBezTo>
                <a:cubicBezTo>
                  <a:pt x="2844800" y="776111"/>
                  <a:pt x="2850800" y="792034"/>
                  <a:pt x="2861733" y="804334"/>
                </a:cubicBezTo>
                <a:cubicBezTo>
                  <a:pt x="2873739" y="817840"/>
                  <a:pt x="2900227" y="820542"/>
                  <a:pt x="2904066" y="838200"/>
                </a:cubicBezTo>
                <a:cubicBezTo>
                  <a:pt x="2915457" y="890598"/>
                  <a:pt x="2904066" y="945445"/>
                  <a:pt x="2904066" y="999067"/>
                </a:cubicBezTo>
              </a:path>
            </a:pathLst>
          </a:cu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0D53561-BC9B-ACF3-F8AC-756813EFE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318" y="4936253"/>
            <a:ext cx="257143" cy="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7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6367C-9A96-79C0-E8E2-C7F5EBCA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6A6D17-7184-5CBE-3DE9-1EBCFA50F0B5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0488699-FDBA-531F-F42F-C1106110377F}"/>
              </a:ext>
            </a:extLst>
          </p:cNvPr>
          <p:cNvSpPr txBox="1"/>
          <p:nvPr/>
        </p:nvSpPr>
        <p:spPr>
          <a:xfrm>
            <a:off x="82113" y="2772593"/>
            <a:ext cx="4817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/>
              <a:t>Decoding into versatile formats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BB4DEA8E-C820-BA00-EFC0-3B59C4DC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506" y="1008910"/>
            <a:ext cx="5600200" cy="164005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D1C69F6-4767-2D5E-8C46-0DEFF966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900" y="251192"/>
            <a:ext cx="2377100" cy="6355616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4F438E9-7473-4C4E-3DE9-66BAE6DBBFE4}"/>
              </a:ext>
            </a:extLst>
          </p:cNvPr>
          <p:cNvGrpSpPr/>
          <p:nvPr/>
        </p:nvGrpSpPr>
        <p:grpSpPr>
          <a:xfrm>
            <a:off x="82113" y="3226766"/>
            <a:ext cx="9689267" cy="3520903"/>
            <a:chOff x="192506" y="3079716"/>
            <a:chExt cx="10319819" cy="3750034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BD92001-188A-CE84-60D9-5C6781FC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183" y="3121809"/>
              <a:ext cx="5597970" cy="87968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4D6944C-B66F-9F53-318D-15CCC1F65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506" y="4325650"/>
              <a:ext cx="5597970" cy="104710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338E10D-1364-BCC8-2F5F-F2BB9661F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969" y="5793136"/>
              <a:ext cx="5597970" cy="926283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FE947AC-07BF-032E-B15C-1A6196E0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0939" y="3079716"/>
              <a:ext cx="4493788" cy="11354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D2BE792-B25D-2AB0-2B47-9FDAE316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20936"/>
            <a:stretch>
              <a:fillRect/>
            </a:stretch>
          </p:blipFill>
          <p:spPr>
            <a:xfrm>
              <a:off x="5820939" y="4439050"/>
              <a:ext cx="4691386" cy="728589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FDBE031-F30F-EB9A-EAF8-868AFAB43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20940" y="5427819"/>
              <a:ext cx="4493788" cy="1401931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0FC5EFA-A3A9-AA82-812D-E3B97195BA4C}"/>
              </a:ext>
            </a:extLst>
          </p:cNvPr>
          <p:cNvSpPr txBox="1"/>
          <p:nvPr/>
        </p:nvSpPr>
        <p:spPr>
          <a:xfrm>
            <a:off x="3450571" y="456624"/>
            <a:ext cx="4817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/>
              <a:t>Structured Latent VAE Design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BA916D5E-E934-7D2C-C486-A7BCC4DF0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552" y="804214"/>
            <a:ext cx="2611843" cy="1798722"/>
          </a:xfrm>
          <a:prstGeom prst="rect">
            <a:avLst/>
          </a:prstGeom>
        </p:spPr>
      </p:pic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694C36B-9708-ECDB-FC24-4E9EE4FAFCB0}"/>
              </a:ext>
            </a:extLst>
          </p:cNvPr>
          <p:cNvCxnSpPr/>
          <p:nvPr/>
        </p:nvCxnSpPr>
        <p:spPr>
          <a:xfrm>
            <a:off x="110715" y="4396572"/>
            <a:ext cx="9592085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6A32F0A-C91F-D054-9416-2AE61DCE065C}"/>
              </a:ext>
            </a:extLst>
          </p:cNvPr>
          <p:cNvCxnSpPr/>
          <p:nvPr/>
        </p:nvCxnSpPr>
        <p:spPr>
          <a:xfrm>
            <a:off x="82113" y="5431397"/>
            <a:ext cx="9592085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007F6258-A860-6981-92D4-7BDDDA81670A}"/>
              </a:ext>
            </a:extLst>
          </p:cNvPr>
          <p:cNvSpPr txBox="1"/>
          <p:nvPr/>
        </p:nvSpPr>
        <p:spPr>
          <a:xfrm>
            <a:off x="7365297" y="2883771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K=32</a:t>
            </a:r>
          </a:p>
        </p:txBody>
      </p:sp>
    </p:spTree>
    <p:extLst>
      <p:ext uri="{BB962C8B-B14F-4D97-AF65-F5344CB8AC3E}">
        <p14:creationId xmlns:p14="http://schemas.microsoft.com/office/powerpoint/2010/main" val="70313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F0BF1-66CC-53AE-C0BC-4C096218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0AD1E5-C01B-4835-0D92-092031AF324D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/>
              <a:t>Methodology</a:t>
            </a:r>
            <a:endParaRPr lang="en-CA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AC5AF-1F11-A94F-FB72-104E0D89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" y="1337400"/>
            <a:ext cx="5591722" cy="2291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260446-7A03-CCF0-71E6-5375E640F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29" y="2952660"/>
            <a:ext cx="5534605" cy="821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2F7CBF-2375-77D8-06E5-F2F4623AA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48" y="4394200"/>
            <a:ext cx="5496018" cy="1443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A290B9-CF65-2C75-18A3-13B68698D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862" y="756662"/>
            <a:ext cx="5680572" cy="20398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ED6727-296B-A02A-7840-C60D66DC5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933" y="4025962"/>
            <a:ext cx="5044830" cy="26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2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C0749-5FE8-7161-4D31-0F10C2F6F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6236D0-021D-2014-8C7C-10886A01D6CD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C26F70-42AD-CC4C-A7B7-EB0003CD85FC}"/>
              </a:ext>
            </a:extLst>
          </p:cNvPr>
          <p:cNvSpPr txBox="1"/>
          <p:nvPr/>
        </p:nvSpPr>
        <p:spPr>
          <a:xfrm>
            <a:off x="4419718" y="118715"/>
            <a:ext cx="656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Use specific losses for different 3D decoders. </a:t>
            </a:r>
          </a:p>
        </p:txBody>
      </p: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5BEA1BDA-16E7-179F-D2E0-8DECE933E511}"/>
              </a:ext>
            </a:extLst>
          </p:cNvPr>
          <p:cNvCxnSpPr>
            <a:cxnSpLocks/>
            <a:stCxn id="20" idx="0"/>
            <a:endCxn id="52" idx="1"/>
          </p:cNvCxnSpPr>
          <p:nvPr/>
        </p:nvCxnSpPr>
        <p:spPr>
          <a:xfrm rot="5400000" flipH="1" flipV="1">
            <a:off x="3260617" y="-343009"/>
            <a:ext cx="512711" cy="180549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D45D19-707A-19EF-00DA-4204C137FF03}"/>
              </a:ext>
            </a:extLst>
          </p:cNvPr>
          <p:cNvSpPr txBox="1"/>
          <p:nvPr/>
        </p:nvSpPr>
        <p:spPr>
          <a:xfrm>
            <a:off x="377051" y="816092"/>
            <a:ext cx="44743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/>
              <a:t>Reconstruction losses </a:t>
            </a:r>
            <a:r>
              <a:rPr lang="en-CA" sz="1400" dirty="0"/>
              <a:t>are applied between the decoded 3D assets and the </a:t>
            </a:r>
            <a:r>
              <a:rPr lang="en-CA" sz="1400" b="1" dirty="0"/>
              <a:t>ground truth </a:t>
            </a:r>
            <a:r>
              <a:rPr lang="en-CA" sz="1400" dirty="0"/>
              <a:t>to train the encoder and decoder in an </a:t>
            </a:r>
            <a:r>
              <a:rPr lang="en-US" sz="1400" b="1" dirty="0"/>
              <a:t>end-to-end</a:t>
            </a:r>
            <a:r>
              <a:rPr lang="en-US" sz="1400" dirty="0"/>
              <a:t> manner, along with a </a:t>
            </a:r>
            <a:r>
              <a:rPr lang="en-US" sz="1400" b="1" dirty="0"/>
              <a:t>KL-penalty</a:t>
            </a:r>
            <a:r>
              <a:rPr lang="en-US" sz="1400" dirty="0"/>
              <a:t> on zi to encourage normal distribution regularization.</a:t>
            </a:r>
            <a:endParaRPr lang="en-CA" sz="14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10468D-C0BE-7361-9D4B-FBAD4F5808CC}"/>
              </a:ext>
            </a:extLst>
          </p:cNvPr>
          <p:cNvSpPr/>
          <p:nvPr/>
        </p:nvSpPr>
        <p:spPr>
          <a:xfrm>
            <a:off x="2565399" y="1111873"/>
            <a:ext cx="1041401" cy="2295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ECAD6CEB-FBF9-9F9F-098C-D45302965226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3606800" y="1226654"/>
            <a:ext cx="1607334" cy="22956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7F0D63-AB8A-D756-0B90-F963014A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7" y="2916365"/>
            <a:ext cx="4908667" cy="27128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D88C0F-B213-99F2-DBAE-19049E2D5EDF}"/>
              </a:ext>
            </a:extLst>
          </p:cNvPr>
          <p:cNvSpPr txBox="1"/>
          <p:nvPr/>
        </p:nvSpPr>
        <p:spPr>
          <a:xfrm>
            <a:off x="562413" y="621271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The training objective is </a:t>
            </a:r>
            <a:r>
              <a:rPr lang="en-CA" sz="1400" dirty="0" err="1"/>
              <a:t>L_recon</a:t>
            </a:r>
            <a:r>
              <a:rPr lang="en-CA" sz="1400" dirty="0"/>
              <a:t> as defined in Eq. (7).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D0BE49E-BDC9-8E2C-02D9-CEDCAED40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67" y="2620584"/>
            <a:ext cx="1751933" cy="295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448C61-7200-71D3-E43F-F8DE2AB96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9" y="5876331"/>
            <a:ext cx="1942817" cy="2848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2CECAC-73E3-0583-EB83-CA22D4649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104" y="2490186"/>
            <a:ext cx="1113987" cy="3017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DFF3A7-AFDE-C02C-F011-C3F2E64ED5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0616"/>
          <a:stretch>
            <a:fillRect/>
          </a:stretch>
        </p:blipFill>
        <p:spPr>
          <a:xfrm>
            <a:off x="6536421" y="2507993"/>
            <a:ext cx="4162571" cy="4083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92D5E9-4B96-925A-6E71-FE9BD7026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614" y="3015444"/>
            <a:ext cx="4310726" cy="33991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77C9B9-03BE-7694-7BEF-D40CB3F40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6322" y="2555909"/>
            <a:ext cx="1122302" cy="31254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3307592-69B0-DF70-8844-9F32C1FB7303}"/>
              </a:ext>
            </a:extLst>
          </p:cNvPr>
          <p:cNvSpPr txBox="1"/>
          <p:nvPr/>
        </p:nvSpPr>
        <p:spPr>
          <a:xfrm>
            <a:off x="8216227" y="6393726"/>
            <a:ext cx="1472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A term in </a:t>
            </a:r>
            <a:r>
              <a:rPr lang="en-CA" sz="1200" dirty="0" err="1"/>
              <a:t>FlexiCube</a:t>
            </a:r>
            <a:endParaRPr lang="en-CA" sz="12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9B096A-52D6-51DA-E30A-6584FBC52BFC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7920013" y="6316782"/>
            <a:ext cx="296214" cy="215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98BC65A-14ED-8B1A-065B-2AA6007843EA}"/>
              </a:ext>
            </a:extLst>
          </p:cNvPr>
          <p:cNvSpPr txBox="1"/>
          <p:nvPr/>
        </p:nvSpPr>
        <p:spPr>
          <a:xfrm>
            <a:off x="5088652" y="6316782"/>
            <a:ext cx="2602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dirty="0"/>
              <a:t>penalizes the variance </a:t>
            </a:r>
            <a:r>
              <a:rPr lang="en-CA" sz="1100"/>
              <a:t>of attributes associ-ated</a:t>
            </a:r>
            <a:r>
              <a:rPr lang="en-CA" sz="1100" dirty="0"/>
              <a:t> with the same </a:t>
            </a:r>
            <a:r>
              <a:rPr lang="en-CA" sz="1100"/>
              <a:t>voxel vertex</a:t>
            </a:r>
            <a:endParaRPr lang="en-CA" sz="1100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1581519-02B1-AD8D-BF8B-9A943F82625F}"/>
              </a:ext>
            </a:extLst>
          </p:cNvPr>
          <p:cNvCxnSpPr/>
          <p:nvPr/>
        </p:nvCxnSpPr>
        <p:spPr>
          <a:xfrm>
            <a:off x="7391400" y="6316782"/>
            <a:ext cx="0" cy="203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285FACF-A27B-D5F7-CFD3-333F313CC88C}"/>
              </a:ext>
            </a:extLst>
          </p:cNvPr>
          <p:cNvSpPr txBox="1"/>
          <p:nvPr/>
        </p:nvSpPr>
        <p:spPr>
          <a:xfrm>
            <a:off x="156632" y="2081368"/>
            <a:ext cx="4817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/>
              <a:t>Structured Latent VAE Training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D469DFE-F16C-BC32-4D1A-EB1A0AEA22C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2864"/>
          <a:stretch>
            <a:fillRect/>
          </a:stretch>
        </p:blipFill>
        <p:spPr>
          <a:xfrm>
            <a:off x="5159396" y="443417"/>
            <a:ext cx="4227448" cy="114538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9E15879-BD31-54D3-DC5B-1BB33F282B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9396" y="1617651"/>
            <a:ext cx="4038143" cy="7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4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0B586-4871-0422-BA92-457B210DD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00579-1AB4-07AE-CDBD-7334E3C6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744"/>
            <a:ext cx="12192000" cy="2583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53952-23C8-87E7-7305-04F17089100B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1DCAA-82A8-9B17-E144-C5B87A1A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866" y="178423"/>
            <a:ext cx="5366837" cy="798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ADB7EA-F863-DDC9-6EB2-4C1FF196EFDA}"/>
              </a:ext>
            </a:extLst>
          </p:cNvPr>
          <p:cNvSpPr txBox="1"/>
          <p:nvPr/>
        </p:nvSpPr>
        <p:spPr>
          <a:xfrm>
            <a:off x="3437467" y="1226369"/>
            <a:ext cx="999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Stage 1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96EB1-14AC-8B73-C9D7-4E64988A3C86}"/>
              </a:ext>
            </a:extLst>
          </p:cNvPr>
          <p:cNvSpPr txBox="1"/>
          <p:nvPr/>
        </p:nvSpPr>
        <p:spPr>
          <a:xfrm>
            <a:off x="8678334" y="1226369"/>
            <a:ext cx="999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Stage 2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F3E0E-E815-0D90-8738-538EC8AB8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61" y="3649133"/>
            <a:ext cx="5217212" cy="515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19C3DE-FD4E-2820-C8AC-C95923C75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332" y="3518082"/>
            <a:ext cx="4510181" cy="739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8C6FA1-6530-BD51-485C-62E158562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268" y="1698565"/>
            <a:ext cx="609599" cy="2271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D9C353-0198-9F47-253A-F2CDA2FFE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67" y="4384546"/>
            <a:ext cx="3325668" cy="246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1C7AD6-61C6-32CB-B14E-A69E3F19F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00" y="4922914"/>
            <a:ext cx="1740202" cy="1740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8E1AA2-94DF-0F2F-A5A6-1909F67A4F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466" y="4922913"/>
            <a:ext cx="1757604" cy="174020"/>
          </a:xfrm>
          <a:prstGeom prst="rect">
            <a:avLst/>
          </a:prstGeom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9DBD3DB8-2952-1456-C7F2-E52FF27D76A7}"/>
              </a:ext>
            </a:extLst>
          </p:cNvPr>
          <p:cNvCxnSpPr>
            <a:stCxn id="19" idx="3"/>
            <a:endCxn id="23" idx="3"/>
          </p:cNvCxnSpPr>
          <p:nvPr/>
        </p:nvCxnSpPr>
        <p:spPr>
          <a:xfrm flipH="1">
            <a:off x="3638070" y="4507719"/>
            <a:ext cx="61865" cy="502204"/>
          </a:xfrm>
          <a:prstGeom prst="curvedConnector3">
            <a:avLst>
              <a:gd name="adj1" fmla="val -369514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E105A31-AD62-5390-58FF-E393E7BD904C}"/>
              </a:ext>
            </a:extLst>
          </p:cNvPr>
          <p:cNvSpPr txBox="1"/>
          <p:nvPr/>
        </p:nvSpPr>
        <p:spPr>
          <a:xfrm>
            <a:off x="3961576" y="4498878"/>
            <a:ext cx="108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</a:rPr>
              <a:t>Introduce a simple VAE</a:t>
            </a:r>
            <a:endParaRPr lang="en-CA" sz="1200" dirty="0">
              <a:solidFill>
                <a:srgbClr val="0070C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5E56A-24E3-9A10-25BF-00827E2CB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506" y="5142262"/>
            <a:ext cx="4104940" cy="1696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DF59F2-4711-B2B6-D2F4-D989EB990B7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84916" b="-3726"/>
          <a:stretch>
            <a:fillRect/>
          </a:stretch>
        </p:blipFill>
        <p:spPr>
          <a:xfrm>
            <a:off x="2623656" y="2624685"/>
            <a:ext cx="243946" cy="265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5263E2-AC59-E24E-233E-4D9F9495A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75065" b="-1985"/>
          <a:stretch>
            <a:fillRect/>
          </a:stretch>
        </p:blipFill>
        <p:spPr>
          <a:xfrm>
            <a:off x="9130392" y="1612125"/>
            <a:ext cx="883121" cy="3283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446294-04C8-F131-64C0-D433D3CF9F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0901" y="4344741"/>
            <a:ext cx="3916743" cy="4158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63C963-8244-CBD4-0ACC-5C1B260EB4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3335" y="4847878"/>
            <a:ext cx="4051876" cy="19909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76DBB55-322C-BD8C-3BC2-FA52D4D717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666" t="-4078" r="38999" b="11889"/>
          <a:stretch>
            <a:fillRect/>
          </a:stretch>
        </p:blipFill>
        <p:spPr>
          <a:xfrm>
            <a:off x="3455989" y="2644105"/>
            <a:ext cx="243946" cy="2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0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97915-425B-E437-14CF-F26036B89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F34D4D-4A81-FBB7-D231-18FAF71474A1}"/>
              </a:ext>
            </a:extLst>
          </p:cNvPr>
          <p:cNvSpPr txBox="1"/>
          <p:nvPr/>
        </p:nvSpPr>
        <p:spPr>
          <a:xfrm>
            <a:off x="192506" y="1103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/>
              <a:t>Methodology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93E5E0-E8BB-9A4D-8C77-E7FF5968E3E4}"/>
              </a:ext>
            </a:extLst>
          </p:cNvPr>
          <p:cNvGrpSpPr/>
          <p:nvPr/>
        </p:nvGrpSpPr>
        <p:grpSpPr>
          <a:xfrm>
            <a:off x="3676963" y="0"/>
            <a:ext cx="5005234" cy="6858000"/>
            <a:chOff x="3852333" y="0"/>
            <a:chExt cx="5005234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71391C-35DD-AFD7-8436-747A284EA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2333" y="0"/>
              <a:ext cx="5005234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A39D27-7855-EFF2-9186-9626FE96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7550" y="4978400"/>
              <a:ext cx="326498" cy="3608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5221FD-8A6D-6482-B197-CACD183E8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0377" y="5038545"/>
              <a:ext cx="386641" cy="30072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599913-0FF6-C37E-CC6D-C80A140EE3ED}"/>
              </a:ext>
            </a:extLst>
          </p:cNvPr>
          <p:cNvSpPr txBox="1"/>
          <p:nvPr/>
        </p:nvSpPr>
        <p:spPr>
          <a:xfrm>
            <a:off x="307230" y="2276401"/>
            <a:ext cx="23587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Text: pre-trained CLIP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Image: DINOv2</a:t>
            </a:r>
            <a:endParaRPr lang="en-CA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263016-C69B-DD3D-2AA5-EBB6D0C7A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97" y="1153933"/>
            <a:ext cx="1057143" cy="100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6D63FA-FC59-8A8A-DF85-235128CF5097}"/>
              </a:ext>
            </a:extLst>
          </p:cNvPr>
          <p:cNvSpPr txBox="1"/>
          <p:nvPr/>
        </p:nvSpPr>
        <p:spPr>
          <a:xfrm>
            <a:off x="1169640" y="1153933"/>
            <a:ext cx="2701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An input dense noisy grid is serialized, combined with positional encodings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D4B639-31DB-6A63-285B-87E5406B1C5E}"/>
              </a:ext>
            </a:extLst>
          </p:cNvPr>
          <p:cNvSpPr txBox="1"/>
          <p:nvPr/>
        </p:nvSpPr>
        <p:spPr>
          <a:xfrm>
            <a:off x="192506" y="5687953"/>
            <a:ext cx="350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Timestep information is incorporated using adaptive layer normalization (</a:t>
            </a:r>
            <a:r>
              <a:rPr lang="en-CA" sz="1600" dirty="0" err="1"/>
              <a:t>adaLN</a:t>
            </a:r>
            <a:r>
              <a:rPr lang="en-CA" sz="1600" dirty="0"/>
              <a:t>) and a gating mechanism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BB1556-4694-9424-3C0C-444164CA7578}"/>
              </a:ext>
            </a:extLst>
          </p:cNvPr>
          <p:cNvSpPr txBox="1"/>
          <p:nvPr/>
        </p:nvSpPr>
        <p:spPr>
          <a:xfrm>
            <a:off x="307230" y="3110343"/>
            <a:ext cx="3141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 Conditions are injected through cross attention layers as keys and values.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D4BD07-0C92-2EF6-DFBD-83CCB00F7C27}"/>
              </a:ext>
            </a:extLst>
          </p:cNvPr>
          <p:cNvSpPr txBox="1"/>
          <p:nvPr/>
        </p:nvSpPr>
        <p:spPr>
          <a:xfrm>
            <a:off x="175370" y="755280"/>
            <a:ext cx="2178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Input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C32115-5902-3B4F-C816-5EAE2ED9E068}"/>
              </a:ext>
            </a:extLst>
          </p:cNvPr>
          <p:cNvSpPr txBox="1"/>
          <p:nvPr/>
        </p:nvSpPr>
        <p:spPr>
          <a:xfrm>
            <a:off x="8747511" y="437529"/>
            <a:ext cx="30937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Due to our sparse structure, we apply a </a:t>
            </a:r>
            <a:r>
              <a:rPr lang="en-CA" sz="1600" dirty="0" err="1"/>
              <a:t>downsampling</a:t>
            </a:r>
            <a:r>
              <a:rPr lang="en-CA" sz="1600" dirty="0"/>
              <a:t> block with sparse convolutions to </a:t>
            </a:r>
            <a:r>
              <a:rPr lang="en-CA" sz="1600" b="1" dirty="0"/>
              <a:t>pack </a:t>
            </a:r>
            <a:r>
              <a:rPr lang="en-CA" sz="1600" b="1" dirty="0" err="1"/>
              <a:t>latents</a:t>
            </a:r>
            <a:r>
              <a:rPr lang="en-CA" sz="1600" b="1" dirty="0"/>
              <a:t> within a 2^3 local region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CCE93E-EF7B-0ADE-AC6C-03D906135C67}"/>
              </a:ext>
            </a:extLst>
          </p:cNvPr>
          <p:cNvSpPr txBox="1"/>
          <p:nvPr/>
        </p:nvSpPr>
        <p:spPr>
          <a:xfrm>
            <a:off x="8746290" y="1944228"/>
            <a:ext cx="32703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A convolutional </a:t>
            </a:r>
            <a:r>
              <a:rPr lang="en-CA" sz="1600" dirty="0" err="1"/>
              <a:t>upsampling</a:t>
            </a:r>
            <a:r>
              <a:rPr lang="en-CA" sz="1600" dirty="0"/>
              <a:t> block is appended at the end of the transformer, with skip connections to the </a:t>
            </a:r>
            <a:r>
              <a:rPr lang="en-CA" sz="1600" dirty="0" err="1"/>
              <a:t>downsampling</a:t>
            </a:r>
            <a:r>
              <a:rPr lang="en-CA" sz="1600" dirty="0"/>
              <a:t> block that facilitates spatial information flow.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D3A9D5-9D63-389F-557C-4A66D53FA2F6}"/>
              </a:ext>
            </a:extLst>
          </p:cNvPr>
          <p:cNvSpPr txBox="1"/>
          <p:nvPr/>
        </p:nvSpPr>
        <p:spPr>
          <a:xfrm>
            <a:off x="175370" y="4094237"/>
            <a:ext cx="3592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/>
              <a:t>Data augmentation </a:t>
            </a:r>
            <a:r>
              <a:rPr lang="en-CA" sz="1600" dirty="0"/>
              <a:t>is applied to both text and image prompts: texts are summarized to varying lengths, and images are rendered with different </a:t>
            </a:r>
            <a:r>
              <a:rPr lang="en-CA" sz="1600" dirty="0" err="1"/>
              <a:t>FoVs</a:t>
            </a:r>
            <a:r>
              <a:rPr lang="en-CA" sz="1600" dirty="0"/>
              <a:t> (</a:t>
            </a:r>
            <a:r>
              <a:rPr lang="en-US" sz="1600" dirty="0"/>
              <a:t>ranging from 10◦ to 70◦</a:t>
            </a:r>
            <a:r>
              <a:rPr lang="en-CA" altLang="zh-CN" sz="1600" dirty="0"/>
              <a:t>)</a:t>
            </a:r>
            <a:r>
              <a:rPr lang="en-CA" sz="1600" dirty="0"/>
              <a:t>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08D1F3-664C-6A2A-EC66-9EDC97CDDCCA}"/>
              </a:ext>
            </a:extLst>
          </p:cNvPr>
          <p:cNvSpPr txBox="1"/>
          <p:nvPr/>
        </p:nvSpPr>
        <p:spPr>
          <a:xfrm>
            <a:off x="8718410" y="4374003"/>
            <a:ext cx="3276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We train three models with total parameters of 342M (Basic), 1.1B (Large), and 2B (X-Large). The XL model is trained with 64 A100 GPUs(40G) for 400K steps with a </a:t>
            </a:r>
            <a:r>
              <a:rPr lang="en-CA" sz="1600" dirty="0" err="1"/>
              <a:t>batchsize</a:t>
            </a:r>
            <a:r>
              <a:rPr lang="en-CA" sz="1600" dirty="0"/>
              <a:t> of 256</a:t>
            </a:r>
          </a:p>
        </p:txBody>
      </p:sp>
    </p:spTree>
    <p:extLst>
      <p:ext uri="{BB962C8B-B14F-4D97-AF65-F5344CB8AC3E}">
        <p14:creationId xmlns:p14="http://schemas.microsoft.com/office/powerpoint/2010/main" val="891100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348</Words>
  <Application>Microsoft Office PowerPoint</Application>
  <PresentationFormat>Widescreen</PresentationFormat>
  <Paragraphs>44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Siyuan li</dc:creator>
  <cp:lastModifiedBy>Siyuan li</cp:lastModifiedBy>
  <cp:revision>6</cp:revision>
  <dcterms:created xsi:type="dcterms:W3CDTF">2026-02-11T20:25:25Z</dcterms:created>
  <dcterms:modified xsi:type="dcterms:W3CDTF">2026-02-12T04:51:29Z</dcterms:modified>
</cp:coreProperties>
</file>