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61" r:id="rId5"/>
    <p:sldId id="267" r:id="rId6"/>
    <p:sldId id="268" r:id="rId7"/>
    <p:sldId id="269" r:id="rId8"/>
    <p:sldId id="270" r:id="rId9"/>
    <p:sldId id="273" r:id="rId10"/>
    <p:sldId id="271" r:id="rId11"/>
    <p:sldId id="274" r:id="rId12"/>
    <p:sldId id="260" r:id="rId13"/>
    <p:sldId id="259" r:id="rId14"/>
    <p:sldId id="262" r:id="rId15"/>
    <p:sldId id="263" r:id="rId16"/>
    <p:sldId id="264" r:id="rId17"/>
    <p:sldId id="265" r:id="rId18"/>
    <p:sldId id="266" r:id="rId19"/>
    <p:sldId id="272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47"/>
    <p:restoredTop sz="82289"/>
  </p:normalViewPr>
  <p:slideViewPr>
    <p:cSldViewPr snapToGrid="0">
      <p:cViewPr varScale="1">
        <p:scale>
          <a:sx n="126" d="100"/>
          <a:sy n="126" d="100"/>
        </p:scale>
        <p:origin x="6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721B9-8922-2E42-A8D9-9297D01E273F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CD282-9B7D-5242-AA4E-A1538CB28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88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Sora</a:t>
            </a:r>
            <a:r>
              <a:rPr lang="zh-CN" altLang="en-US" dirty="0"/>
              <a:t> </a:t>
            </a:r>
            <a:r>
              <a:rPr lang="en-US" altLang="zh-CN" dirty="0"/>
              <a:t>review:</a:t>
            </a:r>
            <a:r>
              <a:rPr lang="zh-CN" altLang="en-US" dirty="0"/>
              <a:t> </a:t>
            </a:r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/pdf/2402.17177</a:t>
            </a:r>
            <a:br>
              <a:rPr lang="en-US" dirty="0"/>
            </a:br>
            <a:br>
              <a:rPr lang="en-US" dirty="0"/>
            </a:br>
            <a:r>
              <a:rPr lang="en-US" altLang="zh-CN" dirty="0" err="1"/>
              <a:t>veo</a:t>
            </a:r>
            <a:r>
              <a:rPr lang="zh-CN" altLang="en-US" dirty="0"/>
              <a:t> </a:t>
            </a:r>
            <a:r>
              <a:rPr lang="en-US" altLang="zh-CN" dirty="0"/>
              <a:t>technical</a:t>
            </a:r>
            <a:r>
              <a:rPr lang="zh-CN" altLang="en-US" dirty="0"/>
              <a:t> </a:t>
            </a:r>
            <a:r>
              <a:rPr lang="en-US" altLang="zh-CN" dirty="0"/>
              <a:t>report:</a:t>
            </a:r>
            <a:r>
              <a:rPr lang="zh-CN" altLang="en-US" dirty="0"/>
              <a:t> </a:t>
            </a:r>
            <a:r>
              <a:rPr lang="en-CA" altLang="zh-CN" dirty="0"/>
              <a:t>https://</a:t>
            </a:r>
            <a:r>
              <a:rPr lang="en-CA" altLang="zh-CN" dirty="0" err="1"/>
              <a:t>openai.com</a:t>
            </a:r>
            <a:r>
              <a:rPr lang="en-CA" altLang="zh-CN" dirty="0"/>
              <a:t>/index/video-generation-models-as-world-simulators/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D282-9B7D-5242-AA4E-A1538CB28F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32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RAE achieves much lower reconstruction FID (</a:t>
            </a:r>
            <a:r>
              <a:rPr lang="en-CA" dirty="0" err="1"/>
              <a:t>rFID</a:t>
            </a:r>
            <a:r>
              <a:rPr lang="en-CA" dirty="0"/>
              <a:t>) than SD-VAE (0.49 vs 0.62) while being faster. It breaks the myth that semantic encoders can't reconstruct details.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D282-9B7D-5242-AA4E-A1538CB28F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94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effectLst/>
                <a:latin typeface="Google Sans Text"/>
              </a:rPr>
              <a:t>On-manifold (Low intrinsic dimension).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D282-9B7D-5242-AA4E-A1538CB28F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1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>
                <a:effectLst/>
                <a:latin typeface="Google Sans Text"/>
              </a:rPr>
              <a:t>Observation:</a:t>
            </a:r>
            <a:endParaRPr lang="en-CA" dirty="0">
              <a:effectLst/>
              <a:latin typeface="Google Sans Tex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CA" dirty="0">
                <a:effectLst/>
                <a:latin typeface="Google Sans Text"/>
              </a:rPr>
              <a:t>$x$-prediction: Successfully recovers the spiral (learns the manifold).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>
                <a:effectLst/>
                <a:latin typeface="Google Sans Text"/>
              </a:rPr>
              <a:t>$\epsilon$-prediction / $v$-prediction: Catastrophic failure at high $D$.</a:t>
            </a:r>
          </a:p>
          <a:p>
            <a:r>
              <a:rPr lang="en-CA" b="1" dirty="0">
                <a:effectLst/>
                <a:latin typeface="Google Sans Text"/>
              </a:rPr>
              <a:t>Why?</a:t>
            </a:r>
            <a:r>
              <a:rPr lang="en-CA" dirty="0">
                <a:effectLst/>
                <a:latin typeface="Google Sans Text"/>
              </a:rPr>
              <a:t> $\epsilon$-pred tries to learn the high-</a:t>
            </a:r>
            <a:r>
              <a:rPr lang="en-CA" dirty="0" err="1">
                <a:effectLst/>
                <a:latin typeface="Google Sans Text"/>
              </a:rPr>
              <a:t>freq</a:t>
            </a:r>
            <a:r>
              <a:rPr lang="en-CA" dirty="0">
                <a:effectLst/>
                <a:latin typeface="Google Sans Text"/>
              </a:rPr>
              <a:t> noise pattern which requires massive capacity; $x$-pred learns the low-</a:t>
            </a:r>
            <a:r>
              <a:rPr lang="en-CA" dirty="0" err="1">
                <a:effectLst/>
                <a:latin typeface="Google Sans Text"/>
              </a:rPr>
              <a:t>freq</a:t>
            </a:r>
            <a:r>
              <a:rPr lang="en-CA" dirty="0">
                <a:effectLst/>
                <a:latin typeface="Google Sans Text"/>
              </a:rPr>
              <a:t> manifold structure.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D282-9B7D-5242-AA4E-A1538CB28F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77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This confirms the manifold hypothesis (forcing low-dim representation is good).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D282-9B7D-5242-AA4E-A1538CB28F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95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7CBCA-313C-2703-6B61-338DF38C4F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461473-1586-CA34-0191-FB122E1486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B5972-E28C-A4BE-E2D0-9DA4F880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DDD4-5DF6-9940-B938-01CF8A21507B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1D0BB-B741-D184-0905-3AA3F9BCC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BF234-C47A-9E87-118D-4E305B18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00AF-202E-E84B-8C22-08E9CA931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93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F1C0C-C23F-41BE-5C81-49618F349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0C7C91-4FC3-3EAF-1D20-53BC8F96B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CB8FF-CDD8-09D6-4EAE-75A1FE1BF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DDD4-5DF6-9940-B938-01CF8A21507B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F7F7C-FF65-0414-38D3-C49D58902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28D74-C5A8-8D92-30EC-457EC6F98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00AF-202E-E84B-8C22-08E9CA931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36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C4050A-2235-EFD6-1157-8F2F32C37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1C20F-E7EB-C917-4067-C7FA503141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14968-0076-3094-EEA0-65FC5F36D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DDD4-5DF6-9940-B938-01CF8A21507B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981B6-C9FB-241D-A905-B4EF77A55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B1AD9-0000-1B67-97E7-EA4EAC9ED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00AF-202E-E84B-8C22-08E9CA931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71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026C5-C136-79E6-DD1A-20F58A7B0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8723D-E6F4-BE46-10C7-52B3945DB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8FD08-13DB-BDE9-2C09-9B4D5EF3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DDD4-5DF6-9940-B938-01CF8A21507B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B6EA6-15C4-770D-3E58-A6AD4D14B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38712-C24F-E5F8-FF99-5BCECD740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00AF-202E-E84B-8C22-08E9CA931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2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ED967-35AE-086F-5A2C-E15442905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65872-A526-54A2-8DD0-B755339D7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CC4A4-D7F2-DF6A-3EE4-925CAE748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DDD4-5DF6-9940-B938-01CF8A21507B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61D1D-2B73-5310-FA7C-F537F7B8A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A854F-C7A0-9A05-3FDE-E09E65F4A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00AF-202E-E84B-8C22-08E9CA931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03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65EEE-2550-16D8-AF37-7ADA83F84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93B9A-2745-0D88-378E-86C316FC7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EF4E00-5913-B7C4-63A3-C5F3B73F2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0B22D5-2DE6-CDEC-A574-940B840B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DDD4-5DF6-9940-B938-01CF8A21507B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F3A348-8AA8-112D-1C04-7812133B5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6D496C-4749-0A93-AC49-98A908931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00AF-202E-E84B-8C22-08E9CA931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41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344A0-725F-85D7-6940-BB765A1F6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5CBFEC-16F0-5543-3CDF-AED85F05A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BB0C58-D03E-EE48-5056-160691FB2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E758F-CDCB-2F54-1F3D-93CE140BBB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8B5F36-616B-18BE-1698-0F9E7F28B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513557-AA5D-D503-276B-E88CACB4A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DDD4-5DF6-9940-B938-01CF8A21507B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DABA62-DCAF-4ECB-4F13-62AB06BD4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7E3BB-48E7-53C2-8026-33439D21E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00AF-202E-E84B-8C22-08E9CA931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22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024B8-E63F-DA16-6917-E01562F78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B958DB-6413-2604-EC0E-6595C0A37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DDD4-5DF6-9940-B938-01CF8A21507B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61FDC9-073E-6333-FBC8-6574B3878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AC17F3-D212-750E-A912-87BF57057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00AF-202E-E84B-8C22-08E9CA931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23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3FD6A6-9C4D-EC60-92D2-C4BA415BB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DDD4-5DF6-9940-B938-01CF8A21507B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CF2312-F49F-EAA5-C90E-254C56103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17F59F-6434-60E6-F6D1-E386F1B6B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00AF-202E-E84B-8C22-08E9CA931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94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E22DB-344C-1080-B8DD-DE071C22C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F05CC-2B97-7534-0CC4-76B51E88E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E3934-5685-37CC-5574-585D0DD5C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5282B-1DB9-D3A8-47C5-56D53A974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DDD4-5DF6-9940-B938-01CF8A21507B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7C8ECA-799F-CF89-3B55-95F18897D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63419D-9081-FF9D-C938-C6365F6F0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00AF-202E-E84B-8C22-08E9CA931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86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E9099-615E-8CC4-E25F-6EADC2C4E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149C0A-42D2-C3C8-9727-716ABD7974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2524D-55CA-A799-6527-5298F9BAE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E9A07-3C1D-6A15-3146-CCB65F561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DDD4-5DF6-9940-B938-01CF8A21507B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D8B02-FCD7-1A81-3C40-83BCCC99E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DD1CFB-CD91-3478-ADC1-FB9BEAA98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100AF-202E-E84B-8C22-08E9CA931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25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E7E98C-7A1B-870B-5E5A-9641A5305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B8350-4092-8FFD-7619-E4AAA77FD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DA1E2-72EA-7305-4FC1-72FE833155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CDDD4-5DF6-9940-B938-01CF8A21507B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A9D79-A2C2-2EAF-FAB7-51D364FCBB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9879D-4908-A40E-6712-22A9E47073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100AF-202E-E84B-8C22-08E9CA931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9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4260E-92A1-487D-74CE-B3671A3979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N</a:t>
            </a:r>
            <a:r>
              <a:rPr lang="en-CA" dirty="0" err="1"/>
              <a:t>avigating</a:t>
            </a:r>
            <a:r>
              <a:rPr lang="en-CA" dirty="0"/>
              <a:t> High-Dimensionality in Diffusion Models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7C107E-FACB-1D07-8501-5CC5E7B4C3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Presenter:</a:t>
            </a:r>
            <a:r>
              <a:rPr lang="zh-CN" altLang="en-US" dirty="0"/>
              <a:t> </a:t>
            </a:r>
            <a:r>
              <a:rPr lang="en-US" altLang="zh-CN" dirty="0"/>
              <a:t>Yilin</a:t>
            </a:r>
            <a:r>
              <a:rPr lang="zh-CN" altLang="en-US" dirty="0"/>
              <a:t> </a:t>
            </a:r>
            <a:r>
              <a:rPr lang="en-US" altLang="zh-CN" dirty="0"/>
              <a:t>Wang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896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57597-61A5-606E-C4F7-6EA5CDBA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185160" cy="1325563"/>
          </a:xfrm>
        </p:spPr>
        <p:txBody>
          <a:bodyPr/>
          <a:lstStyle/>
          <a:p>
            <a:r>
              <a:rPr lang="en-US" altLang="zh-CN" dirty="0"/>
              <a:t>Quantitative</a:t>
            </a:r>
            <a:br>
              <a:rPr lang="en-US" altLang="zh-CN" dirty="0"/>
            </a:br>
            <a:r>
              <a:rPr lang="en-US" altLang="zh-CN" dirty="0"/>
              <a:t>Comparison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A516B8-01CF-DDCC-D416-BFFDEC233C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0880" y="515292"/>
            <a:ext cx="6339200" cy="611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3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10AC0-8C42-2EDF-0372-81AB4DA1F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Qualitative</a:t>
            </a:r>
            <a:r>
              <a:rPr lang="zh-CN" altLang="en-US" dirty="0"/>
              <a:t> </a:t>
            </a:r>
            <a:r>
              <a:rPr lang="en-US" altLang="zh-CN" dirty="0"/>
              <a:t>Result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56301B-9677-1327-4F87-365609C00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125" y="1690688"/>
            <a:ext cx="6204950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F21291-BB55-1BFC-3761-3CEDA4313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531" y="1890237"/>
            <a:ext cx="3820812" cy="395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51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EEACDC-C1C0-4695-F0A8-FC1EB145A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565" y="1024283"/>
            <a:ext cx="10773152" cy="387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84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1BAC9-DD3D-5AD3-2F73-6354EA457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Manifold Assumption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755CC-BA03-5439-8A44-96EC4AADE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15" y="1988671"/>
            <a:ext cx="7593106" cy="242196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CA" sz="3000" dirty="0"/>
              <a:t>Natural images lie on a low-dimensional manifold embedded in a high-dimensional pixel space</a:t>
            </a:r>
          </a:p>
          <a:p>
            <a:pPr lvl="1">
              <a:lnSpc>
                <a:spcPct val="110000"/>
              </a:lnSpc>
            </a:pPr>
            <a:r>
              <a:rPr lang="en-CA" sz="3000" b="1" dirty="0"/>
              <a:t>Clean Data</a:t>
            </a:r>
            <a:r>
              <a:rPr lang="en-CA" sz="3000" dirty="0"/>
              <a:t>: </a:t>
            </a:r>
            <a:r>
              <a:rPr lang="en-CA" sz="3000" dirty="0">
                <a:highlight>
                  <a:srgbClr val="FFFF00"/>
                </a:highlight>
              </a:rPr>
              <a:t>On-manifold</a:t>
            </a:r>
            <a:r>
              <a:rPr lang="en-CA" sz="3000" dirty="0"/>
              <a:t> </a:t>
            </a:r>
            <a:r>
              <a:rPr lang="en-CA" sz="3000" dirty="0">
                <a:sym typeface="Wingdings" pitchFamily="2" charset="2"/>
              </a:rPr>
              <a:t> </a:t>
            </a:r>
            <a:r>
              <a:rPr lang="en-CA" sz="3000" i="1" dirty="0"/>
              <a:t>Low intrinsic dimension</a:t>
            </a:r>
          </a:p>
          <a:p>
            <a:pPr lvl="1">
              <a:lnSpc>
                <a:spcPct val="110000"/>
              </a:lnSpc>
            </a:pPr>
            <a:r>
              <a:rPr lang="en-CA" sz="3000" b="1" dirty="0"/>
              <a:t>Noise or Velocity</a:t>
            </a:r>
            <a:r>
              <a:rPr lang="en-CA" sz="3000" dirty="0"/>
              <a:t>: </a:t>
            </a:r>
            <a:r>
              <a:rPr lang="en-CA" sz="3000" dirty="0">
                <a:highlight>
                  <a:srgbClr val="FFFF00"/>
                </a:highlight>
              </a:rPr>
              <a:t>Off-manifold</a:t>
            </a:r>
            <a:r>
              <a:rPr lang="en-CA" sz="3000" dirty="0"/>
              <a:t>  </a:t>
            </a:r>
            <a:r>
              <a:rPr lang="en-CA" sz="3000" dirty="0">
                <a:sym typeface="Wingdings" pitchFamily="2" charset="2"/>
              </a:rPr>
              <a:t> </a:t>
            </a:r>
            <a:r>
              <a:rPr lang="en-CA" sz="3000" i="1" dirty="0"/>
              <a:t>High intrinsic dimension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altLang="zh-CN" sz="3300" b="1" dirty="0">
                <a:sym typeface="Wingdings" pitchFamily="2" charset="2"/>
              </a:rPr>
              <a:t></a:t>
            </a:r>
            <a:endParaRPr lang="en-US" altLang="zh-CN" sz="3300" b="1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BE1294-695A-63E4-C197-9F18A33AD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855" y="2220700"/>
            <a:ext cx="4667072" cy="41865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7275EA-5B16-04F1-60E7-8B6971BA938E}"/>
              </a:ext>
            </a:extLst>
          </p:cNvPr>
          <p:cNvSpPr txBox="1"/>
          <p:nvPr/>
        </p:nvSpPr>
        <p:spPr>
          <a:xfrm>
            <a:off x="87515" y="4313960"/>
            <a:ext cx="7332008" cy="21067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000" b="1" dirty="0"/>
              <a:t>Key</a:t>
            </a:r>
            <a:r>
              <a:rPr lang="zh-CN" altLang="en-US" sz="2000" b="1" dirty="0"/>
              <a:t> </a:t>
            </a:r>
            <a:r>
              <a:rPr lang="en-CA" sz="2000" b="1" dirty="0"/>
              <a:t>Insight</a:t>
            </a:r>
            <a:r>
              <a:rPr lang="en-CA" sz="2000" dirty="0"/>
              <a:t>: 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Predicting noise or velocity in high-dim pixel space requires the network to model the full high-dim distribution, which is extremely hard. 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CA" sz="2000" dirty="0"/>
              <a:t>Predicting </a:t>
            </a:r>
            <a:r>
              <a:rPr lang="en-US" altLang="zh-CN" sz="2000" dirty="0"/>
              <a:t>x</a:t>
            </a:r>
            <a:r>
              <a:rPr lang="zh-CN" altLang="en-US" sz="2000" dirty="0"/>
              <a:t> </a:t>
            </a:r>
            <a:r>
              <a:rPr lang="en-CA" sz="2000" dirty="0"/>
              <a:t>implies a projection back to the manifold, which is easier.</a:t>
            </a:r>
          </a:p>
        </p:txBody>
      </p:sp>
    </p:spTree>
    <p:extLst>
      <p:ext uri="{BB962C8B-B14F-4D97-AF65-F5344CB8AC3E}">
        <p14:creationId xmlns:p14="http://schemas.microsoft.com/office/powerpoint/2010/main" val="2018228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640F9-F06F-82BA-C32F-2CCAF6763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B4211-3BE1-7746-73D9-F9F912A57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74341" cy="4351338"/>
          </a:xfrm>
        </p:spPr>
        <p:txBody>
          <a:bodyPr>
            <a:normAutofit lnSpcReduction="10000"/>
          </a:bodyPr>
          <a:lstStyle/>
          <a:p>
            <a:r>
              <a:rPr lang="en-CA" b="1" dirty="0">
                <a:effectLst/>
                <a:latin typeface="Google Sans Text"/>
              </a:rPr>
              <a:t>Architecture:</a:t>
            </a:r>
            <a:r>
              <a:rPr lang="en-CA" dirty="0">
                <a:effectLst/>
                <a:latin typeface="Google Sans Text"/>
              </a:rPr>
              <a:t> Plain Vision Transformer (</a:t>
            </a:r>
            <a:r>
              <a:rPr lang="en-CA" dirty="0" err="1">
                <a:effectLst/>
                <a:latin typeface="Google Sans Text"/>
              </a:rPr>
              <a:t>ViT</a:t>
            </a:r>
            <a:r>
              <a:rPr lang="en-CA" dirty="0">
                <a:effectLst/>
                <a:latin typeface="Google Sans Text"/>
              </a:rPr>
              <a:t>)</a:t>
            </a:r>
          </a:p>
          <a:p>
            <a:r>
              <a:rPr lang="en-CA" b="1" dirty="0">
                <a:effectLst/>
                <a:latin typeface="Google Sans Text"/>
              </a:rPr>
              <a:t>Input:</a:t>
            </a:r>
            <a:r>
              <a:rPr lang="en-CA" dirty="0">
                <a:effectLst/>
                <a:latin typeface="Google Sans Text"/>
              </a:rPr>
              <a:t> Raw image patches (e.g., 16 x 16 or 32 x 32)</a:t>
            </a:r>
          </a:p>
          <a:p>
            <a:r>
              <a:rPr lang="en-CA" b="1" dirty="0">
                <a:effectLst/>
                <a:latin typeface="Google Sans Text"/>
              </a:rPr>
              <a:t>Formulation:</a:t>
            </a:r>
            <a:endParaRPr lang="en-CA" dirty="0">
              <a:effectLst/>
              <a:latin typeface="Google Sans Text"/>
            </a:endParaRPr>
          </a:p>
          <a:p>
            <a:pPr lvl="1"/>
            <a:r>
              <a:rPr lang="en-CA" b="1" dirty="0">
                <a:effectLst/>
                <a:latin typeface="Google Sans Text"/>
              </a:rPr>
              <a:t>Target:</a:t>
            </a:r>
            <a:r>
              <a:rPr lang="en-CA" dirty="0">
                <a:effectLst/>
                <a:latin typeface="Google Sans Text"/>
              </a:rPr>
              <a:t> Directly predict x </a:t>
            </a:r>
          </a:p>
          <a:p>
            <a:pPr lvl="1"/>
            <a:r>
              <a:rPr lang="en-CA" b="1" dirty="0">
                <a:effectLst/>
                <a:latin typeface="Google Sans Text"/>
              </a:rPr>
              <a:t>Loss:</a:t>
            </a:r>
            <a:r>
              <a:rPr lang="en-CA" dirty="0">
                <a:effectLst/>
                <a:latin typeface="Google Sans Text"/>
              </a:rPr>
              <a:t> v-loss </a:t>
            </a:r>
            <a:r>
              <a:rPr lang="en-CA" dirty="0">
                <a:effectLst/>
                <a:latin typeface="Google Sans Text"/>
                <a:sym typeface="Wingdings" pitchFamily="2" charset="2"/>
              </a:rPr>
              <a:t> </a:t>
            </a:r>
            <a:r>
              <a:rPr lang="en-CA" dirty="0">
                <a:effectLst/>
                <a:latin typeface="Google Sans Text"/>
              </a:rPr>
              <a:t>re-weighted x-loss</a:t>
            </a:r>
          </a:p>
          <a:p>
            <a:r>
              <a:rPr lang="en-CA" b="1" dirty="0">
                <a:effectLst/>
                <a:latin typeface="Google Sans Text"/>
              </a:rPr>
              <a:t>Key Differentiator:</a:t>
            </a:r>
            <a:r>
              <a:rPr lang="en-CA" dirty="0">
                <a:effectLst/>
                <a:latin typeface="Google Sans Text"/>
              </a:rPr>
              <a:t> No VAE, no pre-training, no extra losses (perceptual/adversarial). Just pixels.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457BAB-DC1E-6600-6D0F-41C9B6439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541" y="910641"/>
            <a:ext cx="5566373" cy="503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38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640F9-F06F-82BA-C32F-2CCAF6763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Toy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B4211-3BE1-7746-73D9-F9F912A57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1" dirty="0">
                <a:effectLst/>
                <a:latin typeface="Google Sans Text"/>
              </a:rPr>
              <a:t>Setup:</a:t>
            </a:r>
            <a:r>
              <a:rPr lang="en-CA" dirty="0"/>
              <a:t> Embed 2D data (spirals) into high-dim space (</a:t>
            </a:r>
            <a:r>
              <a:rPr lang="en-CA" dirty="0">
                <a:effectLst/>
                <a:latin typeface="Google Sans Text"/>
              </a:rPr>
              <a:t>D=512</a:t>
            </a:r>
            <a:r>
              <a:rPr lang="en-CA" dirty="0"/>
              <a:t>).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ACEF97-6322-96CD-3ECE-722CCEBE0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35" y="2217543"/>
            <a:ext cx="5753272" cy="4532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92B56E-49FE-B6FF-4222-59660D21C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461" y="3395290"/>
            <a:ext cx="5014482" cy="17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78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B11FA-A77E-B37F-4F7A-C1D84D84D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ImageNet Experiments &amp; Scaling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2C2B2-D87F-834A-12F4-CF1CDC3DC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1" dirty="0"/>
              <a:t>Performance: </a:t>
            </a:r>
            <a:r>
              <a:rPr lang="en-CA" dirty="0"/>
              <a:t>Competitive with LDM baselines w/o. any tokenizer</a:t>
            </a:r>
            <a:endParaRPr lang="en-CA" b="1" dirty="0"/>
          </a:p>
          <a:p>
            <a:r>
              <a:rPr lang="en-CA" b="1" dirty="0"/>
              <a:t>Surprising Find - Bottleneck:</a:t>
            </a:r>
            <a:r>
              <a:rPr lang="en-CA" dirty="0"/>
              <a:t> Adding a low-rank bottleneck in the patch embedder </a:t>
            </a:r>
            <a:r>
              <a:rPr lang="en-CA" i="1" dirty="0"/>
              <a:t>improves</a:t>
            </a:r>
            <a:r>
              <a:rPr lang="en-CA" dirty="0"/>
              <a:t> performance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632DE4-7291-3CE3-A1A6-5EC6538D9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40" y="3276599"/>
            <a:ext cx="6110941" cy="3068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DE0D8E-55A1-65D9-33F3-661F04C1B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663" y="2967355"/>
            <a:ext cx="4415137" cy="352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00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2995F-863E-54BB-48C6-EF28725AE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Results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48FC68-366B-2EC1-08D5-629F95C4E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0676" y="1825625"/>
            <a:ext cx="4736567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F96F7D-BB36-FDBF-3E86-02E246F8F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811" y="1690688"/>
            <a:ext cx="5223510" cy="427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5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A257-238A-BACF-963D-7B69432BB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Quantitative Result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88D091-A216-0872-CB59-1A066572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7866" y="2356406"/>
            <a:ext cx="6152001" cy="3289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068471-170B-492C-749A-7820D192E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71" y="1231450"/>
            <a:ext cx="4016274" cy="553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53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0CB0B-C0DA-2DD1-ED36-3627C1EA1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Takeaway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9DE57-90DE-D932-F4BD-55B24D5E7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b="1" dirty="0">
                <a:effectLst/>
                <a:latin typeface="Google Sans Text"/>
              </a:rPr>
              <a:t>High</a:t>
            </a:r>
            <a:r>
              <a:rPr lang="en-US" altLang="zh-CN" b="1" dirty="0">
                <a:effectLst/>
                <a:latin typeface="Google Sans Text"/>
              </a:rPr>
              <a:t>-dim</a:t>
            </a:r>
            <a:r>
              <a:rPr lang="zh-CN" altLang="en-US" b="1" dirty="0">
                <a:effectLst/>
                <a:latin typeface="Google Sans Text"/>
              </a:rPr>
              <a:t> </a:t>
            </a:r>
            <a:r>
              <a:rPr lang="en-US" altLang="zh-CN" b="1" dirty="0">
                <a:effectLst/>
                <a:latin typeface="Google Sans Text"/>
              </a:rPr>
              <a:t>noise</a:t>
            </a:r>
            <a:r>
              <a:rPr lang="zh-CN" altLang="en-US" b="1" dirty="0">
                <a:effectLst/>
                <a:latin typeface="Google Sans Text"/>
              </a:rPr>
              <a:t> </a:t>
            </a:r>
            <a:r>
              <a:rPr lang="en-US" altLang="zh-CN" b="1" dirty="0">
                <a:effectLst/>
                <a:latin typeface="Google Sans Text"/>
              </a:rPr>
              <a:t>regression</a:t>
            </a:r>
            <a:r>
              <a:rPr lang="zh-CN" altLang="en-US" b="1" dirty="0">
                <a:effectLst/>
                <a:latin typeface="Google Sans Text"/>
              </a:rPr>
              <a:t> </a:t>
            </a:r>
            <a:r>
              <a:rPr lang="en-US" altLang="zh-CN" b="1" dirty="0">
                <a:effectLst/>
                <a:latin typeface="Google Sans Text"/>
              </a:rPr>
              <a:t>in</a:t>
            </a:r>
            <a:r>
              <a:rPr lang="zh-CN" altLang="en-US" b="1" dirty="0">
                <a:effectLst/>
                <a:latin typeface="Google Sans Text"/>
              </a:rPr>
              <a:t> </a:t>
            </a:r>
            <a:r>
              <a:rPr lang="en-US" altLang="zh-CN" b="1" dirty="0">
                <a:effectLst/>
                <a:latin typeface="Google Sans Text"/>
              </a:rPr>
              <a:t>diffusion</a:t>
            </a:r>
            <a:r>
              <a:rPr lang="zh-CN" altLang="en-US" b="1" dirty="0">
                <a:effectLst/>
                <a:latin typeface="Google Sans Text"/>
              </a:rPr>
              <a:t> </a:t>
            </a:r>
            <a:r>
              <a:rPr lang="en-US" altLang="zh-CN" b="1" dirty="0">
                <a:effectLst/>
                <a:latin typeface="Google Sans Text"/>
              </a:rPr>
              <a:t>is</a:t>
            </a:r>
            <a:r>
              <a:rPr lang="zh-CN" altLang="en-US" b="1" dirty="0">
                <a:effectLst/>
                <a:latin typeface="Google Sans Text"/>
              </a:rPr>
              <a:t> </a:t>
            </a:r>
            <a:r>
              <a:rPr lang="en-US" altLang="zh-CN" b="1" dirty="0">
                <a:effectLst/>
                <a:latin typeface="Google Sans Text"/>
              </a:rPr>
              <a:t>mathematically</a:t>
            </a:r>
            <a:r>
              <a:rPr lang="zh-CN" altLang="en-US" b="1" dirty="0">
                <a:effectLst/>
                <a:latin typeface="Google Sans Text"/>
              </a:rPr>
              <a:t> </a:t>
            </a:r>
            <a:r>
              <a:rPr lang="en-US" altLang="zh-CN" b="1" dirty="0">
                <a:effectLst/>
                <a:latin typeface="Google Sans Text"/>
              </a:rPr>
              <a:t>Full-Rank</a:t>
            </a:r>
          </a:p>
          <a:p>
            <a:r>
              <a:rPr lang="en-US" altLang="zh-CN" b="1" dirty="0"/>
              <a:t>RAE</a:t>
            </a:r>
            <a:r>
              <a:rPr lang="zh-CN" altLang="en-US" b="1" dirty="0"/>
              <a:t> </a:t>
            </a:r>
            <a:r>
              <a:rPr lang="en-US" altLang="zh-CN" b="1" dirty="0">
                <a:sym typeface="Wingdings" pitchFamily="2" charset="2"/>
              </a:rPr>
              <a:t></a:t>
            </a:r>
            <a:r>
              <a:rPr lang="zh-CN" altLang="en-US" b="1" dirty="0">
                <a:sym typeface="Wingdings" pitchFamily="2" charset="2"/>
              </a:rPr>
              <a:t> </a:t>
            </a:r>
            <a:r>
              <a:rPr lang="en-US" altLang="zh-CN" b="1" dirty="0">
                <a:sym typeface="Wingdings" pitchFamily="2" charset="2"/>
              </a:rPr>
              <a:t>Capacity</a:t>
            </a:r>
            <a:r>
              <a:rPr lang="zh-CN" altLang="en-US" b="1" dirty="0">
                <a:sym typeface="Wingdings" pitchFamily="2" charset="2"/>
              </a:rPr>
              <a:t> </a:t>
            </a:r>
            <a:r>
              <a:rPr lang="en-US" altLang="zh-CN" b="1" dirty="0">
                <a:sym typeface="Wingdings" pitchFamily="2" charset="2"/>
              </a:rPr>
              <a:t>Matching</a:t>
            </a:r>
            <a:r>
              <a:rPr lang="zh-CN" altLang="en-US" b="1" dirty="0">
                <a:sym typeface="Wingdings" pitchFamily="2" charset="2"/>
              </a:rPr>
              <a:t> </a:t>
            </a:r>
            <a:r>
              <a:rPr lang="en-CA" dirty="0"/>
              <a:t>utilizing high-dim semantic </a:t>
            </a:r>
            <a:r>
              <a:rPr lang="en-CA" dirty="0" err="1"/>
              <a:t>latents</a:t>
            </a:r>
            <a:r>
              <a:rPr lang="en-CA" dirty="0"/>
              <a:t>,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width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i="1" dirty="0"/>
              <a:t>scale</a:t>
            </a:r>
            <a:r>
              <a:rPr lang="zh-CN" altLang="en-US" i="1" dirty="0"/>
              <a:t> </a:t>
            </a:r>
            <a:r>
              <a:rPr lang="en-US" altLang="zh-CN" i="1" dirty="0"/>
              <a:t>up</a:t>
            </a:r>
            <a:r>
              <a:rPr lang="zh-CN" altLang="en-US" i="1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token</a:t>
            </a:r>
            <a:r>
              <a:rPr lang="zh-CN" altLang="en-US" dirty="0"/>
              <a:t> </a:t>
            </a:r>
            <a:r>
              <a:rPr lang="en-US" altLang="zh-CN" dirty="0"/>
              <a:t>dim</a:t>
            </a:r>
          </a:p>
          <a:p>
            <a:r>
              <a:rPr lang="en-US" altLang="zh-CN" b="1" dirty="0" err="1"/>
              <a:t>JiT</a:t>
            </a:r>
            <a:r>
              <a:rPr lang="zh-CN" altLang="en-US" b="1" dirty="0"/>
              <a:t> </a:t>
            </a:r>
            <a:r>
              <a:rPr lang="en-US" altLang="zh-CN" b="1" dirty="0">
                <a:sym typeface="Wingdings" pitchFamily="2" charset="2"/>
              </a:rPr>
              <a:t></a:t>
            </a:r>
            <a:r>
              <a:rPr lang="zh-CN" altLang="en-US" b="1" dirty="0">
                <a:sym typeface="Wingdings" pitchFamily="2" charset="2"/>
              </a:rPr>
              <a:t> </a:t>
            </a:r>
            <a:r>
              <a:rPr lang="en-US" altLang="zh-CN" b="1" dirty="0">
                <a:sym typeface="Wingdings" pitchFamily="2" charset="2"/>
              </a:rPr>
              <a:t>Manifold</a:t>
            </a:r>
            <a:r>
              <a:rPr lang="zh-CN" altLang="en-US" b="1" dirty="0">
                <a:sym typeface="Wingdings" pitchFamily="2" charset="2"/>
              </a:rPr>
              <a:t> </a:t>
            </a:r>
            <a:r>
              <a:rPr lang="en-US" altLang="zh-CN" b="1" dirty="0">
                <a:sym typeface="Wingdings" pitchFamily="2" charset="2"/>
              </a:rPr>
              <a:t>Projection</a:t>
            </a:r>
            <a:r>
              <a:rPr lang="en-CA" dirty="0"/>
              <a:t> </a:t>
            </a:r>
            <a:r>
              <a:rPr lang="en-US" altLang="zh-CN" i="1" dirty="0"/>
              <a:t>bypass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full</a:t>
            </a:r>
            <a:r>
              <a:rPr lang="zh-CN" altLang="en-US" dirty="0"/>
              <a:t> </a:t>
            </a:r>
            <a:r>
              <a:rPr lang="en-US" altLang="zh-CN" dirty="0"/>
              <a:t>noise</a:t>
            </a:r>
            <a:r>
              <a:rPr lang="zh-CN" altLang="en-US" dirty="0"/>
              <a:t> </a:t>
            </a:r>
            <a:r>
              <a:rPr lang="en-US" altLang="zh-CN" dirty="0"/>
              <a:t>field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projection</a:t>
            </a:r>
            <a:r>
              <a:rPr lang="zh-CN" altLang="en-US" dirty="0"/>
              <a:t> </a:t>
            </a:r>
            <a:r>
              <a:rPr lang="en-US" altLang="zh-CN" dirty="0"/>
              <a:t>back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sparse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manifold</a:t>
            </a:r>
            <a:endParaRPr lang="en-CA" dirty="0"/>
          </a:p>
          <a:p>
            <a:endParaRPr lang="en-US" altLang="zh-C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646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AAE25-3D08-2ACD-3FF8-48DAB6DD4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B22A2-EEDD-34AE-662C-5ABEC7BC7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588" y="154257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 err="1"/>
              <a:t>DiT</a:t>
            </a:r>
            <a:r>
              <a:rPr lang="zh-CN" altLang="en-US" dirty="0"/>
              <a:t> </a:t>
            </a:r>
            <a:r>
              <a:rPr lang="en-US" altLang="zh-CN" dirty="0"/>
              <a:t>(Diffusion</a:t>
            </a:r>
            <a:r>
              <a:rPr lang="zh-CN" altLang="en-US" dirty="0"/>
              <a:t> </a:t>
            </a:r>
            <a:r>
              <a:rPr lang="en-US" altLang="zh-CN" dirty="0"/>
              <a:t>Transformer)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VAE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current</a:t>
            </a:r>
            <a:r>
              <a:rPr lang="zh-CN" altLang="en-US" dirty="0"/>
              <a:t> </a:t>
            </a:r>
            <a:r>
              <a:rPr lang="en-US" altLang="zh-CN" dirty="0"/>
              <a:t>“standard”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0E521E-B6EA-058B-3B4B-C866A8442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16" y="2410869"/>
            <a:ext cx="6152873" cy="3291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0FCAE4-6CC2-0F86-34CF-BB93FB747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223" y="4106188"/>
            <a:ext cx="4527176" cy="2751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C8D84B-E87C-9587-01BA-11DD79BE7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8717" y="2029305"/>
            <a:ext cx="4831977" cy="2027556"/>
          </a:xfrm>
          <a:prstGeom prst="rect">
            <a:avLst/>
          </a:prstGeom>
        </p:spPr>
      </p:pic>
      <p:pic>
        <p:nvPicPr>
          <p:cNvPr id="7" name="Graphic 6" descr="Question Mark with solid fill">
            <a:extLst>
              <a:ext uri="{FF2B5EF4-FFF2-40B4-BE49-F238E27FC236}">
                <a16:creationId xmlns:a16="http://schemas.microsoft.com/office/drawing/2014/main" id="{8F6DA7B5-89F3-C1CF-46B1-F42AB71813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812" y="114208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40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86D96-A61C-7EAE-A16D-8DA5F079F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Takeaway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38E98-D8DA-290C-C182-92462FA16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zh-CN" b="1" dirty="0">
                <a:effectLst/>
                <a:latin typeface="Google Sans Text"/>
              </a:rPr>
              <a:t>Implication</a:t>
            </a:r>
            <a:r>
              <a:rPr lang="zh-CN" altLang="en-US" b="1" dirty="0">
                <a:effectLst/>
                <a:latin typeface="Google Sans Text"/>
              </a:rPr>
              <a:t> </a:t>
            </a:r>
            <a:r>
              <a:rPr lang="en-US" altLang="zh-CN" b="1" dirty="0">
                <a:latin typeface="Google Sans Text"/>
              </a:rPr>
              <a:t>for</a:t>
            </a:r>
            <a:r>
              <a:rPr lang="zh-CN" altLang="en-US" b="1" dirty="0">
                <a:latin typeface="Google Sans Text"/>
              </a:rPr>
              <a:t> </a:t>
            </a:r>
            <a:r>
              <a:rPr lang="en-US" altLang="zh-CN" b="1" dirty="0">
                <a:latin typeface="Google Sans Text"/>
              </a:rPr>
              <a:t>3D</a:t>
            </a:r>
            <a:r>
              <a:rPr lang="zh-CN" altLang="en-US" b="1" dirty="0">
                <a:latin typeface="Google Sans Text"/>
              </a:rPr>
              <a:t> </a:t>
            </a:r>
            <a:r>
              <a:rPr lang="en-US" altLang="zh-CN" b="1" dirty="0">
                <a:latin typeface="Google Sans Text"/>
              </a:rPr>
              <a:t>generation</a:t>
            </a:r>
            <a:endParaRPr lang="en-CA" b="1" dirty="0">
              <a:effectLst/>
              <a:latin typeface="Google Sans Text"/>
            </a:endParaRPr>
          </a:p>
          <a:p>
            <a:r>
              <a:rPr lang="en-CA" b="1" dirty="0">
                <a:effectLst/>
                <a:latin typeface="Google Sans Text"/>
              </a:rPr>
              <a:t>Sparse Data (e.g., 3D Motion)</a:t>
            </a:r>
            <a:endParaRPr lang="en-CA" b="1" dirty="0">
              <a:effectLst/>
              <a:latin typeface="Google Sans"/>
            </a:endParaRPr>
          </a:p>
          <a:p>
            <a:pPr lvl="1"/>
            <a:r>
              <a:rPr lang="en-CA" b="1" dirty="0">
                <a:effectLst/>
                <a:latin typeface="Google Sans Text"/>
              </a:rPr>
              <a:t>Problem:</a:t>
            </a:r>
            <a:r>
              <a:rPr lang="en-CA" dirty="0">
                <a:effectLst/>
                <a:latin typeface="Google Sans Text"/>
              </a:rPr>
              <a:t> High-frequency artifacts (jitter/foot-sliding) from </a:t>
            </a:r>
            <a:r>
              <a:rPr lang="en-US" altLang="zh-CN" dirty="0">
                <a:effectLst/>
                <a:latin typeface="Google Sans Text"/>
              </a:rPr>
              <a:t>noise</a:t>
            </a:r>
            <a:r>
              <a:rPr lang="zh-CN" altLang="en-US" dirty="0">
                <a:effectLst/>
                <a:latin typeface="Google Sans Text"/>
              </a:rPr>
              <a:t> </a:t>
            </a:r>
            <a:r>
              <a:rPr lang="en-CA" dirty="0">
                <a:effectLst/>
                <a:latin typeface="Google Sans Text"/>
              </a:rPr>
              <a:t>prediction</a:t>
            </a:r>
            <a:r>
              <a:rPr lang="zh-CN" altLang="en-US" dirty="0">
                <a:effectLst/>
                <a:latin typeface="Google Sans Text"/>
              </a:rPr>
              <a:t> </a:t>
            </a:r>
            <a:r>
              <a:rPr lang="en-US" altLang="zh-CN" dirty="0">
                <a:effectLst/>
                <a:latin typeface="Google Sans Text"/>
              </a:rPr>
              <a:t>diffusion</a:t>
            </a:r>
            <a:r>
              <a:rPr lang="en-CA" dirty="0">
                <a:effectLst/>
                <a:latin typeface="Google Sans Text"/>
              </a:rPr>
              <a:t>.</a:t>
            </a:r>
          </a:p>
          <a:p>
            <a:pPr lvl="1"/>
            <a:r>
              <a:rPr lang="en-CA" b="1" dirty="0">
                <a:effectLst/>
                <a:latin typeface="Google Sans Text"/>
              </a:rPr>
              <a:t>Insight:</a:t>
            </a:r>
            <a:r>
              <a:rPr lang="en-CA" dirty="0">
                <a:effectLst/>
                <a:latin typeface="Google Sans Text"/>
              </a:rPr>
              <a:t> Motion data has extremely </a:t>
            </a:r>
            <a:r>
              <a:rPr lang="en-CA" b="1" dirty="0">
                <a:effectLst/>
                <a:latin typeface="Google Sans Text"/>
              </a:rPr>
              <a:t>Low Intrinsic Dimension</a:t>
            </a:r>
            <a:r>
              <a:rPr lang="en-CA" dirty="0">
                <a:effectLst/>
                <a:latin typeface="Google Sans Text"/>
              </a:rPr>
              <a:t>.</a:t>
            </a:r>
          </a:p>
          <a:p>
            <a:pPr lvl="1"/>
            <a:r>
              <a:rPr lang="en-US" altLang="zh-CN" dirty="0">
                <a:effectLst/>
                <a:latin typeface="Google Sans Text"/>
                <a:sym typeface="Wingdings" pitchFamily="2" charset="2"/>
              </a:rPr>
              <a:t></a:t>
            </a:r>
            <a:r>
              <a:rPr lang="zh-CN" altLang="en-US" dirty="0">
                <a:effectLst/>
                <a:latin typeface="Google Sans Text"/>
                <a:sym typeface="Wingdings" pitchFamily="2" charset="2"/>
              </a:rPr>
              <a:t> </a:t>
            </a:r>
            <a:r>
              <a:rPr lang="en-US" altLang="zh-CN" dirty="0">
                <a:latin typeface="Google Sans Text"/>
                <a:sym typeface="Wingdings" pitchFamily="2" charset="2"/>
              </a:rPr>
              <a:t>try</a:t>
            </a:r>
            <a:r>
              <a:rPr lang="zh-CN" altLang="en-US" dirty="0">
                <a:latin typeface="Google Sans Text"/>
                <a:sym typeface="Wingdings" pitchFamily="2" charset="2"/>
              </a:rPr>
              <a:t> </a:t>
            </a:r>
            <a:r>
              <a:rPr lang="en-US" altLang="zh-CN" dirty="0">
                <a:effectLst/>
                <a:latin typeface="Google Sans Text"/>
                <a:sym typeface="Wingdings" pitchFamily="2" charset="2"/>
              </a:rPr>
              <a:t>x-prediction(</a:t>
            </a:r>
            <a:r>
              <a:rPr lang="en-US" altLang="zh-CN" dirty="0" err="1">
                <a:effectLst/>
                <a:latin typeface="Google Sans Text"/>
                <a:sym typeface="Wingdings" pitchFamily="2" charset="2"/>
              </a:rPr>
              <a:t>JiT</a:t>
            </a:r>
            <a:r>
              <a:rPr lang="en-US" altLang="zh-CN" dirty="0">
                <a:effectLst/>
                <a:latin typeface="Google Sans Text"/>
                <a:sym typeface="Wingdings" pitchFamily="2" charset="2"/>
              </a:rPr>
              <a:t>)-style</a:t>
            </a:r>
            <a:r>
              <a:rPr lang="zh-CN" altLang="en-US" dirty="0">
                <a:effectLst/>
                <a:latin typeface="Google Sans Text"/>
                <a:sym typeface="Wingdings" pitchFamily="2" charset="2"/>
              </a:rPr>
              <a:t> </a:t>
            </a:r>
            <a:r>
              <a:rPr lang="en-US" altLang="zh-CN" dirty="0">
                <a:effectLst/>
                <a:latin typeface="Google Sans Text"/>
                <a:sym typeface="Wingdings" pitchFamily="2" charset="2"/>
              </a:rPr>
              <a:t>diffusion?</a:t>
            </a:r>
          </a:p>
          <a:p>
            <a:r>
              <a:rPr lang="en-US" altLang="zh-CN" b="1" dirty="0">
                <a:effectLst/>
                <a:latin typeface="Google Sans Text"/>
              </a:rPr>
              <a:t>Dense</a:t>
            </a:r>
            <a:r>
              <a:rPr lang="en-CA" b="1" dirty="0">
                <a:effectLst/>
                <a:latin typeface="Google Sans Text"/>
              </a:rPr>
              <a:t> Data (e.g., </a:t>
            </a:r>
            <a:r>
              <a:rPr lang="en-US" altLang="zh-CN" b="1" dirty="0">
                <a:effectLst/>
                <a:latin typeface="Google Sans Text"/>
              </a:rPr>
              <a:t>3DGS</a:t>
            </a:r>
            <a:r>
              <a:rPr lang="en-CA" b="1" dirty="0">
                <a:effectLst/>
                <a:latin typeface="Google Sans Text"/>
              </a:rPr>
              <a:t>)</a:t>
            </a:r>
            <a:endParaRPr lang="en-CA" b="1" dirty="0">
              <a:effectLst/>
              <a:latin typeface="Google Sans"/>
            </a:endParaRPr>
          </a:p>
          <a:p>
            <a:pPr lvl="1"/>
            <a:r>
              <a:rPr lang="en-CA" b="1" dirty="0">
                <a:effectLst/>
                <a:latin typeface="Google Sans Text"/>
              </a:rPr>
              <a:t>Problem:</a:t>
            </a:r>
            <a:r>
              <a:rPr lang="en-CA" dirty="0">
                <a:effectLst/>
                <a:latin typeface="Google Sans Text"/>
              </a:rPr>
              <a:t> Parameter spaces (SH coefficients, Covariance) are high-dimensional </a:t>
            </a:r>
          </a:p>
          <a:p>
            <a:pPr lvl="1"/>
            <a:r>
              <a:rPr lang="en-CA" b="1" dirty="0">
                <a:effectLst/>
                <a:latin typeface="Google Sans Text"/>
              </a:rPr>
              <a:t>Insight:</a:t>
            </a:r>
            <a:r>
              <a:rPr lang="en-CA" dirty="0">
                <a:effectLst/>
                <a:latin typeface="Google Sans Text"/>
              </a:rPr>
              <a:t> Standard Transformers are </a:t>
            </a:r>
            <a:r>
              <a:rPr lang="en-CA" b="1" dirty="0">
                <a:effectLst/>
                <a:latin typeface="Google Sans Text"/>
              </a:rPr>
              <a:t>Rank-Deficient</a:t>
            </a:r>
            <a:r>
              <a:rPr lang="en-CA" dirty="0">
                <a:effectLst/>
                <a:latin typeface="Google Sans Text"/>
              </a:rPr>
              <a:t> for fitting these dense distributions.</a:t>
            </a:r>
          </a:p>
          <a:p>
            <a:pPr lvl="1"/>
            <a:r>
              <a:rPr lang="en-US" altLang="zh-CN" b="1" dirty="0">
                <a:latin typeface="Google Sans Text"/>
                <a:sym typeface="Wingdings" pitchFamily="2" charset="2"/>
              </a:rPr>
              <a:t></a:t>
            </a:r>
            <a:r>
              <a:rPr lang="zh-CN" altLang="en-US" b="1" dirty="0">
                <a:latin typeface="Google Sans Text"/>
                <a:sym typeface="Wingdings" pitchFamily="2" charset="2"/>
              </a:rPr>
              <a:t> </a:t>
            </a:r>
            <a:r>
              <a:rPr lang="en-US" altLang="zh-CN" dirty="0">
                <a:latin typeface="Google Sans Text"/>
                <a:sym typeface="Wingdings" pitchFamily="2" charset="2"/>
              </a:rPr>
              <a:t>try</a:t>
            </a:r>
            <a:r>
              <a:rPr lang="en-CA" dirty="0">
                <a:effectLst/>
                <a:latin typeface="Google Sans Text"/>
              </a:rPr>
              <a:t> </a:t>
            </a:r>
            <a:r>
              <a:rPr lang="en-US" altLang="zh-CN" dirty="0">
                <a:latin typeface="Google Sans Text"/>
              </a:rPr>
              <a:t>a</a:t>
            </a:r>
            <a:r>
              <a:rPr lang="en-CA" dirty="0" err="1">
                <a:effectLst/>
                <a:latin typeface="Google Sans Text"/>
              </a:rPr>
              <a:t>dopt</a:t>
            </a:r>
            <a:r>
              <a:rPr lang="en-CA" dirty="0">
                <a:effectLst/>
                <a:latin typeface="Google Sans Text"/>
              </a:rPr>
              <a:t> </a:t>
            </a:r>
            <a:r>
              <a:rPr lang="en-US" altLang="zh-CN" b="1" dirty="0">
                <a:latin typeface="Google Sans Text"/>
              </a:rPr>
              <a:t>w</a:t>
            </a:r>
            <a:r>
              <a:rPr lang="en-CA" b="1" dirty="0">
                <a:effectLst/>
                <a:latin typeface="Google Sans Text"/>
              </a:rPr>
              <a:t>ide &amp; </a:t>
            </a:r>
            <a:r>
              <a:rPr lang="en-US" altLang="zh-CN" b="1" dirty="0">
                <a:effectLst/>
                <a:latin typeface="Google Sans Text"/>
              </a:rPr>
              <a:t>s</a:t>
            </a:r>
            <a:r>
              <a:rPr lang="en-CA" b="1" dirty="0">
                <a:effectLst/>
                <a:latin typeface="Google Sans Text"/>
              </a:rPr>
              <a:t>hallow </a:t>
            </a:r>
            <a:r>
              <a:rPr lang="en-US" altLang="zh-CN" b="1" dirty="0">
                <a:latin typeface="Google Sans Text"/>
              </a:rPr>
              <a:t>h</a:t>
            </a:r>
            <a:r>
              <a:rPr lang="en-CA" b="1" dirty="0" err="1">
                <a:effectLst/>
                <a:latin typeface="Google Sans Text"/>
              </a:rPr>
              <a:t>eads</a:t>
            </a:r>
            <a:r>
              <a:rPr lang="en-US" altLang="zh-CN" b="1" dirty="0">
                <a:effectLst/>
                <a:latin typeface="Google Sans Text"/>
              </a:rPr>
              <a:t>?</a:t>
            </a:r>
            <a:endParaRPr lang="en-CA" dirty="0">
              <a:effectLst/>
              <a:latin typeface="Google Sans Text"/>
            </a:endParaRPr>
          </a:p>
          <a:p>
            <a:endParaRPr lang="en-CA" dirty="0">
              <a:effectLst/>
              <a:latin typeface="Google Sans Text"/>
            </a:endParaRPr>
          </a:p>
          <a:p>
            <a:endParaRPr lang="en-CA" dirty="0">
              <a:effectLst/>
              <a:latin typeface="Google Sans Text"/>
            </a:endParaRPr>
          </a:p>
        </p:txBody>
      </p:sp>
    </p:spTree>
    <p:extLst>
      <p:ext uri="{BB962C8B-B14F-4D97-AF65-F5344CB8AC3E}">
        <p14:creationId xmlns:p14="http://schemas.microsoft.com/office/powerpoint/2010/main" val="3070268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8F3DD-2508-0F93-1310-6FA81670F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00223-138D-383E-73A2-AFF2542C5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 err="1"/>
              <a:t>DiT</a:t>
            </a:r>
            <a:r>
              <a:rPr lang="zh-CN" altLang="en-US" dirty="0"/>
              <a:t> </a:t>
            </a:r>
            <a:r>
              <a:rPr lang="en-US" altLang="zh-CN" dirty="0"/>
              <a:t>(Diffusion</a:t>
            </a:r>
            <a:r>
              <a:rPr lang="zh-CN" altLang="en-US" dirty="0"/>
              <a:t> </a:t>
            </a:r>
            <a:r>
              <a:rPr lang="en-US" altLang="zh-CN" dirty="0"/>
              <a:t>Transformer)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VAE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current</a:t>
            </a:r>
            <a:r>
              <a:rPr lang="zh-CN" altLang="en-US" dirty="0"/>
              <a:t> </a:t>
            </a:r>
            <a:r>
              <a:rPr lang="en-US" altLang="zh-CN" dirty="0"/>
              <a:t>“standard”</a:t>
            </a:r>
          </a:p>
          <a:p>
            <a:endParaRPr lang="en-US" altLang="zh-CN" dirty="0"/>
          </a:p>
          <a:p>
            <a:r>
              <a:rPr lang="en-US" altLang="zh-CN" dirty="0"/>
              <a:t>Pixel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</a:p>
          <a:p>
            <a:pPr marL="457200" lvl="1" indent="0">
              <a:buNone/>
            </a:pPr>
            <a:r>
              <a:rPr lang="en-CA" dirty="0"/>
              <a:t>Historically hard to scale due to high dimensionality</a:t>
            </a:r>
            <a:endParaRPr lang="en-US" dirty="0"/>
          </a:p>
          <a:p>
            <a:r>
              <a:rPr lang="en-US" altLang="zh-CN" dirty="0"/>
              <a:t>Latent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</a:p>
          <a:p>
            <a:pPr marL="457200" lvl="1" indent="0">
              <a:buNone/>
            </a:pPr>
            <a:r>
              <a:rPr lang="en-CA" dirty="0"/>
              <a:t>Relying on VAEs (SD-VAE) which are now becoming the bottleneck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Graphic 6" descr="Question Mark with solid fill">
            <a:extLst>
              <a:ext uri="{FF2B5EF4-FFF2-40B4-BE49-F238E27FC236}">
                <a16:creationId xmlns:a16="http://schemas.microsoft.com/office/drawing/2014/main" id="{726911AF-EA3D-0975-39A6-61E5B65E6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6059" y="1368425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CEF19F-B624-72E0-A749-A5E85287200F}"/>
              </a:ext>
            </a:extLst>
          </p:cNvPr>
          <p:cNvSpPr txBox="1"/>
          <p:nvPr/>
        </p:nvSpPr>
        <p:spPr>
          <a:xfrm>
            <a:off x="972671" y="5535490"/>
            <a:ext cx="7620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2">
                    <a:lumMod val="75000"/>
                  </a:schemeClr>
                </a:solidFill>
              </a:rPr>
              <a:t>How do we handle </a:t>
            </a:r>
            <a:r>
              <a:rPr lang="en-CA" sz="2800" b="1" dirty="0">
                <a:solidFill>
                  <a:schemeClr val="accent2">
                    <a:lumMod val="75000"/>
                  </a:schemeClr>
                </a:solidFill>
              </a:rPr>
              <a:t>High Dimensionality</a:t>
            </a:r>
            <a:r>
              <a:rPr lang="en-CA" sz="2800" dirty="0">
                <a:solidFill>
                  <a:schemeClr val="accent2">
                    <a:lumMod val="75000"/>
                  </a:schemeClr>
                </a:solidFill>
              </a:rPr>
              <a:t> effectively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Graphic 9" descr="Question Mark with solid fill">
            <a:extLst>
              <a:ext uri="{FF2B5EF4-FFF2-40B4-BE49-F238E27FC236}">
                <a16:creationId xmlns:a16="http://schemas.microsoft.com/office/drawing/2014/main" id="{12E2F51B-0C3E-4603-10B8-7BD49B17F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36743" y="514431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09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06AFF0-093A-6154-B87E-A2EA36B6D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751"/>
            <a:ext cx="11665157" cy="3266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D85F79-90E1-2FA4-AC46-8A8C6B4E8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720" y="3576320"/>
            <a:ext cx="7940022" cy="318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77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F9E26-F039-9AE3-4E62-77F77D249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22B2C-55C6-B5E2-0E34-5C3BF51E3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000" b="1" dirty="0">
                <a:effectLst/>
                <a:latin typeface="Google Sans Text"/>
              </a:rPr>
              <a:t>Problem with VAE:</a:t>
            </a:r>
            <a:r>
              <a:rPr lang="en-CA" sz="2000" dirty="0">
                <a:effectLst/>
                <a:latin typeface="Google Sans Text"/>
              </a:rPr>
              <a:t> SD-VAE is old, slow, and has a low-dimensional latent space </a:t>
            </a:r>
            <a:r>
              <a:rPr lang="en-US" altLang="zh-CN" sz="2000" dirty="0">
                <a:effectLst/>
                <a:latin typeface="Google Sans Text"/>
              </a:rPr>
              <a:t>(64</a:t>
            </a:r>
            <a:r>
              <a:rPr lang="zh-CN" altLang="en-US" sz="2000" dirty="0">
                <a:effectLst/>
                <a:latin typeface="Google Sans Text"/>
              </a:rPr>
              <a:t> </a:t>
            </a:r>
            <a:r>
              <a:rPr lang="en-US" altLang="zh-CN" sz="2000" dirty="0">
                <a:effectLst/>
                <a:latin typeface="Google Sans Text"/>
              </a:rPr>
              <a:t>x</a:t>
            </a:r>
            <a:r>
              <a:rPr lang="zh-CN" altLang="en-US" sz="2000" dirty="0">
                <a:effectLst/>
                <a:latin typeface="Google Sans Text"/>
              </a:rPr>
              <a:t> </a:t>
            </a:r>
            <a:r>
              <a:rPr lang="en-US" altLang="zh-CN" sz="2000" dirty="0">
                <a:effectLst/>
                <a:latin typeface="Google Sans Text"/>
              </a:rPr>
              <a:t>64</a:t>
            </a:r>
            <a:r>
              <a:rPr lang="zh-CN" altLang="en-US" sz="2000" dirty="0">
                <a:effectLst/>
                <a:latin typeface="Google Sans Text"/>
              </a:rPr>
              <a:t> </a:t>
            </a:r>
            <a:r>
              <a:rPr lang="en-US" altLang="zh-CN" sz="2000" dirty="0">
                <a:effectLst/>
                <a:latin typeface="Google Sans Text"/>
              </a:rPr>
              <a:t>x</a:t>
            </a:r>
            <a:r>
              <a:rPr lang="zh-CN" altLang="en-US" sz="2000" dirty="0">
                <a:effectLst/>
                <a:latin typeface="Google Sans Text"/>
              </a:rPr>
              <a:t> </a:t>
            </a:r>
            <a:r>
              <a:rPr lang="en-US" altLang="zh-CN" sz="2000" dirty="0">
                <a:effectLst/>
                <a:latin typeface="Google Sans Text"/>
              </a:rPr>
              <a:t>4)</a:t>
            </a:r>
            <a:r>
              <a:rPr lang="zh-CN" altLang="en-US" sz="2000" dirty="0">
                <a:effectLst/>
                <a:latin typeface="Google Sans Text"/>
              </a:rPr>
              <a:t> </a:t>
            </a:r>
            <a:r>
              <a:rPr lang="en-CA" sz="2000" dirty="0">
                <a:effectLst/>
                <a:latin typeface="Google Sans Text"/>
              </a:rPr>
              <a:t>that loses semantic detail.</a:t>
            </a:r>
          </a:p>
          <a:p>
            <a:r>
              <a:rPr lang="en-US" altLang="zh-CN" sz="2000" b="1" dirty="0">
                <a:effectLst/>
                <a:latin typeface="Google Sans Text"/>
              </a:rPr>
              <a:t>Key</a:t>
            </a:r>
            <a:r>
              <a:rPr lang="zh-CN" altLang="en-US" sz="2000" b="1" dirty="0">
                <a:effectLst/>
                <a:latin typeface="Google Sans Text"/>
              </a:rPr>
              <a:t> </a:t>
            </a:r>
            <a:r>
              <a:rPr lang="en-US" altLang="zh-CN" sz="2000" b="1" dirty="0">
                <a:effectLst/>
                <a:latin typeface="Google Sans Text"/>
              </a:rPr>
              <a:t>Insight</a:t>
            </a:r>
            <a:r>
              <a:rPr lang="en-CA" sz="2000" b="1" dirty="0">
                <a:effectLst/>
                <a:latin typeface="Google Sans Text"/>
              </a:rPr>
              <a:t>:</a:t>
            </a:r>
            <a:r>
              <a:rPr lang="en-CA" sz="2000" dirty="0">
                <a:effectLst/>
                <a:latin typeface="Google Sans Text"/>
              </a:rPr>
              <a:t> </a:t>
            </a:r>
            <a:r>
              <a:rPr lang="en-CA" sz="2000" b="1" dirty="0">
                <a:effectLst/>
                <a:latin typeface="Google Sans Text"/>
              </a:rPr>
              <a:t>Self-supervised encoders (DINOv2, MAE) </a:t>
            </a:r>
            <a:r>
              <a:rPr lang="en-CA" sz="2000" dirty="0">
                <a:effectLst/>
                <a:latin typeface="Google Sans Text"/>
              </a:rPr>
              <a:t>are powerful and semantically rich.</a:t>
            </a:r>
          </a:p>
          <a:p>
            <a:r>
              <a:rPr lang="en-US" altLang="zh-CN" sz="2000" b="1" dirty="0">
                <a:effectLst/>
                <a:latin typeface="Google Sans Text"/>
              </a:rPr>
              <a:t>Key</a:t>
            </a:r>
            <a:r>
              <a:rPr lang="en-CA" sz="2000" b="1" dirty="0">
                <a:effectLst/>
                <a:latin typeface="Google Sans Text"/>
              </a:rPr>
              <a:t> Challenge:</a:t>
            </a:r>
            <a:r>
              <a:rPr lang="en-CA" sz="2000" dirty="0">
                <a:effectLst/>
                <a:latin typeface="Google Sans Text"/>
              </a:rPr>
              <a:t> These encoders produce </a:t>
            </a:r>
            <a:r>
              <a:rPr lang="en-US" altLang="zh-CN" sz="2000" b="1" dirty="0">
                <a:latin typeface="Google Sans Text"/>
              </a:rPr>
              <a:t>h</a:t>
            </a:r>
            <a:r>
              <a:rPr lang="en-CA" sz="2000" b="1" dirty="0" err="1">
                <a:effectLst/>
                <a:latin typeface="Google Sans Text"/>
              </a:rPr>
              <a:t>igh</a:t>
            </a:r>
            <a:r>
              <a:rPr lang="en-CA" sz="2000" b="1" dirty="0">
                <a:effectLst/>
                <a:latin typeface="Google Sans Text"/>
              </a:rPr>
              <a:t>-</a:t>
            </a:r>
            <a:r>
              <a:rPr lang="en-US" altLang="zh-CN" sz="2000" b="1" dirty="0">
                <a:effectLst/>
                <a:latin typeface="Google Sans Text"/>
              </a:rPr>
              <a:t>d</a:t>
            </a:r>
            <a:r>
              <a:rPr lang="en-CA" sz="2000" b="1" dirty="0" err="1">
                <a:effectLst/>
                <a:latin typeface="Google Sans Text"/>
              </a:rPr>
              <a:t>imensional</a:t>
            </a:r>
            <a:r>
              <a:rPr lang="en-CA" sz="2000" b="1" dirty="0">
                <a:effectLst/>
                <a:latin typeface="Google Sans Text"/>
              </a:rPr>
              <a:t> </a:t>
            </a:r>
            <a:r>
              <a:rPr lang="en-US" altLang="zh-CN" sz="2000" b="1" dirty="0">
                <a:effectLst/>
                <a:latin typeface="Google Sans Text"/>
              </a:rPr>
              <a:t>l</a:t>
            </a:r>
            <a:r>
              <a:rPr lang="en-CA" sz="2000" b="1" dirty="0" err="1">
                <a:effectLst/>
                <a:latin typeface="Google Sans Text"/>
              </a:rPr>
              <a:t>atents</a:t>
            </a:r>
            <a:r>
              <a:rPr lang="en-CA" sz="2000" dirty="0">
                <a:effectLst/>
                <a:latin typeface="Google Sans Text"/>
              </a:rPr>
              <a:t> (e.g., DINOv2 is 768-dim or 1024-dim per token)</a:t>
            </a:r>
            <a:r>
              <a:rPr lang="en-US" altLang="zh-CN" sz="2000" dirty="0">
                <a:effectLst/>
                <a:latin typeface="Google Sans Text"/>
              </a:rPr>
              <a:t>.</a:t>
            </a:r>
            <a:r>
              <a:rPr lang="en-CA" sz="2000" dirty="0">
                <a:effectLst/>
                <a:latin typeface="Google Sans Text"/>
              </a:rPr>
              <a:t> Traditional </a:t>
            </a:r>
            <a:r>
              <a:rPr lang="en-CA" sz="2000" dirty="0" err="1">
                <a:effectLst/>
                <a:latin typeface="Google Sans Text"/>
              </a:rPr>
              <a:t>DiTs</a:t>
            </a:r>
            <a:r>
              <a:rPr lang="en-CA" sz="2000" dirty="0">
                <a:effectLst/>
                <a:latin typeface="Google Sans Text"/>
              </a:rPr>
              <a:t> fail to converge on such high-dim tokens.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600120-803A-B9A9-C43A-0D01A0872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720" y="3576320"/>
            <a:ext cx="7940022" cy="318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04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AB3F3-44BC-2564-F8BE-7B3C6ED1A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Method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</a:t>
            </a:r>
            <a:r>
              <a:rPr lang="en-US" altLang="zh-CN" dirty="0"/>
              <a:t>Representation</a:t>
            </a:r>
            <a:r>
              <a:rPr lang="zh-CN" altLang="en-US" dirty="0"/>
              <a:t> </a:t>
            </a:r>
            <a:r>
              <a:rPr lang="en-US" altLang="zh-CN" dirty="0"/>
              <a:t>Autoencoder</a:t>
            </a:r>
            <a:r>
              <a:rPr lang="zh-CN" altLang="en-US" dirty="0"/>
              <a:t> </a:t>
            </a:r>
            <a:r>
              <a:rPr lang="en-US" altLang="zh-CN" dirty="0"/>
              <a:t>(RAE)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61864-D786-4D73-0BDF-51B3D950B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57080" cy="4351338"/>
          </a:xfrm>
        </p:spPr>
        <p:txBody>
          <a:bodyPr/>
          <a:lstStyle/>
          <a:p>
            <a:r>
              <a:rPr lang="en-CA" b="1" dirty="0"/>
              <a:t>RAE Design:</a:t>
            </a:r>
            <a:endParaRPr lang="en-CA" dirty="0"/>
          </a:p>
          <a:p>
            <a:pPr lvl="1"/>
            <a:r>
              <a:rPr lang="en-CA" b="1" dirty="0"/>
              <a:t>Encoder:</a:t>
            </a:r>
            <a:r>
              <a:rPr lang="en-CA" dirty="0"/>
              <a:t> Frozen Pre-trained model (e.g., DINOv2-</a:t>
            </a:r>
            <a:r>
              <a:rPr lang="en-US" altLang="zh-CN" dirty="0"/>
              <a:t>B</a:t>
            </a:r>
            <a:r>
              <a:rPr lang="en-CA" dirty="0"/>
              <a:t>).</a:t>
            </a:r>
          </a:p>
          <a:p>
            <a:pPr lvl="1"/>
            <a:r>
              <a:rPr lang="en-CA" b="1" dirty="0"/>
              <a:t>Decoder:</a:t>
            </a:r>
            <a:r>
              <a:rPr lang="en-CA" dirty="0"/>
              <a:t> Lightweight Transformer trained to reconstruct pixels from DINO tokens.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5526A1-80AD-437D-4236-F764269FB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959" y="3530600"/>
            <a:ext cx="8741981" cy="30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49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E9D02-D666-FE81-0D18-89FD85235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Method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</a:t>
            </a:r>
            <a:r>
              <a:rPr lang="en-US" altLang="zh-CN" dirty="0"/>
              <a:t>Taming</a:t>
            </a:r>
            <a:r>
              <a:rPr lang="zh-CN" altLang="en-US" dirty="0"/>
              <a:t> </a:t>
            </a:r>
            <a:r>
              <a:rPr lang="en-US" altLang="zh-CN" dirty="0" err="1"/>
              <a:t>DiT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RAE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F5DDD-B7FF-BE24-FD38-FA4C687B9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000" b="1" dirty="0">
                <a:effectLst/>
                <a:latin typeface="Google Sans Text"/>
              </a:rPr>
              <a:t>Why did </a:t>
            </a:r>
            <a:r>
              <a:rPr lang="en-CA" sz="2000" b="1" dirty="0" err="1">
                <a:effectLst/>
                <a:latin typeface="Google Sans Text"/>
              </a:rPr>
              <a:t>DiT</a:t>
            </a:r>
            <a:r>
              <a:rPr lang="en-CA" sz="2000" b="1" dirty="0">
                <a:effectLst/>
                <a:latin typeface="Google Sans Text"/>
              </a:rPr>
              <a:t> fail on DINO </a:t>
            </a:r>
            <a:r>
              <a:rPr lang="en-CA" sz="2000" b="1" dirty="0" err="1">
                <a:effectLst/>
                <a:latin typeface="Google Sans Text"/>
              </a:rPr>
              <a:t>latents</a:t>
            </a:r>
            <a:r>
              <a:rPr lang="en-CA" sz="2000" b="1" dirty="0">
                <a:effectLst/>
                <a:latin typeface="Google Sans Text"/>
              </a:rPr>
              <a:t>?</a:t>
            </a:r>
            <a:endParaRPr lang="en-CA" sz="2000" dirty="0">
              <a:effectLst/>
              <a:latin typeface="Google Sans Text"/>
            </a:endParaRPr>
          </a:p>
          <a:p>
            <a:pPr lvl="1"/>
            <a:r>
              <a:rPr lang="en-CA" sz="1800" i="1" dirty="0">
                <a:effectLst/>
                <a:latin typeface="Google Sans Text"/>
              </a:rPr>
              <a:t>Hypothesis:</a:t>
            </a:r>
            <a:r>
              <a:rPr lang="en-CA" sz="1800" dirty="0">
                <a:effectLst/>
                <a:latin typeface="Google Sans Text"/>
              </a:rPr>
              <a:t> </a:t>
            </a:r>
            <a:r>
              <a:rPr lang="en-CA" sz="1800" i="1" dirty="0">
                <a:effectLst/>
                <a:latin typeface="Google Sans Text"/>
              </a:rPr>
              <a:t>The “Width” of the </a:t>
            </a:r>
            <a:r>
              <a:rPr lang="en-CA" sz="1800" i="1" dirty="0" err="1">
                <a:effectLst/>
                <a:latin typeface="Google Sans Text"/>
              </a:rPr>
              <a:t>DiT</a:t>
            </a:r>
            <a:r>
              <a:rPr lang="zh-CN" altLang="en-US" sz="1800" i="1" dirty="0">
                <a:effectLst/>
                <a:latin typeface="Google Sans Text"/>
              </a:rPr>
              <a:t> </a:t>
            </a:r>
            <a:r>
              <a:rPr lang="en-US" altLang="zh-CN" sz="1800" i="1" dirty="0">
                <a:effectLst/>
                <a:latin typeface="Google Sans Text"/>
              </a:rPr>
              <a:t>(d)</a:t>
            </a:r>
            <a:r>
              <a:rPr lang="en-CA" sz="1800" i="1" dirty="0">
                <a:effectLst/>
                <a:latin typeface="Google Sans Text"/>
              </a:rPr>
              <a:t> must match or exceed the input token dimension</a:t>
            </a:r>
            <a:r>
              <a:rPr lang="zh-CN" altLang="en-US" sz="1800" i="1" dirty="0">
                <a:effectLst/>
                <a:latin typeface="Google Sans Text"/>
              </a:rPr>
              <a:t> </a:t>
            </a:r>
            <a:r>
              <a:rPr lang="en-US" altLang="zh-CN" sz="1800" i="1" dirty="0">
                <a:effectLst/>
                <a:latin typeface="Google Sans Text"/>
              </a:rPr>
              <a:t>(n).</a:t>
            </a:r>
            <a:endParaRPr lang="en-CA" sz="1800" dirty="0">
              <a:effectLst/>
              <a:latin typeface="Google Sans Text"/>
            </a:endParaRPr>
          </a:p>
          <a:p>
            <a:r>
              <a:rPr lang="en-CA" sz="2000" b="1" dirty="0">
                <a:effectLst/>
                <a:latin typeface="Google Sans Text"/>
              </a:rPr>
              <a:t>Theorem/Empirical:</a:t>
            </a:r>
            <a:r>
              <a:rPr lang="en-CA" sz="2000" dirty="0">
                <a:effectLst/>
                <a:latin typeface="Google Sans Text"/>
              </a:rPr>
              <a:t> </a:t>
            </a:r>
            <a:r>
              <a:rPr lang="en-CA" sz="2000" dirty="0">
                <a:effectLst/>
                <a:highlight>
                  <a:srgbClr val="FFFF00"/>
                </a:highlight>
                <a:latin typeface="Google Sans Text"/>
              </a:rPr>
              <a:t>If </a:t>
            </a:r>
            <a:r>
              <a:rPr lang="en-CA" sz="2000" dirty="0" err="1">
                <a:effectLst/>
                <a:highlight>
                  <a:srgbClr val="FFFF00"/>
                </a:highlight>
                <a:latin typeface="Google Sans Text"/>
              </a:rPr>
              <a:t>DiT</a:t>
            </a:r>
            <a:r>
              <a:rPr lang="en-CA" sz="2000" dirty="0">
                <a:effectLst/>
                <a:highlight>
                  <a:srgbClr val="FFFF00"/>
                </a:highlight>
                <a:latin typeface="Google Sans Text"/>
              </a:rPr>
              <a:t> width &lt; Token dim (d &lt; n), </a:t>
            </a:r>
            <a:r>
              <a:rPr lang="en-CA" sz="2000" dirty="0">
                <a:effectLst/>
                <a:latin typeface="Google Sans Text"/>
              </a:rPr>
              <a:t>the model cannot even overfit a single batch. </a:t>
            </a:r>
            <a:r>
              <a:rPr lang="en-CA" sz="2000" dirty="0">
                <a:effectLst/>
                <a:highlight>
                  <a:srgbClr val="FFFF00"/>
                </a:highlight>
                <a:latin typeface="Google Sans Text"/>
              </a:rPr>
              <a:t>Diffusion effectively "expands" the manifold to full space due to noise injection</a:t>
            </a:r>
            <a:r>
              <a:rPr lang="en-US" altLang="zh-CN" sz="2000" dirty="0">
                <a:effectLst/>
                <a:highlight>
                  <a:srgbClr val="FFFF00"/>
                </a:highlight>
                <a:latin typeface="Google Sans Text"/>
              </a:rPr>
              <a:t>.</a:t>
            </a:r>
            <a:endParaRPr lang="en-CA" sz="2000" dirty="0">
              <a:effectLst/>
              <a:highlight>
                <a:srgbClr val="FFFF00"/>
              </a:highlight>
              <a:latin typeface="Google Sans Text"/>
            </a:endParaRPr>
          </a:p>
          <a:p>
            <a:r>
              <a:rPr lang="en-CA" sz="2000" b="1" dirty="0">
                <a:effectLst/>
                <a:latin typeface="Google Sans Text"/>
              </a:rPr>
              <a:t>Fix 1:</a:t>
            </a:r>
            <a:r>
              <a:rPr lang="en-CA" sz="2000" dirty="0">
                <a:effectLst/>
                <a:latin typeface="Google Sans Text"/>
              </a:rPr>
              <a:t> Scale </a:t>
            </a:r>
            <a:r>
              <a:rPr lang="en-CA" sz="2000" dirty="0" err="1">
                <a:effectLst/>
                <a:latin typeface="Google Sans Text"/>
              </a:rPr>
              <a:t>DiT</a:t>
            </a:r>
            <a:r>
              <a:rPr lang="en-CA" sz="2000" dirty="0">
                <a:effectLst/>
                <a:latin typeface="Google Sans Text"/>
              </a:rPr>
              <a:t> width so </a:t>
            </a:r>
            <a:r>
              <a:rPr lang="en-US" altLang="zh-CN" sz="2000" dirty="0">
                <a:effectLst/>
                <a:latin typeface="Google Sans Text"/>
              </a:rPr>
              <a:t>d</a:t>
            </a:r>
            <a:r>
              <a:rPr lang="zh-CN" altLang="en-US" sz="2000" dirty="0">
                <a:effectLst/>
                <a:latin typeface="Google Sans Text"/>
              </a:rPr>
              <a:t> </a:t>
            </a:r>
            <a:r>
              <a:rPr lang="en-US" altLang="zh-CN" sz="2000" dirty="0">
                <a:effectLst/>
                <a:latin typeface="Google Sans Text"/>
              </a:rPr>
              <a:t>&gt;</a:t>
            </a:r>
            <a:r>
              <a:rPr lang="en-US" altLang="zh-CN" sz="2000" dirty="0">
                <a:latin typeface="Google Sans Text"/>
              </a:rPr>
              <a:t>=</a:t>
            </a:r>
            <a:r>
              <a:rPr lang="zh-CN" altLang="en-US" sz="2000" dirty="0">
                <a:effectLst/>
                <a:latin typeface="Google Sans Text"/>
              </a:rPr>
              <a:t> </a:t>
            </a:r>
            <a:r>
              <a:rPr lang="en-US" altLang="zh-CN" sz="2000" dirty="0">
                <a:effectLst/>
                <a:latin typeface="Google Sans Text"/>
              </a:rPr>
              <a:t>n.</a:t>
            </a:r>
            <a:endParaRPr lang="en-CA" sz="2000" dirty="0">
              <a:effectLst/>
              <a:latin typeface="Google Sans Text"/>
            </a:endParaRPr>
          </a:p>
          <a:p>
            <a:r>
              <a:rPr lang="en-CA" sz="2000" b="1" dirty="0">
                <a:effectLst/>
                <a:latin typeface="Google Sans Text"/>
              </a:rPr>
              <a:t>Fix 2:</a:t>
            </a:r>
            <a:r>
              <a:rPr lang="en-CA" sz="2000" dirty="0">
                <a:effectLst/>
                <a:latin typeface="Google Sans Text"/>
              </a:rPr>
              <a:t> Dimension-Dependent Schedule Shift (Adjust noise schedule for high-dim data).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6BA1DA-59B0-F83D-9DBB-7B06F038D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928430"/>
            <a:ext cx="7208520" cy="2929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E1B563-EBE2-5591-D934-9B596629C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242" y="4049449"/>
            <a:ext cx="3478078" cy="269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3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82F82-5952-5A89-6FB6-CF04F729A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Method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 err="1"/>
              <a:t>DiT</a:t>
            </a:r>
            <a:r>
              <a:rPr lang="en-US" altLang="zh-CN" baseline="30000" dirty="0" err="1"/>
              <a:t>DH</a:t>
            </a:r>
            <a:r>
              <a:rPr lang="zh-CN" altLang="en-US" dirty="0"/>
              <a:t> </a:t>
            </a:r>
            <a:r>
              <a:rPr lang="en-US" altLang="zh-CN" dirty="0"/>
              <a:t>Architecture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EC9CC-5A59-A6C2-5B46-B06F5C387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000" b="1" dirty="0">
                <a:effectLst/>
                <a:latin typeface="Google Sans Text"/>
              </a:rPr>
              <a:t>The Cost Problem:</a:t>
            </a:r>
            <a:r>
              <a:rPr lang="en-CA" sz="2000" dirty="0">
                <a:effectLst/>
                <a:latin typeface="Google Sans Text"/>
              </a:rPr>
              <a:t> Making the whole </a:t>
            </a:r>
            <a:r>
              <a:rPr lang="en-CA" sz="2000" dirty="0" err="1">
                <a:effectLst/>
                <a:latin typeface="Google Sans Text"/>
              </a:rPr>
              <a:t>DiT</a:t>
            </a:r>
            <a:r>
              <a:rPr lang="en-CA" sz="2000" dirty="0">
                <a:effectLst/>
                <a:latin typeface="Google Sans Text"/>
              </a:rPr>
              <a:t> “wide” (e.g., hidden dim 1024+) is too expensive</a:t>
            </a:r>
            <a:r>
              <a:rPr lang="zh-CN" altLang="en-US" sz="2000" dirty="0">
                <a:effectLst/>
                <a:latin typeface="Google Sans Text"/>
              </a:rPr>
              <a:t> </a:t>
            </a:r>
            <a:r>
              <a:rPr lang="en-US" altLang="zh-CN" sz="2000" dirty="0">
                <a:effectLst/>
                <a:latin typeface="Google Sans Text"/>
              </a:rPr>
              <a:t>(O(d</a:t>
            </a:r>
            <a:r>
              <a:rPr lang="en-US" altLang="zh-CN" sz="2000" baseline="30000" dirty="0">
                <a:effectLst/>
                <a:latin typeface="Google Sans Text"/>
              </a:rPr>
              <a:t>2</a:t>
            </a:r>
            <a:r>
              <a:rPr lang="en-US" altLang="zh-CN" sz="2000" dirty="0">
                <a:effectLst/>
                <a:latin typeface="Google Sans Text"/>
              </a:rPr>
              <a:t>))</a:t>
            </a:r>
            <a:endParaRPr lang="en-CA" sz="2000" dirty="0">
              <a:effectLst/>
              <a:latin typeface="Google Sans Text"/>
            </a:endParaRPr>
          </a:p>
          <a:p>
            <a:r>
              <a:rPr lang="en-CA" sz="2000" b="1" dirty="0">
                <a:effectLst/>
                <a:latin typeface="Google Sans Text"/>
              </a:rPr>
              <a:t>Solution</a:t>
            </a:r>
            <a:r>
              <a:rPr lang="zh-CN" altLang="en-US" sz="2000" b="1" dirty="0">
                <a:effectLst/>
                <a:latin typeface="Google Sans Text"/>
              </a:rPr>
              <a:t> </a:t>
            </a:r>
            <a:r>
              <a:rPr lang="en-US" altLang="zh-CN" sz="2000" b="1" dirty="0">
                <a:effectLst/>
                <a:latin typeface="Google Sans Text"/>
              </a:rPr>
              <a:t>(</a:t>
            </a:r>
            <a:r>
              <a:rPr lang="en-US" altLang="zh-CN" sz="2000" b="1" dirty="0" err="1"/>
              <a:t>DiT</a:t>
            </a:r>
            <a:r>
              <a:rPr lang="en-US" altLang="zh-CN" sz="2000" b="1" baseline="30000" dirty="0" err="1"/>
              <a:t>DH</a:t>
            </a:r>
            <a:r>
              <a:rPr lang="en-US" altLang="zh-CN" sz="2000" b="1" dirty="0">
                <a:effectLst/>
                <a:latin typeface="Google Sans Text"/>
              </a:rPr>
              <a:t>):</a:t>
            </a:r>
            <a:r>
              <a:rPr lang="zh-CN" altLang="en-US" sz="2000" b="1" dirty="0">
                <a:effectLst/>
                <a:latin typeface="Google Sans Text"/>
              </a:rPr>
              <a:t> </a:t>
            </a:r>
            <a:endParaRPr lang="en-CA" sz="2000" dirty="0">
              <a:effectLst/>
              <a:latin typeface="Google Sans Text"/>
            </a:endParaRPr>
          </a:p>
          <a:p>
            <a:pPr lvl="1"/>
            <a:r>
              <a:rPr lang="en-CA" sz="1800" b="1" dirty="0">
                <a:effectLst/>
                <a:latin typeface="Google Sans Text"/>
              </a:rPr>
              <a:t>Backbone:</a:t>
            </a:r>
            <a:r>
              <a:rPr lang="en-CA" sz="1800" dirty="0">
                <a:effectLst/>
                <a:latin typeface="Google Sans Text"/>
              </a:rPr>
              <a:t> Standard width (efficient).</a:t>
            </a:r>
          </a:p>
          <a:p>
            <a:pPr lvl="1"/>
            <a:r>
              <a:rPr lang="en-CA" sz="1800" b="1" dirty="0">
                <a:effectLst/>
                <a:latin typeface="Google Sans Text"/>
              </a:rPr>
              <a:t>Head (DDT Head):</a:t>
            </a:r>
            <a:r>
              <a:rPr lang="en-CA" sz="1800" dirty="0">
                <a:effectLst/>
                <a:latin typeface="Google Sans Text"/>
              </a:rPr>
              <a:t> A shallow but </a:t>
            </a:r>
            <a:r>
              <a:rPr lang="en-US" altLang="zh-CN" sz="1800" b="1" dirty="0">
                <a:latin typeface="Google Sans Text"/>
              </a:rPr>
              <a:t>w</a:t>
            </a:r>
            <a:r>
              <a:rPr lang="en-CA" sz="1800" b="1" dirty="0">
                <a:effectLst/>
                <a:latin typeface="Google Sans Text"/>
              </a:rPr>
              <a:t>ide</a:t>
            </a:r>
            <a:r>
              <a:rPr lang="en-CA" sz="1800" dirty="0">
                <a:effectLst/>
                <a:latin typeface="Google Sans Text"/>
              </a:rPr>
              <a:t> transformer block at the end specifically for denoising.</a:t>
            </a:r>
          </a:p>
          <a:p>
            <a:r>
              <a:rPr lang="en-CA" sz="2000" b="1" dirty="0">
                <a:effectLst/>
                <a:latin typeface="Google Sans Text"/>
              </a:rPr>
              <a:t>Impact:</a:t>
            </a:r>
            <a:r>
              <a:rPr lang="en-CA" sz="2000" dirty="0">
                <a:effectLst/>
                <a:latin typeface="Google Sans Text"/>
              </a:rPr>
              <a:t> Achieves the necessary capacity for high-dim </a:t>
            </a:r>
            <a:r>
              <a:rPr lang="en-CA" sz="2000" dirty="0" err="1">
                <a:effectLst/>
                <a:latin typeface="Google Sans Text"/>
              </a:rPr>
              <a:t>latents</a:t>
            </a:r>
            <a:r>
              <a:rPr lang="en-CA" sz="2000" dirty="0">
                <a:effectLst/>
                <a:latin typeface="Google Sans Text"/>
              </a:rPr>
              <a:t> without the massive compute cost.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D6C62D-11FF-A41E-84E6-9FFDA8791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094" y="4001294"/>
            <a:ext cx="9335811" cy="217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84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010C2-1197-4FEE-9440-D715BECF6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Method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 err="1"/>
              <a:t>DiT</a:t>
            </a:r>
            <a:r>
              <a:rPr lang="en-US" altLang="zh-CN" baseline="30000" dirty="0" err="1"/>
              <a:t>DH</a:t>
            </a:r>
            <a:r>
              <a:rPr lang="zh-CN" altLang="en-US" dirty="0"/>
              <a:t> </a:t>
            </a:r>
            <a:r>
              <a:rPr lang="en-US" altLang="zh-CN" dirty="0"/>
              <a:t>Architecture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4BD47D-69D5-2895-3FC0-7F9CE19DC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9936" y="1825625"/>
            <a:ext cx="849212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83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UA_template_1</Template>
  <TotalTime>1140</TotalTime>
  <Words>848</Words>
  <Application>Microsoft Macintosh PowerPoint</Application>
  <PresentationFormat>Widescreen</PresentationFormat>
  <Paragraphs>84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Google Sans</vt:lpstr>
      <vt:lpstr>Google Sans Text</vt:lpstr>
      <vt:lpstr>Arial</vt:lpstr>
      <vt:lpstr>Calibri</vt:lpstr>
      <vt:lpstr>Calibri Light</vt:lpstr>
      <vt:lpstr>Office Theme 2013 - 2022</vt:lpstr>
      <vt:lpstr>Navigating High-Dimensionality in Diffusion Models</vt:lpstr>
      <vt:lpstr>Background</vt:lpstr>
      <vt:lpstr>Background</vt:lpstr>
      <vt:lpstr>PowerPoint Presentation</vt:lpstr>
      <vt:lpstr>Motivation</vt:lpstr>
      <vt:lpstr>Method – Representation Autoencoder (RAE)</vt:lpstr>
      <vt:lpstr>Method – Taming DiT for RAE</vt:lpstr>
      <vt:lpstr>Method – The DiTDH Architecture</vt:lpstr>
      <vt:lpstr>Method – The DiTDH Architecture</vt:lpstr>
      <vt:lpstr>Quantitative Comparison </vt:lpstr>
      <vt:lpstr>Qualitative Result</vt:lpstr>
      <vt:lpstr>PowerPoint Presentation</vt:lpstr>
      <vt:lpstr>Manifold Assumption</vt:lpstr>
      <vt:lpstr>Methodology</vt:lpstr>
      <vt:lpstr>The Toy Experiment</vt:lpstr>
      <vt:lpstr>ImageNet Experiments &amp; Scaling</vt:lpstr>
      <vt:lpstr>Comparison Results</vt:lpstr>
      <vt:lpstr>Quantitative Result</vt:lpstr>
      <vt:lpstr>Takeaway</vt:lpstr>
      <vt:lpstr>Takeaway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Navigating High-Dimensionality in Diffusion Models</dc:title>
  <dc:creator>Yilin Wang</dc:creator>
  <cp:lastModifiedBy>Yilin Wang</cp:lastModifiedBy>
  <cp:revision>3</cp:revision>
  <dcterms:created xsi:type="dcterms:W3CDTF">2025-12-15T06:01:12Z</dcterms:created>
  <dcterms:modified xsi:type="dcterms:W3CDTF">2025-12-16T01:01:26Z</dcterms:modified>
</cp:coreProperties>
</file>