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0"/>
    <p:restoredTop sz="94741"/>
  </p:normalViewPr>
  <p:slideViewPr>
    <p:cSldViewPr snapToGrid="0" snapToObjects="1">
      <p:cViewPr>
        <p:scale>
          <a:sx n="180" d="100"/>
          <a:sy n="180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30C8-ACF5-6C4A-9411-59AFD330A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19511-63A8-BA4A-96D9-5F509A214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6A68B-E2FA-A841-9329-2268F4D8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CB48-6283-4441-A313-326AC1A0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E5FE3-4F00-9042-907A-D3CB9A8C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30B1-6830-7243-AD39-4C8390F8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15972-3838-1741-9819-8C4B725D1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89A62-2F25-3D4D-AF44-457468B5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DC74E-B7F8-1E45-A899-40CA2795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8F62-64F4-2E45-9543-95904992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9AD0B-5D89-5B48-8A37-D6D9EDD8F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207E0-0B52-9F4E-AC8E-F340A2383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56172-B7E1-7C49-95C2-F8BF2F42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34B4E-BD21-B64E-9034-CAB9B5BB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14ED6-09FA-CA4B-A07C-32D90BE7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A5E4-290F-B84B-A8D4-DE439081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E607-83CE-7742-BA28-C70D99E3D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C24E2-E8AF-C345-A224-8CF35767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06BA-1D36-EB44-ABB2-1809D238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F069C-D46C-804C-BC6E-974D1EA3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889E-3CBA-7F4E-8C53-1BA58A6D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A8809-EA38-CE4C-A499-AB3F410B3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F0B21-4E1E-2548-AC32-FB659702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2400E-B6D3-A346-AFAF-1BD1D934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37374-6477-6443-A738-CB26BCA5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6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7EF2-FFE0-0544-840C-CDD491E0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18E3-6923-AE44-AB8B-FC49C9FF3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9009C-290E-C347-A0D0-881F2E945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8C066-4981-654A-A09B-06E8D052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0DD23-9F85-5E4E-9916-9894762B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5B936-6996-9E45-BAA6-A1053555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0717-99CA-7946-887D-F04CCBE2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1B98C-5EC0-0746-967E-0A96E47B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426AE-9600-7540-BAD2-A7E3024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4CD1C-980B-E648-891C-94C7B4953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0F257-B8CC-4D4E-8631-24313D1D7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ECEA6-C222-1945-9A57-7360B041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DB869-C93B-504C-AB17-04549DAE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042A5-4F66-7441-97CC-787E4CCA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7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247D-D53E-1847-B5AF-DB152529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6B9BB-9537-1C48-9EB4-B5EF992F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F051B-8729-4C46-9951-4410E017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05D4C-A3A5-6E4D-A0A8-B3577DA6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1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BA013-4615-2A4A-9D0A-42FC735C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4351EA-F50F-4D4F-B13B-97833F8B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345CF-43BA-0A40-BE7A-195FE403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6F52-C309-AB48-9DBD-D3CDB2A2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1371-F4F9-9A44-A582-36D39B2F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81290-99E3-7E48-97D2-45CAD6838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E93E5-3E31-5241-9C78-14C77431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EE951-A388-3440-9026-A6626E14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EE12B-539E-7043-9D4D-DD77250A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1043-0C05-D84B-B32E-DDB0DBD3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8DD1A-D0B2-2141-8752-8CF21465E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2D6B0-38C0-CE4A-8894-919AF05F4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BB4C0-08AB-1249-940E-6D0034DD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FBC09-4E1F-9A4A-9AB1-073E8092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BD55E-47F4-2543-8327-C85FB5AC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3D4CD-53D0-F241-BC70-25EE028A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A6BA2-EC7E-3248-A5DF-29A90B0C2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1598B-7483-C449-9392-C24A20558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CFAD-7A46-854B-A437-59933D03DA5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1579B-D4ED-1F47-A3BA-D3798DC83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098D8-7A1A-BA4C-A937-83F817B1E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2FBA2-182A-D743-87E1-AECA28F5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7D7C0-3CB1-2845-8D5E-5913B3702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0486"/>
            <a:ext cx="9144000" cy="82731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ICLR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</a:p>
          <a:p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4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2" y="315686"/>
            <a:ext cx="10374087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680151-939D-2342-8914-76656A2A6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846" y="1940304"/>
            <a:ext cx="6762307" cy="2375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B215E3-37D7-F940-ABA7-115AB7247FA9}"/>
              </a:ext>
            </a:extLst>
          </p:cNvPr>
          <p:cNvSpPr txBox="1"/>
          <p:nvPr/>
        </p:nvSpPr>
        <p:spPr>
          <a:xfrm>
            <a:off x="459423" y="4662609"/>
            <a:ext cx="11273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SAM2,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obtains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VOS,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achieving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ability.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170660-2FBA-2749-AB57-87CD4265575D}"/>
              </a:ext>
            </a:extLst>
          </p:cNvPr>
          <p:cNvSpPr txBox="1"/>
          <p:nvPr/>
        </p:nvSpPr>
        <p:spPr>
          <a:xfrm>
            <a:off x="1420679" y="5883349"/>
            <a:ext cx="935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friendly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laboratory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usage</a:t>
            </a:r>
            <a:r>
              <a:rPr lang="en-US" altLang="zh-CN" dirty="0"/>
              <a:t>]:</a:t>
            </a:r>
            <a:r>
              <a:rPr lang="zh-CN" altLang="en-US" dirty="0"/>
              <a:t> </a:t>
            </a:r>
            <a:r>
              <a:rPr lang="en-US" altLang="zh-CN" dirty="0"/>
              <a:t>generating</a:t>
            </a:r>
            <a:r>
              <a:rPr lang="zh-CN" altLang="en-US" dirty="0"/>
              <a:t> </a:t>
            </a:r>
            <a:r>
              <a:rPr lang="en-US" altLang="zh-CN" dirty="0"/>
              <a:t>mask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H200s</a:t>
            </a:r>
            <a:r>
              <a:rPr lang="zh-CN" altLang="en-US" dirty="0"/>
              <a:t> </a:t>
            </a:r>
            <a:r>
              <a:rPr lang="en-US" altLang="zh-CN" dirty="0"/>
              <a:t>(282G</a:t>
            </a:r>
            <a:r>
              <a:rPr lang="zh-CN" altLang="en-US" dirty="0"/>
              <a:t> </a:t>
            </a:r>
            <a:r>
              <a:rPr lang="en-US" altLang="zh-CN" dirty="0"/>
              <a:t>memory!)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9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2" y="315686"/>
            <a:ext cx="10374087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E5F9E-773E-2141-94AA-AD889AFE760A}"/>
              </a:ext>
            </a:extLst>
          </p:cNvPr>
          <p:cNvSpPr txBox="1"/>
          <p:nvPr/>
        </p:nvSpPr>
        <p:spPr>
          <a:xfrm>
            <a:off x="815163" y="2020187"/>
            <a:ext cx="8803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SAM3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SAM2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Open-vocabulary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(general</a:t>
            </a:r>
            <a:r>
              <a:rPr lang="zh-CN" altLang="en-US" dirty="0"/>
              <a:t> </a:t>
            </a:r>
            <a:r>
              <a:rPr lang="en-US" altLang="zh-CN" dirty="0"/>
              <a:t>encoder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decoder)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mask</a:t>
            </a:r>
            <a:r>
              <a:rPr lang="zh-CN" altLang="en-US" dirty="0"/>
              <a:t> </a:t>
            </a:r>
            <a:r>
              <a:rPr lang="en-US" altLang="zh-CN" dirty="0"/>
              <a:t>association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optimized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replacing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huge</a:t>
            </a:r>
            <a:r>
              <a:rPr lang="zh-CN" altLang="en-US" dirty="0"/>
              <a:t> </a:t>
            </a:r>
            <a:r>
              <a:rPr lang="en-US" altLang="zh-CN" dirty="0"/>
              <a:t>SAM2</a:t>
            </a:r>
            <a:r>
              <a:rPr lang="zh-CN" altLang="en-US" dirty="0"/>
              <a:t> </a:t>
            </a:r>
            <a:r>
              <a:rPr lang="en-US" altLang="zh-CN" dirty="0"/>
              <a:t>model.</a:t>
            </a:r>
          </a:p>
          <a:p>
            <a:r>
              <a:rPr lang="en-US" altLang="zh-CN" dirty="0"/>
              <a:t>(In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future,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SAM3</a:t>
            </a:r>
            <a:r>
              <a:rPr lang="zh-CN" altLang="en-US" dirty="0"/>
              <a:t> </a:t>
            </a:r>
            <a:r>
              <a:rPr lang="en-US" altLang="zh-CN" dirty="0"/>
              <a:t>utilize</a:t>
            </a:r>
            <a:r>
              <a:rPr lang="zh-CN" altLang="en-US" dirty="0"/>
              <a:t> </a:t>
            </a:r>
            <a:r>
              <a:rPr lang="en-US" altLang="zh-CN" dirty="0"/>
              <a:t>SAM2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tracker.)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Serve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annotator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downstream</a:t>
            </a:r>
            <a:r>
              <a:rPr lang="zh-CN" altLang="en-US" dirty="0"/>
              <a:t> </a:t>
            </a:r>
            <a:r>
              <a:rPr lang="en-US" altLang="zh-CN" dirty="0"/>
              <a:t>tasks.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1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3" y="315686"/>
            <a:ext cx="9144000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1DDC8-5448-7047-88C8-8EB925186905}"/>
              </a:ext>
            </a:extLst>
          </p:cNvPr>
          <p:cNvSpPr txBox="1"/>
          <p:nvPr/>
        </p:nvSpPr>
        <p:spPr>
          <a:xfrm>
            <a:off x="566057" y="1741323"/>
            <a:ext cx="952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detection,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text,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referring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(term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Promptable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Segmentation,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PCS).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zh-CN" dirty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(SA-Co)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PCS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task.</a:t>
            </a: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6B996-595C-824B-A356-91145EE0F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49280"/>
            <a:ext cx="9448800" cy="30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2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2" y="315686"/>
            <a:ext cx="10374087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cs typeface="Arial" panose="020B0604020202020204" pitchFamily="34" charset="0"/>
              </a:rPr>
              <a:t>Promptable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(PCS)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B610A-3CAE-434A-809D-060395C46C0F}"/>
              </a:ext>
            </a:extLst>
          </p:cNvPr>
          <p:cNvSpPr txBox="1"/>
          <p:nvPr/>
        </p:nvSpPr>
        <p:spPr>
          <a:xfrm>
            <a:off x="293912" y="1513115"/>
            <a:ext cx="1061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mage or short video (≤30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~900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(global)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examplar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frame)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Detection,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DAB4D-3DEA-3244-925F-662195DA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" t="8709" r="1312"/>
          <a:stretch/>
        </p:blipFill>
        <p:spPr>
          <a:xfrm>
            <a:off x="849086" y="2733379"/>
            <a:ext cx="10493828" cy="2197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1367B-7F85-2B4B-9779-4A2422574A7A}"/>
              </a:ext>
            </a:extLst>
          </p:cNvPr>
          <p:cNvSpPr txBox="1"/>
          <p:nvPr/>
        </p:nvSpPr>
        <p:spPr>
          <a:xfrm>
            <a:off x="849086" y="5228162"/>
            <a:ext cx="1049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complement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recognize.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6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2" y="315686"/>
            <a:ext cx="10374087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A5E3A-6E1B-4840-B353-7A72D2484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" t="6089" r="3661"/>
          <a:stretch/>
        </p:blipFill>
        <p:spPr>
          <a:xfrm>
            <a:off x="2022020" y="631371"/>
            <a:ext cx="8147959" cy="2385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1E5E4-6C61-E740-A2F2-7BD6A915191B}"/>
              </a:ext>
            </a:extLst>
          </p:cNvPr>
          <p:cNvSpPr txBox="1"/>
          <p:nvPr/>
        </p:nvSpPr>
        <p:spPr>
          <a:xfrm>
            <a:off x="293911" y="4093029"/>
            <a:ext cx="5740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tracking-by-detection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paradigm.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DETR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framework.</a:t>
            </a:r>
            <a:endParaRPr lang="en-CA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Multi-modal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receives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encoders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mask.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pixel-level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results.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276594-713B-2843-B883-EC74C49ADDA2}"/>
              </a:ext>
            </a:extLst>
          </p:cNvPr>
          <p:cNvCxnSpPr>
            <a:cxnSpLocks/>
          </p:cNvCxnSpPr>
          <p:nvPr/>
        </p:nvCxnSpPr>
        <p:spPr>
          <a:xfrm>
            <a:off x="1902542" y="2710543"/>
            <a:ext cx="273907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3BF4E-AF44-F84F-81AF-B6F2BE9E6D64}"/>
              </a:ext>
            </a:extLst>
          </p:cNvPr>
          <p:cNvCxnSpPr>
            <a:cxnSpLocks/>
          </p:cNvCxnSpPr>
          <p:nvPr/>
        </p:nvCxnSpPr>
        <p:spPr>
          <a:xfrm flipV="1">
            <a:off x="4637315" y="1570703"/>
            <a:ext cx="4300" cy="11398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2E9E9-F56E-0547-A6D4-7962B055C9E9}"/>
              </a:ext>
            </a:extLst>
          </p:cNvPr>
          <p:cNvCxnSpPr>
            <a:cxnSpLocks/>
          </p:cNvCxnSpPr>
          <p:nvPr/>
        </p:nvCxnSpPr>
        <p:spPr>
          <a:xfrm>
            <a:off x="1903332" y="631371"/>
            <a:ext cx="0" cy="20791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0942BD-B97C-3946-BCEC-5CBBB4F05B44}"/>
              </a:ext>
            </a:extLst>
          </p:cNvPr>
          <p:cNvCxnSpPr>
            <a:cxnSpLocks/>
          </p:cNvCxnSpPr>
          <p:nvPr/>
        </p:nvCxnSpPr>
        <p:spPr>
          <a:xfrm flipV="1">
            <a:off x="1904018" y="631371"/>
            <a:ext cx="3825730" cy="913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8FCA8E-9F69-9049-A515-C1B85E247C37}"/>
              </a:ext>
            </a:extLst>
          </p:cNvPr>
          <p:cNvCxnSpPr>
            <a:cxnSpLocks/>
          </p:cNvCxnSpPr>
          <p:nvPr/>
        </p:nvCxnSpPr>
        <p:spPr>
          <a:xfrm flipH="1">
            <a:off x="5729748" y="631371"/>
            <a:ext cx="5706" cy="9393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B8A129-61D1-0D42-9CAA-2E1E873B00FD}"/>
              </a:ext>
            </a:extLst>
          </p:cNvPr>
          <p:cNvCxnSpPr>
            <a:cxnSpLocks/>
          </p:cNvCxnSpPr>
          <p:nvPr/>
        </p:nvCxnSpPr>
        <p:spPr>
          <a:xfrm>
            <a:off x="4637315" y="1570703"/>
            <a:ext cx="1099807" cy="913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8D5C59B-EE85-AB4F-8E17-9CC59DB1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09" y="3429000"/>
            <a:ext cx="6037088" cy="28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1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2" y="315686"/>
            <a:ext cx="10374087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A5E3A-6E1B-4840-B353-7A72D2484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" t="6089" r="3661"/>
          <a:stretch/>
        </p:blipFill>
        <p:spPr>
          <a:xfrm>
            <a:off x="2022020" y="631371"/>
            <a:ext cx="8147959" cy="23852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276594-713B-2843-B883-EC74C49ADDA2}"/>
              </a:ext>
            </a:extLst>
          </p:cNvPr>
          <p:cNvCxnSpPr>
            <a:cxnSpLocks/>
          </p:cNvCxnSpPr>
          <p:nvPr/>
        </p:nvCxnSpPr>
        <p:spPr>
          <a:xfrm>
            <a:off x="1902542" y="2710543"/>
            <a:ext cx="273907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3BF4E-AF44-F84F-81AF-B6F2BE9E6D64}"/>
              </a:ext>
            </a:extLst>
          </p:cNvPr>
          <p:cNvCxnSpPr>
            <a:cxnSpLocks/>
          </p:cNvCxnSpPr>
          <p:nvPr/>
        </p:nvCxnSpPr>
        <p:spPr>
          <a:xfrm flipV="1">
            <a:off x="4637315" y="1570703"/>
            <a:ext cx="4300" cy="113984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2E9E9-F56E-0547-A6D4-7962B055C9E9}"/>
              </a:ext>
            </a:extLst>
          </p:cNvPr>
          <p:cNvCxnSpPr>
            <a:cxnSpLocks/>
          </p:cNvCxnSpPr>
          <p:nvPr/>
        </p:nvCxnSpPr>
        <p:spPr>
          <a:xfrm>
            <a:off x="1903332" y="631371"/>
            <a:ext cx="0" cy="20791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0942BD-B97C-3946-BCEC-5CBBB4F05B44}"/>
              </a:ext>
            </a:extLst>
          </p:cNvPr>
          <p:cNvCxnSpPr>
            <a:cxnSpLocks/>
          </p:cNvCxnSpPr>
          <p:nvPr/>
        </p:nvCxnSpPr>
        <p:spPr>
          <a:xfrm flipV="1">
            <a:off x="1904018" y="631371"/>
            <a:ext cx="3825730" cy="913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8FCA8E-9F69-9049-A515-C1B85E247C37}"/>
              </a:ext>
            </a:extLst>
          </p:cNvPr>
          <p:cNvCxnSpPr>
            <a:cxnSpLocks/>
          </p:cNvCxnSpPr>
          <p:nvPr/>
        </p:nvCxnSpPr>
        <p:spPr>
          <a:xfrm flipH="1">
            <a:off x="5729748" y="631371"/>
            <a:ext cx="5706" cy="9393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B8A129-61D1-0D42-9CAA-2E1E873B00FD}"/>
              </a:ext>
            </a:extLst>
          </p:cNvPr>
          <p:cNvCxnSpPr>
            <a:cxnSpLocks/>
          </p:cNvCxnSpPr>
          <p:nvPr/>
        </p:nvCxnSpPr>
        <p:spPr>
          <a:xfrm>
            <a:off x="4637315" y="1570703"/>
            <a:ext cx="1099807" cy="913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8D5C59B-EE85-AB4F-8E17-9CC59DB1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09" y="3429000"/>
            <a:ext cx="6037088" cy="28654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BCC755-BE0C-6146-9A2D-6E3E10EE4FDF}"/>
              </a:ext>
            </a:extLst>
          </p:cNvPr>
          <p:cNvSpPr/>
          <p:nvPr/>
        </p:nvSpPr>
        <p:spPr>
          <a:xfrm>
            <a:off x="11391014" y="3785190"/>
            <a:ext cx="531628" cy="28480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D9EE9-580B-264F-B866-A17162403670}"/>
              </a:ext>
            </a:extLst>
          </p:cNvPr>
          <p:cNvSpPr txBox="1"/>
          <p:nvPr/>
        </p:nvSpPr>
        <p:spPr>
          <a:xfrm>
            <a:off x="293911" y="4093029"/>
            <a:ext cx="5740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tracking-by-detection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paradigm.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DETR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framework.</a:t>
            </a:r>
            <a:endParaRPr lang="en-CA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Presence Token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frame.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3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2" y="315686"/>
            <a:ext cx="10374087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A5E3A-6E1B-4840-B353-7A72D2484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" t="6089" r="3661"/>
          <a:stretch/>
        </p:blipFill>
        <p:spPr>
          <a:xfrm>
            <a:off x="2022020" y="631371"/>
            <a:ext cx="8147959" cy="23852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276594-713B-2843-B883-EC74C49ADDA2}"/>
              </a:ext>
            </a:extLst>
          </p:cNvPr>
          <p:cNvCxnSpPr>
            <a:cxnSpLocks/>
          </p:cNvCxnSpPr>
          <p:nvPr/>
        </p:nvCxnSpPr>
        <p:spPr>
          <a:xfrm>
            <a:off x="4637315" y="2822885"/>
            <a:ext cx="4174207" cy="11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3BF4E-AF44-F84F-81AF-B6F2BE9E6D64}"/>
              </a:ext>
            </a:extLst>
          </p:cNvPr>
          <p:cNvCxnSpPr>
            <a:cxnSpLocks/>
          </p:cNvCxnSpPr>
          <p:nvPr/>
        </p:nvCxnSpPr>
        <p:spPr>
          <a:xfrm flipV="1">
            <a:off x="8811522" y="1634499"/>
            <a:ext cx="0" cy="118753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8FCA8E-9F69-9049-A515-C1B85E247C37}"/>
              </a:ext>
            </a:extLst>
          </p:cNvPr>
          <p:cNvCxnSpPr>
            <a:cxnSpLocks/>
          </p:cNvCxnSpPr>
          <p:nvPr/>
        </p:nvCxnSpPr>
        <p:spPr>
          <a:xfrm flipH="1">
            <a:off x="4634535" y="1704309"/>
            <a:ext cx="5706" cy="113995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B8A129-61D1-0D42-9CAA-2E1E873B00FD}"/>
              </a:ext>
            </a:extLst>
          </p:cNvPr>
          <p:cNvCxnSpPr>
            <a:cxnSpLocks/>
          </p:cNvCxnSpPr>
          <p:nvPr/>
        </p:nvCxnSpPr>
        <p:spPr>
          <a:xfrm>
            <a:off x="4637315" y="1634499"/>
            <a:ext cx="417420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DD9EE9-580B-264F-B866-A17162403670}"/>
              </a:ext>
            </a:extLst>
          </p:cNvPr>
          <p:cNvSpPr txBox="1"/>
          <p:nvPr/>
        </p:nvSpPr>
        <p:spPr>
          <a:xfrm>
            <a:off x="293912" y="4147457"/>
            <a:ext cx="5398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tracking-by-detection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paradigm.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associatio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utilizes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SAM2-like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promptable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segmentation.</a:t>
            </a:r>
            <a:endParaRPr lang="en-CA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D960F0-66E6-0D4C-BB9E-E0E4FF3C6B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7"/>
          <a:stretch/>
        </p:blipFill>
        <p:spPr>
          <a:xfrm>
            <a:off x="5968642" y="3509471"/>
            <a:ext cx="5521609" cy="262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2" y="315686"/>
            <a:ext cx="10374087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A5E3A-6E1B-4840-B353-7A72D2484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" t="6089" r="3661"/>
          <a:stretch/>
        </p:blipFill>
        <p:spPr>
          <a:xfrm>
            <a:off x="2022020" y="631371"/>
            <a:ext cx="8147959" cy="23852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276594-713B-2843-B883-EC74C49ADDA2}"/>
              </a:ext>
            </a:extLst>
          </p:cNvPr>
          <p:cNvCxnSpPr>
            <a:cxnSpLocks/>
          </p:cNvCxnSpPr>
          <p:nvPr/>
        </p:nvCxnSpPr>
        <p:spPr>
          <a:xfrm>
            <a:off x="4637315" y="2822885"/>
            <a:ext cx="4174207" cy="11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3BF4E-AF44-F84F-81AF-B6F2BE9E6D64}"/>
              </a:ext>
            </a:extLst>
          </p:cNvPr>
          <p:cNvCxnSpPr>
            <a:cxnSpLocks/>
          </p:cNvCxnSpPr>
          <p:nvPr/>
        </p:nvCxnSpPr>
        <p:spPr>
          <a:xfrm flipV="1">
            <a:off x="8811522" y="1634499"/>
            <a:ext cx="0" cy="118753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8FCA8E-9F69-9049-A515-C1B85E247C37}"/>
              </a:ext>
            </a:extLst>
          </p:cNvPr>
          <p:cNvCxnSpPr>
            <a:cxnSpLocks/>
          </p:cNvCxnSpPr>
          <p:nvPr/>
        </p:nvCxnSpPr>
        <p:spPr>
          <a:xfrm flipH="1">
            <a:off x="4634535" y="1704309"/>
            <a:ext cx="5706" cy="113995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EB8A129-61D1-0D42-9CAA-2E1E873B00FD}"/>
              </a:ext>
            </a:extLst>
          </p:cNvPr>
          <p:cNvCxnSpPr>
            <a:cxnSpLocks/>
          </p:cNvCxnSpPr>
          <p:nvPr/>
        </p:nvCxnSpPr>
        <p:spPr>
          <a:xfrm>
            <a:off x="4637315" y="1634499"/>
            <a:ext cx="417420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DD9EE9-580B-264F-B866-A17162403670}"/>
              </a:ext>
            </a:extLst>
          </p:cNvPr>
          <p:cNvSpPr txBox="1"/>
          <p:nvPr/>
        </p:nvSpPr>
        <p:spPr>
          <a:xfrm>
            <a:off x="293911" y="4147457"/>
            <a:ext cx="10437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tracking-by-detection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paradigm.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associatio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refinement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masklet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matched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IoU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matched,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prompted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examplar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refine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tracker.</a:t>
            </a:r>
            <a:endParaRPr lang="en-CA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CD9BB-B894-AB41-A12E-DDB040603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450" y="5502651"/>
            <a:ext cx="4245935" cy="5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1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2" y="315686"/>
            <a:ext cx="10374087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SA-Co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80E45-30B7-1542-86E4-01F7ACEB3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21" y="947057"/>
            <a:ext cx="10022958" cy="2874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5C735D-B0FF-1F45-98BD-29023211DB7B}"/>
              </a:ext>
            </a:extLst>
          </p:cNvPr>
          <p:cNvSpPr txBox="1"/>
          <p:nvPr/>
        </p:nvSpPr>
        <p:spPr>
          <a:xfrm>
            <a:off x="293912" y="4132521"/>
            <a:ext cx="101681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/model-in-loop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engine: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(category)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mask,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belongs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phrase.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verify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mask.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2C60A-15ED-6C4C-9D53-BEDF265B5F04}"/>
              </a:ext>
            </a:extLst>
          </p:cNvPr>
          <p:cNvSpPr txBox="1"/>
          <p:nvPr/>
        </p:nvSpPr>
        <p:spPr>
          <a:xfrm>
            <a:off x="322521" y="5769934"/>
            <a:ext cx="546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set:</a:t>
            </a:r>
            <a:r>
              <a:rPr lang="zh-CN" altLang="en-US" dirty="0"/>
              <a:t> </a:t>
            </a:r>
            <a:r>
              <a:rPr lang="en-US" altLang="zh-CN" dirty="0"/>
              <a:t>5.2M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4M</a:t>
            </a:r>
            <a:r>
              <a:rPr lang="zh-CN" altLang="en-US" dirty="0"/>
              <a:t> </a:t>
            </a: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NPs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Video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set:</a:t>
            </a:r>
            <a:r>
              <a:rPr lang="zh-CN" altLang="en-US" dirty="0"/>
              <a:t> </a:t>
            </a:r>
            <a:r>
              <a:rPr lang="en-US" altLang="zh-CN" dirty="0"/>
              <a:t>52.5K</a:t>
            </a:r>
            <a:r>
              <a:rPr lang="zh-CN" altLang="en-US" dirty="0"/>
              <a:t> </a:t>
            </a:r>
            <a:r>
              <a:rPr lang="en-US" altLang="zh-CN" dirty="0"/>
              <a:t>video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24.8K</a:t>
            </a:r>
            <a:r>
              <a:rPr lang="zh-CN" altLang="en-US" dirty="0"/>
              <a:t> </a:t>
            </a: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NPs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97D2F-D059-E04F-B207-F63D923AFB04}"/>
              </a:ext>
            </a:extLst>
          </p:cNvPr>
          <p:cNvSpPr txBox="1"/>
          <p:nvPr/>
        </p:nvSpPr>
        <p:spPr>
          <a:xfrm>
            <a:off x="6096000" y="5771222"/>
            <a:ext cx="568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set:126K</a:t>
            </a:r>
            <a:r>
              <a:rPr lang="zh-CN" altLang="en-US" dirty="0"/>
              <a:t> </a:t>
            </a:r>
            <a:r>
              <a:rPr lang="en-US" altLang="zh-CN" dirty="0"/>
              <a:t>images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videos,</a:t>
            </a:r>
            <a:r>
              <a:rPr lang="zh-CN" altLang="en-US" dirty="0"/>
              <a:t> </a:t>
            </a:r>
            <a:r>
              <a:rPr lang="en-US" altLang="zh-CN" dirty="0"/>
              <a:t>214K</a:t>
            </a:r>
            <a:r>
              <a:rPr lang="zh-CN" altLang="en-US" dirty="0"/>
              <a:t> </a:t>
            </a: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phrases.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AE023-96B1-9647-8CA6-5639AA9CD300}"/>
              </a:ext>
            </a:extLst>
          </p:cNvPr>
          <p:cNvSpPr txBox="1"/>
          <p:nvPr/>
        </p:nvSpPr>
        <p:spPr>
          <a:xfrm>
            <a:off x="3100204" y="6488668"/>
            <a:ext cx="537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Providing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massive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image/video-mask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pairs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for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training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2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276A-5C18-6E45-9C85-5D586110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12" y="315686"/>
            <a:ext cx="10374087" cy="631371"/>
          </a:xfrm>
        </p:spPr>
        <p:txBody>
          <a:bodyPr>
            <a:no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D9E27B-252B-7C47-B0A1-C1DF0AD0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57" y="1660905"/>
            <a:ext cx="7417283" cy="29717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8C88BB-AD4F-C546-B00F-7E7283D9AECA}"/>
              </a:ext>
            </a:extLst>
          </p:cNvPr>
          <p:cNvSpPr txBox="1"/>
          <p:nvPr/>
        </p:nvSpPr>
        <p:spPr>
          <a:xfrm>
            <a:off x="3906936" y="1291573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AC97E-1EA1-A744-93BB-F7FC08D5CD64}"/>
              </a:ext>
            </a:extLst>
          </p:cNvPr>
          <p:cNvSpPr txBox="1"/>
          <p:nvPr/>
        </p:nvSpPr>
        <p:spPr>
          <a:xfrm>
            <a:off x="1451520" y="5539919"/>
            <a:ext cx="928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prompt,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SAM3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segmentation,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open-vocabulary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516</Words>
  <Application>Microsoft Macintosh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SAM3: Segment Anything with Concepts</vt:lpstr>
      <vt:lpstr>Overview</vt:lpstr>
      <vt:lpstr>Promptable Concept Segmentation (PCS)</vt:lpstr>
      <vt:lpstr>SAM3</vt:lpstr>
      <vt:lpstr>SAM3</vt:lpstr>
      <vt:lpstr>SAM3</vt:lpstr>
      <vt:lpstr>SAM3</vt:lpstr>
      <vt:lpstr>SA-Co Dataset</vt:lpstr>
      <vt:lpstr>Experimental results</vt:lpstr>
      <vt:lpstr>Experimental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SAM3: Segment Anything with Concepts</dc:title>
  <dc:creator>zpy.iiau@gmail.com</dc:creator>
  <cp:lastModifiedBy>zpy.iiau@gmail.com</cp:lastModifiedBy>
  <cp:revision>127</cp:revision>
  <dcterms:created xsi:type="dcterms:W3CDTF">2025-11-17T07:29:47Z</dcterms:created>
  <dcterms:modified xsi:type="dcterms:W3CDTF">2025-11-17T16:12:10Z</dcterms:modified>
</cp:coreProperties>
</file>