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sldIdLst>
    <p:sldId id="256" r:id="rId2"/>
    <p:sldId id="258" r:id="rId3"/>
    <p:sldId id="262" r:id="rId4"/>
    <p:sldId id="257" r:id="rId5"/>
    <p:sldId id="260" r:id="rId6"/>
    <p:sldId id="263" r:id="rId7"/>
    <p:sldId id="259" r:id="rId8"/>
    <p:sldId id="261" r:id="rId9"/>
    <p:sldId id="264" r:id="rId10"/>
    <p:sldId id="265" r:id="rId11"/>
    <p:sldId id="267" r:id="rId12"/>
    <p:sldId id="266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1"/>
    <p:restoredTop sz="94554"/>
  </p:normalViewPr>
  <p:slideViewPr>
    <p:cSldViewPr snapToGrid="0">
      <p:cViewPr varScale="1">
        <p:scale>
          <a:sx n="146" d="100"/>
          <a:sy n="146" d="100"/>
        </p:scale>
        <p:origin x="18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F52686-6430-0B44-84C4-7041661DE13C}"/>
              </a:ext>
            </a:extLst>
          </p:cNvPr>
          <p:cNvSpPr/>
          <p:nvPr/>
        </p:nvSpPr>
        <p:spPr>
          <a:xfrm>
            <a:off x="6087376" y="0"/>
            <a:ext cx="6104623" cy="6858000"/>
          </a:xfrm>
          <a:prstGeom prst="rect">
            <a:avLst/>
          </a:prstGeom>
          <a:solidFill>
            <a:srgbClr val="F2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F89EAE0D-5D30-814F-B7A6-7C8BD2DE40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629" y="2566609"/>
            <a:ext cx="5410279" cy="1412694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5400" b="1" i="0" kern="0" cap="all" spc="-60" baseline="0">
                <a:solidFill>
                  <a:srgbClr val="F2CD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3825FBE8-D501-F049-BB8C-2749379953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99995" y="794695"/>
            <a:ext cx="5079387" cy="534633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62880B-DFD3-D64C-92C3-67B32FFB0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12" y="5876636"/>
            <a:ext cx="2443706" cy="66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119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C0E220-A2A2-C446-8DB8-C27C9A784183}"/>
              </a:ext>
            </a:extLst>
          </p:cNvPr>
          <p:cNvSpPr/>
          <p:nvPr/>
        </p:nvSpPr>
        <p:spPr>
          <a:xfrm>
            <a:off x="0" y="0"/>
            <a:ext cx="6099464" cy="6858000"/>
          </a:xfrm>
          <a:prstGeom prst="rect">
            <a:avLst/>
          </a:prstGeom>
          <a:solidFill>
            <a:srgbClr val="6CC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F678153-9B2A-B248-A3B6-2B275BA35E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357" y="1565125"/>
            <a:ext cx="5415507" cy="4527845"/>
          </a:xfrm>
        </p:spPr>
        <p:txBody>
          <a:bodyPr anchor="ctr">
            <a:noAutofit/>
          </a:bodyPr>
          <a:lstStyle>
            <a:lvl1pPr marL="0" indent="0">
              <a:buNone/>
              <a:defRPr sz="35000" b="1" spc="-60" baseline="0"/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C9E93D6-3D12-4A44-96CF-54D10D6B14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5960" y="1579417"/>
            <a:ext cx="4178176" cy="3875810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 sz="3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en-US" dirty="0"/>
              <a:t>Your Text Goes Here</a:t>
            </a:r>
          </a:p>
          <a:p>
            <a:pPr lvl="0"/>
            <a:r>
              <a:rPr lang="en-US" dirty="0"/>
              <a:t>Your Text Goes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AC56D3-060C-5343-83E6-11ED11198D3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32243-6432-BC48-AF51-684F2F206B6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E2CB9-A1DC-1E40-AC49-72A7A82E07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596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8;p4">
            <a:extLst>
              <a:ext uri="{FF2B5EF4-FFF2-40B4-BE49-F238E27FC236}">
                <a16:creationId xmlns:a16="http://schemas.microsoft.com/office/drawing/2014/main" id="{3DAC7B97-E2D8-A240-8F95-4D7259F8C770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35337" y="2340855"/>
            <a:ext cx="10866071" cy="3384535"/>
          </a:xfrm>
          <a:prstGeom prst="rect">
            <a:avLst/>
          </a:prstGeom>
        </p:spPr>
        <p:txBody>
          <a:bodyPr spcFirstLastPara="1" wrap="square" lIns="0" tIns="0" rIns="0" bIns="0" numCol="2" anchor="t" anchorCtr="0">
            <a:normAutofit/>
          </a:bodyPr>
          <a:lstStyle>
            <a:lvl1pPr marL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None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CA" dirty="0"/>
              <a:t>Your Text Here 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Your Text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81B8BA2-1F4B-E349-8B72-C54B055380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5338" y="1074258"/>
            <a:ext cx="10866070" cy="70258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spcBef>
                <a:spcPts val="400"/>
              </a:spcBef>
              <a:buNone/>
              <a:defRPr sz="54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Your Title Goes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16CEDB-D656-694C-BA91-65ADFC3D288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F6AD3-74BC-6A46-8208-E4646CF992B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DF7E4-AB1D-AB4F-9EB2-C891920D026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40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853EC0B4-9DD0-3E42-8433-7FF2BCEBE109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390591" y="1343279"/>
            <a:ext cx="11383897" cy="4183582"/>
          </a:xfrm>
        </p:spPr>
        <p:txBody>
          <a:bodyPr/>
          <a:lstStyle/>
          <a:p>
            <a:r>
              <a:rPr lang="en-US" dirty="0"/>
              <a:t>Click icon to insert chart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9F9ECB-E455-B648-BC28-63F9169F62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591" y="498930"/>
            <a:ext cx="11383897" cy="687387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198B815-91E0-F54F-8DBF-E1E115486F8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D77A3A9-C12D-DA40-8219-2377C498740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0096DC-00BB-7144-8688-CF3D555BA45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D5752F-93E8-5640-B649-2F69D4E4B4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525" y="5688013"/>
            <a:ext cx="11410950" cy="3730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chart source text</a:t>
            </a:r>
          </a:p>
        </p:txBody>
      </p:sp>
    </p:spTree>
    <p:extLst>
      <p:ext uri="{BB962C8B-B14F-4D97-AF65-F5344CB8AC3E}">
        <p14:creationId xmlns:p14="http://schemas.microsoft.com/office/powerpoint/2010/main" val="7847774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hart Placeholder 2">
            <a:extLst>
              <a:ext uri="{FF2B5EF4-FFF2-40B4-BE49-F238E27FC236}">
                <a16:creationId xmlns:a16="http://schemas.microsoft.com/office/drawing/2014/main" id="{DBDA81E4-D819-194B-A845-51E77961E251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390591" y="1343279"/>
            <a:ext cx="11383897" cy="418358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insert chart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6B907DA-D648-3848-B281-CF9A84B4C7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591" y="498930"/>
            <a:ext cx="11383897" cy="687387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Add chart title here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2333AAA-2953-3E42-89E5-E6D6786DA5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0525" y="5688013"/>
            <a:ext cx="11410950" cy="3730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Click to edit chart source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96E9AE-1B93-944F-94E9-92B7D2B39F3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6A558C-3CFE-9F45-8C8F-90D0362E71B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BAD6E-366B-1E4E-B7F4-DD7B00DDA4C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88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3962DB7E-0883-7945-8AA8-880B377F4D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51120" y="1608138"/>
            <a:ext cx="3557298" cy="33276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30FD155-F064-E242-90C2-6F80336985E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57875" y="1608138"/>
            <a:ext cx="5322888" cy="41687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28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D51F88-AA70-F347-9489-C2435C814DEE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3F34C8B-A24B-834E-97B0-23FD1B54B1B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8AD62E2-152C-CC4F-89F0-606EC63B93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41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is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A1FA5-02DD-3D41-8634-67C3FF49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013" y="5876636"/>
            <a:ext cx="2443706" cy="6618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0132E0B-F5FA-A649-92CF-89A8BABC5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54" y="2599170"/>
            <a:ext cx="11516592" cy="1325563"/>
          </a:xfrm>
        </p:spPr>
        <p:txBody>
          <a:bodyPr>
            <a:noAutofit/>
          </a:bodyPr>
          <a:lstStyle>
            <a:lvl1pPr>
              <a:defRPr sz="8900" b="1" i="0" spc="-140" baseline="0">
                <a:solidFill>
                  <a:srgbClr val="F2CD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Leading with Purpose.</a:t>
            </a:r>
          </a:p>
        </p:txBody>
      </p:sp>
    </p:spTree>
    <p:extLst>
      <p:ext uri="{BB962C8B-B14F-4D97-AF65-F5344CB8AC3E}">
        <p14:creationId xmlns:p14="http://schemas.microsoft.com/office/powerpoint/2010/main" val="32615895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is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A1FA5-02DD-3D41-8634-67C3FF493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013" y="5876636"/>
            <a:ext cx="2443706" cy="66183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0132E0B-F5FA-A649-92CF-89A8BABC5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8654" y="2630343"/>
            <a:ext cx="9137073" cy="1325563"/>
          </a:xfrm>
        </p:spPr>
        <p:txBody>
          <a:bodyPr>
            <a:noAutofit/>
          </a:bodyPr>
          <a:lstStyle>
            <a:lvl1pPr>
              <a:defRPr sz="7200" b="1" i="0" spc="-140" baseline="0">
                <a:solidFill>
                  <a:srgbClr val="F2CD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Leading with Purpose.</a:t>
            </a:r>
          </a:p>
        </p:txBody>
      </p:sp>
    </p:spTree>
    <p:extLst>
      <p:ext uri="{BB962C8B-B14F-4D97-AF65-F5344CB8AC3E}">
        <p14:creationId xmlns:p14="http://schemas.microsoft.com/office/powerpoint/2010/main" val="736866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58A413-3734-3C4C-B113-2BB989517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379" y="5906804"/>
            <a:ext cx="2407631" cy="65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858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738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0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F9D906D3-8B7E-1149-8B20-A66E908F15B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6089073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94D23AA6-1750-3D47-9E0A-6A94907D69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28874" y="2621371"/>
            <a:ext cx="5410279" cy="1615258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5400" b="1" i="0" kern="0" cap="all" spc="-60" baseline="0">
                <a:solidFill>
                  <a:srgbClr val="F2CD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00DFB4-9F59-7747-AA09-5658FC269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013" y="5876636"/>
            <a:ext cx="2443706" cy="66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35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2DD3DC5E-BB1F-CC49-8A6A-15B7AA059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3745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3E6B1A-8D98-FD42-A4CA-51E78A48F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379" y="5987724"/>
            <a:ext cx="2407631" cy="65206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920B4C46-B53F-D041-9D91-C4F5B83BC2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110" y="5024533"/>
            <a:ext cx="5410279" cy="1615258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85000"/>
              </a:lnSpc>
              <a:defRPr sz="5400" b="1" i="0" kern="0" cap="all" spc="-60" baseline="0">
                <a:solidFill>
                  <a:srgbClr val="275D38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694825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827D8E9-644D-9348-AE09-62079C534D98}"/>
              </a:ext>
            </a:extLst>
          </p:cNvPr>
          <p:cNvSpPr/>
          <p:nvPr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rgbClr val="F2CD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4B75D-85A6-A440-A2A4-6BE8238D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EED9667-564A-9D42-B035-C9F4643433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0525" y="1965325"/>
            <a:ext cx="11410818" cy="41941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CB782E-AFC9-E44D-BC30-747F09DD175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8F5E64-4170-A048-B967-058F83A1D04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C2586-8877-EF4C-B528-8425113CEA5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83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946ADF0-4FA1-534E-AE2E-0BA9A26A6007}"/>
              </a:ext>
            </a:extLst>
          </p:cNvPr>
          <p:cNvSpPr/>
          <p:nvPr/>
        </p:nvSpPr>
        <p:spPr>
          <a:xfrm>
            <a:off x="-12086" y="0"/>
            <a:ext cx="611155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8446BC8-C722-4C42-9BEF-1FAB515AD2A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9464" y="0"/>
            <a:ext cx="6092536" cy="6858000"/>
          </a:xfrm>
        </p:spPr>
        <p:txBody>
          <a:bodyPr/>
          <a:lstStyle/>
          <a:p>
            <a:r>
              <a:rPr lang="en-US" dirty="0"/>
              <a:t>Click to add picture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8DB62A6C-FCD9-F348-BC39-AC4EDF3EDF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526" y="1965324"/>
            <a:ext cx="5249624" cy="4194175"/>
          </a:xfrm>
        </p:spPr>
        <p:txBody>
          <a:bodyPr wrap="square"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Your Text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B36EC-AE6D-7B4C-9149-E278D2EE2F5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F6D64-6CA8-4E46-8078-EB7559BEADB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C3E2-7AE8-8347-8C47-1414C00CC4C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5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70340F-E15F-094C-A6B3-4AC19D9AE0BD}"/>
              </a:ext>
            </a:extLst>
          </p:cNvPr>
          <p:cNvSpPr/>
          <p:nvPr/>
        </p:nvSpPr>
        <p:spPr>
          <a:xfrm>
            <a:off x="6096000" y="0"/>
            <a:ext cx="61046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475157D-CDA2-4247-AABA-615B15AA61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18563" y="513149"/>
            <a:ext cx="5239164" cy="1323743"/>
          </a:xfrm>
        </p:spPr>
        <p:txBody>
          <a:bodyPr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 i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Your Text </a:t>
            </a:r>
          </a:p>
          <a:p>
            <a:pPr lvl="0"/>
            <a:r>
              <a:rPr lang="en-US" dirty="0"/>
              <a:t>Goes Here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B914A6D-8C2D-6F4D-8143-83856BA6F15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18563" y="2269259"/>
            <a:ext cx="5239164" cy="3435350"/>
          </a:xfrm>
        </p:spPr>
        <p:txBody>
          <a:bodyPr lIns="0" tIns="0" rIns="0" bIns="0">
            <a:normAutofit/>
          </a:bodyPr>
          <a:lstStyle>
            <a:lvl1pPr marL="457200" marR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tabLst/>
              <a:defRPr sz="24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4pPr marL="1511300" indent="0">
              <a:buNone/>
              <a:defRPr/>
            </a:lvl4pPr>
          </a:lstStyle>
          <a:p>
            <a:pPr lvl="0"/>
            <a:r>
              <a:rPr lang="en-US" dirty="0"/>
              <a:t>Your Text Here</a:t>
            </a:r>
          </a:p>
          <a:p>
            <a:pPr lvl="0"/>
            <a:r>
              <a:rPr lang="en-US" dirty="0"/>
              <a:t>Your Text Here</a:t>
            </a:r>
          </a:p>
          <a:p>
            <a:pPr marL="457200" marR="0" lvl="0" indent="-3429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Your Text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63359BAD-3CB8-FE46-BA80-2394B58F9CA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64" y="0"/>
            <a:ext cx="6092536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C0AC7-FA26-BA47-B571-28CC5C5F3F7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9B3EDE-4A11-5444-8ABD-68C908D732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E9A02-8917-734C-9EA1-83C1D9E6EB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639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17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96EDDE9-0D4B-A044-A12C-1688B006ED4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0525" y="1965325"/>
            <a:ext cx="11410818" cy="41941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Google Shape;17;p4">
            <a:extLst>
              <a:ext uri="{FF2B5EF4-FFF2-40B4-BE49-F238E27FC236}">
                <a16:creationId xmlns:a16="http://schemas.microsoft.com/office/drawing/2014/main" id="{9E787EB5-1C41-A34E-8CF2-43A8EB83503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51487" y="556576"/>
            <a:ext cx="11449855" cy="7609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400" b="1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CA" dirty="0"/>
              <a:t>Your Title Here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EB020-6420-494B-95DB-E9AD8CE0C60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AE9E22-20D4-F140-900D-D0C4110480B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E52ABC-BFE4-4D47-9151-B99D1850F36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8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EC4BE29-637A-8249-853A-17D0176371B3}"/>
              </a:ext>
            </a:extLst>
          </p:cNvPr>
          <p:cNvSpPr/>
          <p:nvPr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rgbClr val="275D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;p4">
            <a:extLst>
              <a:ext uri="{FF2B5EF4-FFF2-40B4-BE49-F238E27FC236}">
                <a16:creationId xmlns:a16="http://schemas.microsoft.com/office/drawing/2014/main" id="{7745FA55-A17E-1442-B82C-EB919EC7125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51487" y="556576"/>
            <a:ext cx="11449855" cy="7609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400" b="1" i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CA" dirty="0"/>
              <a:t>Your Title Here</a:t>
            </a:r>
            <a:endParaRPr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D5C67B29-3361-7044-B10F-1D2880365E0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0525" y="1965325"/>
            <a:ext cx="11410818" cy="419417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060203-9422-4A4A-83AE-9349F3600C5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531723-859E-6A40-B89A-CAD5E47EDE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3134F-C888-DF45-9DC4-837B8912078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82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A04BE0-5C54-8543-A526-3B18831952A1}"/>
              </a:ext>
            </a:extLst>
          </p:cNvPr>
          <p:cNvSpPr/>
          <p:nvPr/>
        </p:nvSpPr>
        <p:spPr>
          <a:xfrm>
            <a:off x="6096000" y="0"/>
            <a:ext cx="6104623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ACA2EC1B-7F3B-E243-B93A-7186975219C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60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A4C0F9C-1D5F-D14A-89EC-85CD141784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95960" y="1579417"/>
            <a:ext cx="4178176" cy="3875810"/>
          </a:xfr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 sz="3200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tabLst/>
              <a:defRPr/>
            </a:pPr>
            <a:r>
              <a:rPr lang="en-US" dirty="0"/>
              <a:t>Your Text Goes Here</a:t>
            </a:r>
          </a:p>
          <a:p>
            <a:pPr lvl="0"/>
            <a:r>
              <a:rPr lang="en-US" dirty="0"/>
              <a:t>Your Text Goes Here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615F37-35F6-DA4E-9480-0E302143DAF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362A8-AC39-A24B-A550-5B87DC5173A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C9496-36B1-9A4E-9804-213B9A36F7C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125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555AB-A659-BD40-978B-F47AA54B1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91" y="365125"/>
            <a:ext cx="114108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3DCE43-AFF8-8A43-98D1-00F3E9F422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91" y="1825625"/>
            <a:ext cx="114134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81EAD-ACA1-FE47-A8A5-C7966E0979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05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7D1784FC-3B09-4446-9FCB-18CC095968C0}" type="datetimeFigureOut">
              <a:rPr lang="en-US" smtClean="0"/>
              <a:t>10/7/25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76E2DD-2D19-1640-A6B3-94C55C6DD8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235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2D2B5-C3DE-A045-A1E5-C92623BB74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28009" y="6356350"/>
            <a:ext cx="297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4EBDD149-5E2C-1744-A0AA-F00CDF613E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4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60" baseline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ekkasit.com/ControlMM-pag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E08B-9169-C95A-00CF-D5ADAADAD2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Journal Club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F3215B-CB4E-486F-7D33-3748366D9C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Yilin Wang</a:t>
            </a:r>
          </a:p>
          <a:p>
            <a:r>
              <a:rPr lang="en-US" dirty="0"/>
              <a:t>25/10/08</a:t>
            </a:r>
          </a:p>
        </p:txBody>
      </p:sp>
    </p:spTree>
    <p:extLst>
      <p:ext uri="{BB962C8B-B14F-4D97-AF65-F5344CB8AC3E}">
        <p14:creationId xmlns:p14="http://schemas.microsoft.com/office/powerpoint/2010/main" val="1385739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35D9-7833-FD55-2008-CD050F279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A3D66-4D0B-D1F3-5F6A-145778ADC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591" y="1825625"/>
            <a:ext cx="5620742" cy="4351338"/>
          </a:xfrm>
        </p:spPr>
        <p:txBody>
          <a:bodyPr/>
          <a:lstStyle/>
          <a:p>
            <a:r>
              <a:rPr lang="en-US" dirty="0"/>
              <a:t>Inference Phase</a:t>
            </a:r>
          </a:p>
          <a:p>
            <a:pPr lvl="1"/>
            <a:r>
              <a:rPr lang="en-US" dirty="0"/>
              <a:t>Logits Optimization</a:t>
            </a:r>
          </a:p>
          <a:p>
            <a:pPr lvl="2"/>
            <a:r>
              <a:rPr lang="en-US" dirty="0"/>
              <a:t>Logits are updated iteratively by optimizing motion consistency loss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zero-shot</a:t>
            </a:r>
            <a:r>
              <a:rPr lang="zh-CN" altLang="en-US" dirty="0"/>
              <a:t> </a:t>
            </a:r>
            <a:r>
              <a:rPr lang="en-US" altLang="zh-CN" dirty="0"/>
              <a:t>objective</a:t>
            </a:r>
            <a:r>
              <a:rPr lang="zh-CN" altLang="en-US" dirty="0"/>
              <a:t> </a:t>
            </a:r>
            <a:r>
              <a:rPr lang="en-US" altLang="zh-CN" dirty="0"/>
              <a:t>control,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arbitrary</a:t>
            </a:r>
            <a:r>
              <a:rPr lang="zh-CN" altLang="en-US" dirty="0"/>
              <a:t> </a:t>
            </a:r>
            <a:r>
              <a:rPr lang="en-US" altLang="zh-CN" dirty="0"/>
              <a:t>function</a:t>
            </a:r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2B02A7-3BB1-7DEC-C11E-0D8801BDB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878" y="2233696"/>
            <a:ext cx="3533183" cy="42591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1E715C-8050-21C2-6A96-3125E011F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196" y="188634"/>
            <a:ext cx="1746208" cy="2191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012D2-B8C1-EF51-1588-D80FCAA45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470" y="2186503"/>
            <a:ext cx="2349661" cy="3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08FDFE-A7E5-3868-8F93-7BBD0B09E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711" y="3299883"/>
            <a:ext cx="2728759" cy="527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A38434-CCF4-8788-3146-F30CD24D28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906" y="3830849"/>
            <a:ext cx="2552700" cy="34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733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2464F-BC09-BF3F-E8BB-1989874D7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1DC5C5-D874-D3BD-2D51-0AC328075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3328" y="1269552"/>
            <a:ext cx="8976360" cy="27608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1EC47-E9FA-A6BB-28B3-00D1D0FF4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665" y="4030385"/>
            <a:ext cx="4339843" cy="2345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3E640B-9A24-25D9-365F-D5F924CC957E}"/>
              </a:ext>
            </a:extLst>
          </p:cNvPr>
          <p:cNvSpPr txBox="1"/>
          <p:nvPr/>
        </p:nvSpPr>
        <p:spPr>
          <a:xfrm>
            <a:off x="5920072" y="5018263"/>
            <a:ext cx="4349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 website: </a:t>
            </a:r>
          </a:p>
          <a:p>
            <a:r>
              <a:rPr lang="en-US" dirty="0">
                <a:hlinkClick r:id="rId4"/>
              </a:rPr>
              <a:t>https://www.ekkasit.com/ControlMM-page/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256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5420E-AE1F-10F9-997B-2029A95E0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79A655-B2F9-3689-E8C4-A1717C74A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76869"/>
            <a:ext cx="8354728" cy="3189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F9FB9B-20C2-C2CE-0F6A-6EA7C6D43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8058" y="2271563"/>
            <a:ext cx="4033942" cy="173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480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7B2C7-D1EE-1678-47F1-3BC1BE31F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29718-229D-7766-4331-037E06E76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25" y="1834593"/>
            <a:ext cx="11414125" cy="43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D07D0-4C6E-7222-4C76-1722CA747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7DA9C0-CAE8-A4AA-5F14-540A04F7D1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Without Logits </a:t>
            </a:r>
            <a:r>
              <a:rPr lang="en-US" dirty="0" err="1"/>
              <a:t>Regularizer</a:t>
            </a:r>
            <a:endParaRPr lang="en-US" dirty="0"/>
          </a:p>
          <a:p>
            <a:pPr lvl="1"/>
            <a:r>
              <a:rPr lang="en-US" dirty="0"/>
              <a:t>FID drops dramatically</a:t>
            </a:r>
          </a:p>
          <a:p>
            <a:r>
              <a:rPr lang="en-US" dirty="0"/>
              <a:t>Without Logits Optimization</a:t>
            </a:r>
          </a:p>
          <a:p>
            <a:pPr lvl="1"/>
            <a:r>
              <a:rPr lang="en-US" dirty="0"/>
              <a:t>Average Joint Error significantly worsens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7F823-FED6-8E43-92A2-AE206631F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848" y="1541417"/>
            <a:ext cx="5424151" cy="344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02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D2CB-5AEE-C7E8-BF21-0E0001A43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A9C22-56B4-008D-4419-531761E22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Spatial-Temporal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gains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benefit</a:t>
            </a:r>
            <a:r>
              <a:rPr lang="zh-CN" altLang="en-US" dirty="0"/>
              <a:t> </a:t>
            </a:r>
            <a:r>
              <a:rPr lang="en-US" altLang="zh-CN" dirty="0"/>
              <a:t>from</a:t>
            </a:r>
            <a:r>
              <a:rPr lang="zh-CN" altLang="en-US" dirty="0"/>
              <a:t> </a:t>
            </a:r>
            <a:r>
              <a:rPr lang="en-US" altLang="zh-CN" dirty="0"/>
              <a:t>optimizing</a:t>
            </a:r>
            <a:r>
              <a:rPr lang="zh-CN" altLang="en-US" dirty="0"/>
              <a:t> </a:t>
            </a:r>
            <a:r>
              <a:rPr lang="en-US" altLang="zh-CN" dirty="0"/>
              <a:t>constraint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space</a:t>
            </a:r>
          </a:p>
          <a:p>
            <a:endParaRPr lang="en-US" dirty="0"/>
          </a:p>
          <a:p>
            <a:r>
              <a:rPr lang="en-US" altLang="zh-CN" dirty="0"/>
              <a:t>Differentiable</a:t>
            </a:r>
            <a:r>
              <a:rPr lang="zh-CN" altLang="en-US" dirty="0"/>
              <a:t> </a:t>
            </a:r>
            <a:r>
              <a:rPr lang="en-US" altLang="zh-CN" dirty="0"/>
              <a:t>querying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codebook</a:t>
            </a:r>
            <a:r>
              <a:rPr lang="zh-CN" altLang="en-US" dirty="0"/>
              <a:t> </a:t>
            </a:r>
            <a:r>
              <a:rPr lang="en-US" altLang="zh-CN" dirty="0"/>
              <a:t>embeddings</a:t>
            </a:r>
            <a:r>
              <a:rPr lang="zh-CN" altLang="en-US" dirty="0"/>
              <a:t> </a:t>
            </a:r>
            <a:r>
              <a:rPr lang="en-US" altLang="zh-CN" dirty="0"/>
              <a:t>enhances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 err="1"/>
              <a:t>controllabiliy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motion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8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6B1763-7A86-F5F4-910C-AE039F597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68" y="642990"/>
            <a:ext cx="10828661" cy="522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61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2A1D1-7E6A-E616-4235-13B750785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4D37E-663D-2CC7-B9C5-FAC9C6F0E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Control Signal</a:t>
            </a:r>
          </a:p>
          <a:p>
            <a:pPr lvl="1"/>
            <a:r>
              <a:rPr lang="en-US" dirty="0"/>
              <a:t>Text Prompt W</a:t>
            </a:r>
          </a:p>
          <a:p>
            <a:pPr lvl="1"/>
            <a:r>
              <a:rPr lang="en-US" dirty="0"/>
              <a:t>Joint Control Signal S</a:t>
            </a:r>
          </a:p>
          <a:p>
            <a:pPr lvl="2"/>
            <a:r>
              <a:rPr lang="en-US" dirty="0" err="1"/>
              <a:t>si</a:t>
            </a:r>
            <a:r>
              <a:rPr lang="en-US" dirty="0"/>
              <a:t> specifies the targeted 3D coordinates of the joints to be controlled, among </a:t>
            </a:r>
            <a:r>
              <a:rPr lang="en-US" i="1" u="sng" dirty="0"/>
              <a:t>the total j joints</a:t>
            </a:r>
            <a:r>
              <a:rPr lang="en-US" dirty="0"/>
              <a:t>, while joints that are not controlled are zeroed out. </a:t>
            </a:r>
          </a:p>
          <a:p>
            <a:r>
              <a:rPr lang="en-US" dirty="0"/>
              <a:t>Output</a:t>
            </a:r>
          </a:p>
          <a:p>
            <a:pPr lvl="1"/>
            <a:r>
              <a:rPr lang="en-US" dirty="0"/>
              <a:t>Motion sequence</a:t>
            </a:r>
          </a:p>
          <a:p>
            <a:pPr lvl="2"/>
            <a:r>
              <a:rPr lang="en-US" dirty="0"/>
              <a:t>Following the instruction from text prompt, while joint positions aligning with the joint control signal at each frame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C0A8B-D773-A16F-2F64-48969D862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679" y="2618072"/>
            <a:ext cx="3255747" cy="394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C1896-BC15-412D-DF7D-4EADC1080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42" y="4190465"/>
            <a:ext cx="1411412" cy="3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78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88491-EA4E-6FAC-5877-2DB6C1B64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F4E13-B2D7-64AC-D727-62814D76A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precision control while maintaining high quality motion generation</a:t>
            </a:r>
          </a:p>
          <a:p>
            <a:r>
              <a:rPr lang="en-US" dirty="0"/>
              <a:t>“</a:t>
            </a:r>
            <a:r>
              <a:rPr lang="en-US" dirty="0" err="1"/>
              <a:t>Differentiablize</a:t>
            </a:r>
            <a:r>
              <a:rPr lang="en-US" dirty="0"/>
              <a:t>” masked motion model</a:t>
            </a:r>
          </a:p>
          <a:p>
            <a:pPr lvl="1"/>
            <a:r>
              <a:rPr lang="en-US" dirty="0"/>
              <a:t>Directly correlate the </a:t>
            </a:r>
            <a:r>
              <a:rPr lang="en-US" b="1" dirty="0">
                <a:solidFill>
                  <a:srgbClr val="FF0000"/>
                </a:solidFill>
              </a:rPr>
              <a:t>discrete</a:t>
            </a:r>
            <a:r>
              <a:rPr lang="en-US" dirty="0"/>
              <a:t> motion token distribution in latent space with </a:t>
            </a:r>
            <a:r>
              <a:rPr lang="en-US" b="1" dirty="0">
                <a:solidFill>
                  <a:srgbClr val="FF0000"/>
                </a:solidFill>
              </a:rPr>
              <a:t>continuous</a:t>
            </a:r>
            <a:r>
              <a:rPr lang="en-US" dirty="0"/>
              <a:t> spatial-temporal control signals in motion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3BD3A0-FC02-B83A-080A-28EAE5C78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364" y="4167754"/>
            <a:ext cx="6721927" cy="2183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9F7314-1002-8A42-517B-77C7299DA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329" y="4167754"/>
            <a:ext cx="4728928" cy="15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01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24781-D45F-6E9A-9720-BB3B8A5E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0AD65-0708-7812-0471-A42C4C84B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Masked Text-to-Motion Model</a:t>
            </a:r>
          </a:p>
          <a:p>
            <a:pPr lvl="1"/>
            <a:r>
              <a:rPr lang="en-US" dirty="0"/>
              <a:t>First stage: Motion Tokenizer</a:t>
            </a:r>
          </a:p>
          <a:p>
            <a:pPr lvl="2"/>
            <a:r>
              <a:rPr lang="en-US" dirty="0"/>
              <a:t>Learn a discrete representation of motion by quantizing the encoder’s output embedding to a codebook, typically through VQ-VAE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Second stage: Text-conditioned Masked Transformer</a:t>
            </a:r>
          </a:p>
          <a:p>
            <a:pPr lvl="2"/>
            <a:r>
              <a:rPr lang="en-US" dirty="0"/>
              <a:t>The quantized motion token sequence is updated with [MASK] tokens to form the corrupted motion token sequence </a:t>
            </a:r>
          </a:p>
          <a:p>
            <a:pPr lvl="2"/>
            <a:r>
              <a:rPr lang="en-US" dirty="0"/>
              <a:t>[MASK] tokens are predicted by a motion token classifier, typically based on the Transformer backbone</a:t>
            </a:r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E012A-45BB-CF92-E90E-86DEEA9B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47" y="5544076"/>
            <a:ext cx="3407645" cy="741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AD4FB-94BD-F1F9-E2AF-F65FD2726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797" y="3320744"/>
            <a:ext cx="3611546" cy="43230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11A42E-E858-5133-2B67-0D1D45390F51}"/>
              </a:ext>
            </a:extLst>
          </p:cNvPr>
          <p:cNvSpPr/>
          <p:nvPr/>
        </p:nvSpPr>
        <p:spPr>
          <a:xfrm>
            <a:off x="5226518" y="3429000"/>
            <a:ext cx="558265" cy="3240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DE374-2174-FBAD-2F4A-747286922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655" y="383513"/>
            <a:ext cx="5190812" cy="21896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757DF18-5F4B-8D78-6E64-FA7AD0CA4CD3}"/>
              </a:ext>
            </a:extLst>
          </p:cNvPr>
          <p:cNvSpPr/>
          <p:nvPr/>
        </p:nvSpPr>
        <p:spPr>
          <a:xfrm>
            <a:off x="6782067" y="5816600"/>
            <a:ext cx="228333" cy="2600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08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BCFA-107A-C453-E906-511658B5B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9CE55-36B8-D3D6-DAD9-63B082B57D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high precision control fails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naively</a:t>
            </a:r>
            <a:r>
              <a:rPr lang="en-US" dirty="0"/>
              <a:t> applying current masked motion model ?</a:t>
            </a:r>
          </a:p>
          <a:p>
            <a:pPr lvl="1"/>
            <a:r>
              <a:rPr lang="en-US" dirty="0"/>
              <a:t>Mask transformer trained on predicting motion tokens directly, which limits fine-grained spatial-temporal controllability </a:t>
            </a:r>
          </a:p>
          <a:p>
            <a:pPr lvl="1"/>
            <a:r>
              <a:rPr lang="en-US" dirty="0"/>
              <a:t>Mapping motion tokens back to motion sequences is non-differentiable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2BF245-3F3B-E045-0886-3832B64DE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0" y="3939451"/>
            <a:ext cx="6561666" cy="276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7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F58FF-6334-F5A8-D8FE-431BEC10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82AC5FE-304D-9E2C-D848-7412E25D73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9077" y="1353986"/>
            <a:ext cx="8543938" cy="540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129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FBFD-8C84-9D5E-7B35-A8FF8005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A9F72-FA8C-C9F7-A682-DEF423A49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4696" cy="4351338"/>
          </a:xfrm>
        </p:spPr>
        <p:txBody>
          <a:bodyPr>
            <a:normAutofit/>
          </a:bodyPr>
          <a:lstStyle/>
          <a:p>
            <a:r>
              <a:rPr lang="en-US" dirty="0"/>
              <a:t>Training Phase</a:t>
            </a:r>
          </a:p>
          <a:p>
            <a:pPr lvl="1"/>
            <a:r>
              <a:rPr lang="en-US" dirty="0"/>
              <a:t>A Strong Pretrained T2M Prior</a:t>
            </a:r>
          </a:p>
          <a:p>
            <a:pPr lvl="1"/>
            <a:r>
              <a:rPr lang="en-US" dirty="0"/>
              <a:t>Logits </a:t>
            </a:r>
            <a:r>
              <a:rPr lang="en-US" dirty="0" err="1"/>
              <a:t>Regularizer</a:t>
            </a:r>
            <a:endParaRPr lang="en-US" dirty="0"/>
          </a:p>
          <a:p>
            <a:pPr lvl="2"/>
            <a:r>
              <a:rPr lang="en-US" dirty="0"/>
              <a:t>Trainable copy of pretrained prior, zero-initialized</a:t>
            </a:r>
          </a:p>
          <a:p>
            <a:pPr lvl="2"/>
            <a:r>
              <a:rPr lang="en-US" dirty="0"/>
              <a:t>Motion Consistency Loss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Logits Consistency Loss</a:t>
            </a:r>
          </a:p>
          <a:p>
            <a:pPr marL="914400" lvl="2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27C2DA-B4B5-BFAF-A885-51617E117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106" y="2509720"/>
            <a:ext cx="2019300" cy="309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33B27-08E9-AB84-8930-692B522F8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048" y="1001587"/>
            <a:ext cx="2790108" cy="4874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9B07A-8B17-3019-1A5E-BD88C3BD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4869" y="4059120"/>
            <a:ext cx="3119533" cy="5142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308167-8FD9-8F25-FA5E-86868E767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869" y="5095907"/>
            <a:ext cx="2874016" cy="576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01CE8E-D077-D4A6-6809-21B43C7F7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4403" y="5648337"/>
            <a:ext cx="2263307" cy="3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174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4FBFD-8C84-9D5E-7B35-A8FF8005A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A9F72-FA8C-C9F7-A682-DEF423A49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4696" cy="4351338"/>
          </a:xfrm>
        </p:spPr>
        <p:txBody>
          <a:bodyPr>
            <a:normAutofit/>
          </a:bodyPr>
          <a:lstStyle/>
          <a:p>
            <a:r>
              <a:rPr lang="en-US" dirty="0"/>
              <a:t>Training Phase</a:t>
            </a:r>
          </a:p>
          <a:p>
            <a:pPr lvl="1"/>
            <a:r>
              <a:rPr lang="en-US" dirty="0"/>
              <a:t>A Strong Pretrained T2M Prior</a:t>
            </a:r>
          </a:p>
          <a:p>
            <a:pPr lvl="1"/>
            <a:r>
              <a:rPr lang="en-US" dirty="0"/>
              <a:t>Logits </a:t>
            </a:r>
            <a:r>
              <a:rPr lang="en-US" dirty="0" err="1"/>
              <a:t>Regularizer</a:t>
            </a:r>
            <a:endParaRPr lang="en-US" dirty="0"/>
          </a:p>
          <a:p>
            <a:pPr lvl="1"/>
            <a:r>
              <a:rPr lang="en-US" dirty="0"/>
              <a:t>DES</a:t>
            </a:r>
          </a:p>
          <a:p>
            <a:pPr lvl="2"/>
            <a:r>
              <a:rPr lang="en-US" dirty="0"/>
              <a:t>Relaxing constraints of argmax() selection through:</a:t>
            </a:r>
          </a:p>
          <a:p>
            <a:pPr lvl="2"/>
            <a:r>
              <a:rPr lang="en-US" dirty="0"/>
              <a:t>Gumbel-</a:t>
            </a:r>
            <a:r>
              <a:rPr lang="en-US" dirty="0" err="1"/>
              <a:t>Softmax</a:t>
            </a:r>
            <a:endParaRPr lang="en-US" dirty="0"/>
          </a:p>
          <a:p>
            <a:pPr lvl="2"/>
            <a:r>
              <a:rPr lang="en-US" dirty="0"/>
              <a:t>Weighted average of codebook embeddings</a:t>
            </a:r>
          </a:p>
          <a:p>
            <a:pPr marL="457200" lvl="1" indent="0">
              <a:buNone/>
            </a:pPr>
            <a:endParaRPr lang="en-US" dirty="0"/>
          </a:p>
          <a:p>
            <a:pPr lvl="2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A33B27-08E9-AB84-8930-692B522F8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048" y="1001587"/>
            <a:ext cx="2790108" cy="48742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7FB59D-5603-DE44-3180-17D253479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941" y="2043342"/>
            <a:ext cx="2150463" cy="26989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1C3876-1CEC-1042-8317-46864C469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422" y="5165174"/>
            <a:ext cx="3732864" cy="6683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0CB097-D50B-3697-E74A-6A30C5DBC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422" y="5833503"/>
            <a:ext cx="2913452" cy="58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342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UA_template_1">
  <a:themeElements>
    <a:clrScheme name="UA Palette">
      <a:dk1>
        <a:srgbClr val="000000"/>
      </a:dk1>
      <a:lt1>
        <a:srgbClr val="FFFFFF"/>
      </a:lt1>
      <a:dk2>
        <a:srgbClr val="275D37"/>
      </a:dk2>
      <a:lt2>
        <a:srgbClr val="F1CC00"/>
      </a:lt2>
      <a:accent1>
        <a:srgbClr val="F68D2E"/>
      </a:accent1>
      <a:accent2>
        <a:srgbClr val="E56954"/>
      </a:accent2>
      <a:accent3>
        <a:srgbClr val="C86BA8"/>
      </a:accent3>
      <a:accent4>
        <a:srgbClr val="007933"/>
      </a:accent4>
      <a:accent5>
        <a:srgbClr val="6CC249"/>
      </a:accent5>
      <a:accent6>
        <a:srgbClr val="6BBBAE"/>
      </a:accent6>
      <a:hlink>
        <a:srgbClr val="7BA3DB"/>
      </a:hlink>
      <a:folHlink>
        <a:srgbClr val="FFB6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A_template_1" id="{06074EFE-7D4F-0F41-B157-52CB90787301}" vid="{604B81A8-97FD-E047-BFCF-757B68728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UA_template_1</Template>
  <TotalTime>2689</TotalTime>
  <Words>343</Words>
  <Application>Microsoft Macintosh PowerPoint</Application>
  <PresentationFormat>Widescreen</PresentationFormat>
  <Paragraphs>69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Roboto</vt:lpstr>
      <vt:lpstr>Roboto Light</vt:lpstr>
      <vt:lpstr>UA_template_1</vt:lpstr>
      <vt:lpstr>Journal Club </vt:lpstr>
      <vt:lpstr>PowerPoint Presentation</vt:lpstr>
      <vt:lpstr>Task Definition</vt:lpstr>
      <vt:lpstr>Motivation</vt:lpstr>
      <vt:lpstr>Preliminary</vt:lpstr>
      <vt:lpstr>Preliminary</vt:lpstr>
      <vt:lpstr>Method</vt:lpstr>
      <vt:lpstr>Method</vt:lpstr>
      <vt:lpstr>Method</vt:lpstr>
      <vt:lpstr>Method</vt:lpstr>
      <vt:lpstr>Evaluation</vt:lpstr>
      <vt:lpstr>Evaluation</vt:lpstr>
      <vt:lpstr>Evaluation</vt:lpstr>
      <vt:lpstr>Evaluation</vt:lpstr>
      <vt:lpstr>Takeaway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Journal Club </dc:title>
  <dc:creator>Yilin Wang</dc:creator>
  <cp:lastModifiedBy>Yilin Wang</cp:lastModifiedBy>
  <cp:revision>10</cp:revision>
  <dcterms:created xsi:type="dcterms:W3CDTF">2025-10-04T23:50:42Z</dcterms:created>
  <dcterms:modified xsi:type="dcterms:W3CDTF">2025-10-07T18:07:29Z</dcterms:modified>
</cp:coreProperties>
</file>