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8c39fc54a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8c39fc54a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902171ba7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902171ba7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6902171ba7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6902171ba7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6902171ba7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6902171ba7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6902171ba7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6902171ba7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6902171ba7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6902171ba7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6902171ba7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6902171ba7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6902171ba7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6902171ba7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6902171ba7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6902171ba7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6902171ba7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6902171ba7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6902171ba7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6902171ba7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8c39fc54a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8c39fc54a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6902171ba7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6902171ba7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902171ba7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6902171ba7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6902171ba7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6902171ba7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6902171ba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6902171ba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6902171ba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6902171ba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6902171ba7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6902171ba7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6902171ba7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6902171ba7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6902171ba7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6902171ba7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6902171ba7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6902171ba7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6902171ba7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6902171ba7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seeground.github.io/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15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CVPR 25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700400"/>
            <a:ext cx="8839198" cy="2114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Semantic features Example</a:t>
            </a:r>
            <a:endParaRPr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800" y="725100"/>
            <a:ext cx="7100013" cy="426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Query-</a:t>
            </a:r>
            <a:r>
              <a:rPr lang="en"/>
              <a:t>Aligned</a:t>
            </a:r>
            <a:r>
              <a:rPr lang="en"/>
              <a:t> Image Rendering</a:t>
            </a:r>
            <a:endParaRPr/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42500" y="1057125"/>
            <a:ext cx="5123400" cy="24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400">
                <a:solidFill>
                  <a:schemeClr val="dk1"/>
                </a:solidFill>
              </a:rPr>
              <a:t>Different fixed viewpoints (bird’s-eye, corner, or object-centered) capture only parts of the scene.</a:t>
            </a:r>
            <a:br>
              <a:rPr lang="en" sz="1400">
                <a:solidFill>
                  <a:schemeClr val="dk1"/>
                </a:solidFill>
              </a:rPr>
            </a:br>
            <a:endParaRPr sz="14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400">
                <a:solidFill>
                  <a:schemeClr val="dk1"/>
                </a:solidFill>
              </a:rPr>
              <a:t>Bird’s-eye view shows layout but lacks object details and depth.</a:t>
            </a:r>
            <a:br>
              <a:rPr lang="en" sz="1400">
                <a:solidFill>
                  <a:schemeClr val="dk1"/>
                </a:solidFill>
              </a:rPr>
            </a:br>
            <a:endParaRPr sz="14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400">
                <a:solidFill>
                  <a:schemeClr val="dk1"/>
                </a:solidFill>
              </a:rPr>
              <a:t>Corner or object-centered views miss global spatial context.</a:t>
            </a:r>
            <a:endParaRPr sz="1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8300" y="725100"/>
            <a:ext cx="3673301" cy="3537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Query-Aligned Image Rendering</a:t>
            </a:r>
            <a:endParaRPr/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42500" y="1057125"/>
            <a:ext cx="3229500" cy="36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5911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18"/>
              <a:buChar char="●"/>
            </a:pPr>
            <a:r>
              <a:rPr b="1" lang="en" sz="1217">
                <a:solidFill>
                  <a:schemeClr val="dk1"/>
                </a:solidFill>
              </a:rPr>
              <a:t>Query:</a:t>
            </a:r>
            <a:r>
              <a:rPr lang="en" sz="1217">
                <a:solidFill>
                  <a:schemeClr val="dk1"/>
                </a:solidFill>
              </a:rPr>
              <a:t> </a:t>
            </a:r>
            <a:r>
              <a:rPr i="1" lang="en" sz="1217">
                <a:solidFill>
                  <a:schemeClr val="dk1"/>
                </a:solidFill>
              </a:rPr>
              <a:t>“Find the chair </a:t>
            </a:r>
            <a:r>
              <a:rPr i="1" lang="en" sz="1217">
                <a:solidFill>
                  <a:schemeClr val="dk1"/>
                </a:solidFill>
              </a:rPr>
              <a:t>in front</a:t>
            </a:r>
            <a:r>
              <a:rPr i="1" lang="en" sz="1217">
                <a:solidFill>
                  <a:schemeClr val="dk1"/>
                </a:solidFill>
              </a:rPr>
              <a:t> of the TV.”</a:t>
            </a:r>
            <a:br>
              <a:rPr i="1" lang="en" sz="1217">
                <a:solidFill>
                  <a:schemeClr val="dk1"/>
                </a:solidFill>
              </a:rPr>
            </a:br>
            <a:endParaRPr i="1" sz="1217">
              <a:solidFill>
                <a:schemeClr val="dk1"/>
              </a:solidFill>
            </a:endParaRPr>
          </a:p>
          <a:p>
            <a:pPr indent="-305911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18"/>
              <a:buChar char="●"/>
            </a:pPr>
            <a:r>
              <a:rPr lang="en" sz="1217">
                <a:solidFill>
                  <a:schemeClr val="dk1"/>
                </a:solidFill>
              </a:rPr>
              <a:t>First, use the VLM to identify the </a:t>
            </a:r>
            <a:r>
              <a:rPr b="1" lang="en" sz="1217">
                <a:solidFill>
                  <a:schemeClr val="dk1"/>
                </a:solidFill>
              </a:rPr>
              <a:t>Anchor object (A)</a:t>
            </a:r>
            <a:r>
              <a:rPr lang="en" sz="1217">
                <a:solidFill>
                  <a:schemeClr val="dk1"/>
                </a:solidFill>
              </a:rPr>
              <a:t> = </a:t>
            </a:r>
            <a:r>
              <a:rPr i="1" lang="en" sz="1217">
                <a:solidFill>
                  <a:schemeClr val="dk1"/>
                </a:solidFill>
              </a:rPr>
              <a:t>table</a:t>
            </a:r>
            <a:r>
              <a:rPr lang="en" sz="1217">
                <a:solidFill>
                  <a:schemeClr val="dk1"/>
                </a:solidFill>
              </a:rPr>
              <a:t> and </a:t>
            </a:r>
            <a:r>
              <a:rPr b="1" lang="en" sz="1217">
                <a:solidFill>
                  <a:schemeClr val="dk1"/>
                </a:solidFill>
              </a:rPr>
              <a:t>Target object (O)</a:t>
            </a:r>
            <a:r>
              <a:rPr lang="en" sz="1217">
                <a:solidFill>
                  <a:schemeClr val="dk1"/>
                </a:solidFill>
              </a:rPr>
              <a:t> = </a:t>
            </a:r>
            <a:r>
              <a:rPr i="1" lang="en" sz="1217">
                <a:solidFill>
                  <a:schemeClr val="dk1"/>
                </a:solidFill>
              </a:rPr>
              <a:t>chair</a:t>
            </a:r>
            <a:r>
              <a:rPr lang="en" sz="1217">
                <a:solidFill>
                  <a:schemeClr val="dk1"/>
                </a:solidFill>
              </a:rPr>
              <a:t>. (</a:t>
            </a:r>
            <a:r>
              <a:rPr b="1" lang="en" sz="1217">
                <a:solidFill>
                  <a:schemeClr val="dk1"/>
                </a:solidFill>
              </a:rPr>
              <a:t>Example prompt shown next slide</a:t>
            </a:r>
            <a:r>
              <a:rPr lang="en" sz="1217">
                <a:solidFill>
                  <a:schemeClr val="dk1"/>
                </a:solidFill>
              </a:rPr>
              <a:t>)</a:t>
            </a:r>
            <a:br>
              <a:rPr lang="en" sz="1217">
                <a:solidFill>
                  <a:schemeClr val="dk1"/>
                </a:solidFill>
              </a:rPr>
            </a:br>
            <a:endParaRPr sz="1217">
              <a:solidFill>
                <a:schemeClr val="dk1"/>
              </a:solidFill>
            </a:endParaRPr>
          </a:p>
          <a:p>
            <a:pPr indent="-305911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18"/>
              <a:buChar char="●"/>
            </a:pPr>
            <a:r>
              <a:rPr lang="en" sz="1217">
                <a:solidFill>
                  <a:schemeClr val="dk1"/>
                </a:solidFill>
              </a:rPr>
              <a:t>Use the anchor object to select a </a:t>
            </a:r>
            <a:r>
              <a:rPr b="1" lang="en" sz="1217">
                <a:solidFill>
                  <a:schemeClr val="dk1"/>
                </a:solidFill>
              </a:rPr>
              <a:t>query-aligned viewpoint</a:t>
            </a:r>
            <a:r>
              <a:rPr lang="en" sz="1217">
                <a:solidFill>
                  <a:schemeClr val="dk1"/>
                </a:solidFill>
              </a:rPr>
              <a:t>, positioning the camera to capture both objects clearly.</a:t>
            </a:r>
            <a:br>
              <a:rPr lang="en" sz="1217">
                <a:solidFill>
                  <a:schemeClr val="dk1"/>
                </a:solidFill>
              </a:rPr>
            </a:br>
            <a:endParaRPr sz="1217">
              <a:solidFill>
                <a:schemeClr val="dk1"/>
              </a:solidFill>
            </a:endParaRPr>
          </a:p>
          <a:p>
            <a:pPr indent="-305911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18"/>
              <a:buChar char="●"/>
            </a:pPr>
            <a:r>
              <a:rPr lang="en" sz="1217">
                <a:solidFill>
                  <a:schemeClr val="dk1"/>
                </a:solidFill>
              </a:rPr>
              <a:t>Render a 2D image from this view for accurate grounding aligned with the query’s spatial description.</a:t>
            </a:r>
            <a:br>
              <a:rPr lang="en" sz="1217">
                <a:solidFill>
                  <a:schemeClr val="dk1"/>
                </a:solidFill>
              </a:rPr>
            </a:br>
            <a:endParaRPr sz="1217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t/>
            </a:r>
            <a:endParaRPr sz="1495">
              <a:solidFill>
                <a:schemeClr val="dk1"/>
              </a:solidFill>
            </a:endParaRPr>
          </a:p>
        </p:txBody>
      </p:sp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2001" y="884075"/>
            <a:ext cx="5752075" cy="24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0" y="60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VLM to select Anchor and Target Object using VLM</a:t>
            </a:r>
            <a:endParaRPr/>
          </a:p>
        </p:txBody>
      </p:sp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00" y="939375"/>
            <a:ext cx="8726278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Fusion </a:t>
            </a:r>
            <a:r>
              <a:rPr lang="en"/>
              <a:t>Alignment</a:t>
            </a:r>
            <a:r>
              <a:rPr lang="en"/>
              <a:t> Model</a:t>
            </a:r>
            <a:endParaRPr/>
          </a:p>
        </p:txBody>
      </p:sp>
      <p:pic>
        <p:nvPicPr>
          <p:cNvPr id="144" name="Google Shape;14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25" y="648175"/>
            <a:ext cx="4251850" cy="27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150" y="3509525"/>
            <a:ext cx="5050549" cy="157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title"/>
          </p:nvPr>
        </p:nvSpPr>
        <p:spPr>
          <a:xfrm>
            <a:off x="0" y="50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VLM Prompt for 3D Visual Grounding </a:t>
            </a:r>
            <a:endParaRPr/>
          </a:p>
        </p:txBody>
      </p:sp>
      <p:pic>
        <p:nvPicPr>
          <p:cNvPr id="151" name="Google Shape;15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08650"/>
            <a:ext cx="7904137" cy="421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>
            <p:ph type="title"/>
          </p:nvPr>
        </p:nvSpPr>
        <p:spPr>
          <a:xfrm>
            <a:off x="0" y="-45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Quantitative Analysis </a:t>
            </a:r>
            <a:endParaRPr/>
          </a:p>
        </p:txBody>
      </p:sp>
      <p:pic>
        <p:nvPicPr>
          <p:cNvPr id="157" name="Google Shape;15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79800"/>
            <a:ext cx="8839199" cy="4013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Qualitative Analysis</a:t>
            </a:r>
            <a:endParaRPr/>
          </a:p>
        </p:txBody>
      </p:sp>
      <p:pic>
        <p:nvPicPr>
          <p:cNvPr id="163" name="Google Shape;16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00" y="1801875"/>
            <a:ext cx="8839201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197225"/>
            <a:ext cx="8839199" cy="527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/>
          <p:nvPr>
            <p:ph type="title"/>
          </p:nvPr>
        </p:nvSpPr>
        <p:spPr>
          <a:xfrm>
            <a:off x="48075" y="173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Qualitative Analysis</a:t>
            </a:r>
            <a:endParaRPr/>
          </a:p>
        </p:txBody>
      </p:sp>
      <p:pic>
        <p:nvPicPr>
          <p:cNvPr id="170" name="Google Shape;17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97225"/>
            <a:ext cx="8839199" cy="527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325" y="1848489"/>
            <a:ext cx="8839202" cy="2231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77" name="Google Shape;177;p31"/>
          <p:cNvSpPr txBox="1"/>
          <p:nvPr>
            <p:ph idx="1" type="body"/>
          </p:nvPr>
        </p:nvSpPr>
        <p:spPr>
          <a:xfrm>
            <a:off x="215575" y="9409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The paper shows that </a:t>
            </a:r>
            <a:r>
              <a:rPr b="1" lang="en" sz="1400">
                <a:solidFill>
                  <a:schemeClr val="dk1"/>
                </a:solidFill>
              </a:rPr>
              <a:t>zero-shot 3D visual grounding</a:t>
            </a:r>
            <a:r>
              <a:rPr lang="en" sz="1400">
                <a:solidFill>
                  <a:schemeClr val="dk1"/>
                </a:solidFill>
              </a:rPr>
              <a:t> is feasible and achieves results comparable to fully supervised approaches.</a:t>
            </a:r>
            <a:br>
              <a:rPr lang="en" sz="1400">
                <a:solidFill>
                  <a:schemeClr val="dk1"/>
                </a:solidFill>
              </a:rPr>
            </a:b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However, it still relies on </a:t>
            </a:r>
            <a:r>
              <a:rPr b="1" lang="en" sz="1400">
                <a:solidFill>
                  <a:schemeClr val="dk1"/>
                </a:solidFill>
              </a:rPr>
              <a:t>region detection models</a:t>
            </a:r>
            <a:r>
              <a:rPr lang="en" sz="1400">
                <a:solidFill>
                  <a:schemeClr val="dk1"/>
                </a:solidFill>
              </a:rPr>
              <a:t> trained on scene-specific data, which questions whether the method is truly zero-shot.</a:t>
            </a:r>
            <a:br>
              <a:rPr lang="en" sz="1400">
                <a:solidFill>
                  <a:schemeClr val="dk1"/>
                </a:solidFill>
              </a:rPr>
            </a:b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76900" y="3659725"/>
            <a:ext cx="95370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3D Visual Grounding:</a:t>
            </a:r>
            <a:r>
              <a:rPr lang="en">
                <a:solidFill>
                  <a:schemeClr val="dk1"/>
                </a:solidFill>
              </a:rPr>
              <a:t> Find the target object in a 3D scene using a natural-language description.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Applications:</a:t>
            </a:r>
            <a:r>
              <a:rPr lang="en">
                <a:solidFill>
                  <a:schemeClr val="dk1"/>
                </a:solidFill>
              </a:rPr>
              <a:t> Robotics, autonomous navigation, augmented reality, and scene understanding.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700" y="854250"/>
            <a:ext cx="5749432" cy="25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8570" y="1749000"/>
            <a:ext cx="3362200" cy="6809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>
            <p:ph type="title"/>
          </p:nvPr>
        </p:nvSpPr>
        <p:spPr>
          <a:xfrm>
            <a:off x="0" y="61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Preliminary: 3D Visual Grounding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TakeAways </a:t>
            </a:r>
            <a:endParaRPr/>
          </a:p>
        </p:txBody>
      </p:sp>
      <p:sp>
        <p:nvSpPr>
          <p:cNvPr id="183" name="Google Shape;183;p32"/>
          <p:cNvSpPr txBox="1"/>
          <p:nvPr>
            <p:ph idx="1" type="body"/>
          </p:nvPr>
        </p:nvSpPr>
        <p:spPr>
          <a:xfrm>
            <a:off x="215575" y="9409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Zero-shot 3DVG can be adapted to </a:t>
            </a:r>
            <a:r>
              <a:rPr b="1" lang="en" sz="1600">
                <a:solidFill>
                  <a:schemeClr val="dk1"/>
                </a:solidFill>
              </a:rPr>
              <a:t>Gaussian Splatting representations</a:t>
            </a:r>
            <a:r>
              <a:rPr lang="en" sz="1600">
                <a:solidFill>
                  <a:schemeClr val="dk1"/>
                </a:solidFill>
              </a:rPr>
              <a:t> for efficient scene understanding.</a:t>
            </a:r>
            <a:br>
              <a:rPr lang="en" sz="1600">
                <a:solidFill>
                  <a:schemeClr val="dk1"/>
                </a:solidFill>
              </a:rPr>
            </a:b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Rendered masks in 3DGS remove the need for external region detectors, enabling a more direct and scalable approach.</a:t>
            </a:r>
            <a:br>
              <a:rPr lang="en" sz="1600">
                <a:solidFill>
                  <a:schemeClr val="dk1"/>
                </a:solidFill>
              </a:rPr>
            </a:b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 txBox="1"/>
          <p:nvPr>
            <p:ph type="title"/>
          </p:nvPr>
        </p:nvSpPr>
        <p:spPr>
          <a:xfrm>
            <a:off x="67275" y="1365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for listening.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Methodology: </a:t>
            </a:r>
            <a:endParaRPr/>
          </a:p>
        </p:txBody>
      </p:sp>
      <p:sp>
        <p:nvSpPr>
          <p:cNvPr id="194" name="Google Shape;194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0" y="153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Limitations of Previous 3DVG Methods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48075" y="726525"/>
            <a:ext cx="8520600" cy="10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Previous Works:</a:t>
            </a:r>
            <a:r>
              <a:rPr lang="en" sz="1600">
                <a:solidFill>
                  <a:schemeClr val="dk1"/>
                </a:solidFill>
              </a:rPr>
              <a:t> Treat 3DVG as a supervised task on limited datasets.</a:t>
            </a:r>
            <a:br>
              <a:rPr lang="en" sz="1600">
                <a:solidFill>
                  <a:schemeClr val="dk1"/>
                </a:solidFill>
              </a:rPr>
            </a:b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Problem:</a:t>
            </a:r>
            <a:r>
              <a:rPr lang="en" sz="1600">
                <a:solidFill>
                  <a:schemeClr val="dk1"/>
                </a:solidFill>
              </a:rPr>
              <a:t> Poor generalization to real-world scenes.</a:t>
            </a:r>
            <a:br>
              <a:rPr lang="en" sz="1600">
                <a:solidFill>
                  <a:schemeClr val="dk1"/>
                </a:solidFill>
              </a:rPr>
            </a:br>
            <a:r>
              <a:rPr lang="en" sz="1600">
                <a:solidFill>
                  <a:schemeClr val="dk1"/>
                </a:solidFill>
              </a:rPr>
              <a:t>.</a:t>
            </a:r>
            <a:br>
              <a:rPr lang="en" sz="1600">
                <a:solidFill>
                  <a:schemeClr val="dk1"/>
                </a:solidFill>
              </a:rPr>
            </a:b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688"/>
              <a:buNone/>
            </a:pPr>
            <a:r>
              <a:t/>
            </a:r>
            <a:endParaRPr sz="2037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25" y="1775325"/>
            <a:ext cx="8839204" cy="229533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15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Referit3d ECCV 2020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0" y="41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/>
              <a:t>2D Visual Grounding Models</a:t>
            </a:r>
            <a:endParaRPr sz="2000"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100200" y="2969525"/>
            <a:ext cx="8520600" cy="20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2D models like </a:t>
            </a:r>
            <a:r>
              <a:rPr b="1" lang="en" sz="1400">
                <a:solidFill>
                  <a:schemeClr val="dk1"/>
                </a:solidFill>
              </a:rPr>
              <a:t>Grounding-SAM</a:t>
            </a:r>
            <a:r>
              <a:rPr lang="en" sz="1400">
                <a:solidFill>
                  <a:schemeClr val="dk1"/>
                </a:solidFill>
              </a:rPr>
              <a:t> and </a:t>
            </a:r>
            <a:r>
              <a:rPr b="1" lang="en" sz="1400">
                <a:solidFill>
                  <a:schemeClr val="dk1"/>
                </a:solidFill>
              </a:rPr>
              <a:t>Qwen-VL</a:t>
            </a:r>
            <a:r>
              <a:rPr lang="en" sz="1400">
                <a:solidFill>
                  <a:schemeClr val="dk1"/>
                </a:solidFill>
              </a:rPr>
              <a:t> have achieved strong results in open-vocabulary object detection.</a:t>
            </a:r>
            <a:br>
              <a:rPr lang="en" sz="1400">
                <a:solidFill>
                  <a:schemeClr val="dk1"/>
                </a:solidFill>
              </a:rPr>
            </a:b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 sz="1400">
                <a:solidFill>
                  <a:schemeClr val="dk1"/>
                </a:solidFill>
              </a:rPr>
              <a:t>Problem:</a:t>
            </a:r>
            <a:r>
              <a:rPr lang="en" sz="1400">
                <a:solidFill>
                  <a:schemeClr val="dk1"/>
                </a:solidFill>
              </a:rPr>
              <a:t> These models struggle with full 3D scenes or multi-object spatial reasoning.</a:t>
            </a:r>
            <a:br>
              <a:rPr lang="en" sz="1400">
                <a:solidFill>
                  <a:schemeClr val="dk1"/>
                </a:solidFill>
              </a:rPr>
            </a:b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 sz="1400">
                <a:solidFill>
                  <a:schemeClr val="dk1"/>
                </a:solidFill>
              </a:rPr>
              <a:t>Question:</a:t>
            </a:r>
            <a:r>
              <a:rPr lang="en" sz="1400">
                <a:solidFill>
                  <a:schemeClr val="dk1"/>
                </a:solidFill>
              </a:rPr>
              <a:t> How can we extend powerful 2D VLMs to understand and ground objects in 3D environments?</a:t>
            </a:r>
            <a:br>
              <a:rPr lang="en" sz="1400">
                <a:solidFill>
                  <a:schemeClr val="dk1"/>
                </a:solidFill>
              </a:rPr>
            </a:b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0" y="41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" sz="2000"/>
              <a:t>2D Visual Grounding Models</a:t>
            </a:r>
            <a:endParaRPr sz="2000"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119425" y="2652275"/>
            <a:ext cx="8520600" cy="20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2D models like </a:t>
            </a:r>
            <a:r>
              <a:rPr b="1" lang="en" sz="1400">
                <a:solidFill>
                  <a:schemeClr val="dk1"/>
                </a:solidFill>
              </a:rPr>
              <a:t>Grounding-SAM</a:t>
            </a:r>
            <a:r>
              <a:rPr lang="en" sz="1400">
                <a:solidFill>
                  <a:schemeClr val="dk1"/>
                </a:solidFill>
              </a:rPr>
              <a:t> and </a:t>
            </a:r>
            <a:r>
              <a:rPr b="1" lang="en" sz="1400">
                <a:solidFill>
                  <a:schemeClr val="dk1"/>
                </a:solidFill>
              </a:rPr>
              <a:t>Qwen-VL</a:t>
            </a:r>
            <a:r>
              <a:rPr lang="en" sz="1400">
                <a:solidFill>
                  <a:schemeClr val="dk1"/>
                </a:solidFill>
              </a:rPr>
              <a:t> have achieved strong results in open-vocabulary object detection.</a:t>
            </a:r>
            <a:br>
              <a:rPr lang="en" sz="1400">
                <a:solidFill>
                  <a:schemeClr val="dk1"/>
                </a:solidFill>
              </a:rPr>
            </a:b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 sz="1400">
                <a:solidFill>
                  <a:schemeClr val="dk1"/>
                </a:solidFill>
              </a:rPr>
              <a:t>Problem:</a:t>
            </a:r>
            <a:r>
              <a:rPr lang="en" sz="1400">
                <a:solidFill>
                  <a:schemeClr val="dk1"/>
                </a:solidFill>
              </a:rPr>
              <a:t> These models struggle with full 3D scenes or multi-object spatial reasoning.</a:t>
            </a:r>
            <a:br>
              <a:rPr lang="en" sz="1400">
                <a:solidFill>
                  <a:schemeClr val="dk1"/>
                </a:solidFill>
              </a:rPr>
            </a:b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 sz="1400">
                <a:solidFill>
                  <a:schemeClr val="dk1"/>
                </a:solidFill>
              </a:rPr>
              <a:t>Question:</a:t>
            </a:r>
            <a:r>
              <a:rPr lang="en" sz="1400">
                <a:solidFill>
                  <a:schemeClr val="dk1"/>
                </a:solidFill>
              </a:rPr>
              <a:t> How can we extend powerful 2D VLMs to understand and ground objects in 3D environments?</a:t>
            </a:r>
            <a:br>
              <a:rPr lang="en" sz="1400">
                <a:solidFill>
                  <a:schemeClr val="dk1"/>
                </a:solidFill>
              </a:rPr>
            </a:b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551" y="510454"/>
            <a:ext cx="2593667" cy="196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1178" y="586329"/>
            <a:ext cx="2493426" cy="18873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113475" y="2511625"/>
            <a:ext cx="3340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595959"/>
                </a:solidFill>
              </a:rPr>
              <a:t>Prompt: A person </a:t>
            </a:r>
            <a:r>
              <a:rPr b="1" lang="en" sz="1100">
                <a:solidFill>
                  <a:srgbClr val="595959"/>
                </a:solidFill>
              </a:rPr>
              <a:t>holding a bat</a:t>
            </a:r>
            <a:r>
              <a:rPr lang="en" sz="1100">
                <a:solidFill>
                  <a:srgbClr val="595959"/>
                </a:solidFill>
              </a:rPr>
              <a:t>.</a:t>
            </a:r>
            <a:endParaRPr sz="11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595959"/>
              </a:solidFill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4620175" y="2511625"/>
            <a:ext cx="43563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Prompt: A person </a:t>
            </a:r>
            <a:r>
              <a:rPr b="1" lang="en" sz="1200">
                <a:solidFill>
                  <a:srgbClr val="595959"/>
                </a:solidFill>
              </a:rPr>
              <a:t>behind the catcher</a:t>
            </a:r>
            <a:r>
              <a:rPr lang="en" sz="1200">
                <a:solidFill>
                  <a:srgbClr val="595959"/>
                </a:solidFill>
              </a:rPr>
              <a:t>. </a:t>
            </a:r>
            <a:endParaRPr sz="12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SeeGround</a:t>
            </a:r>
            <a:r>
              <a:rPr lang="en"/>
              <a:t> </a:t>
            </a:r>
            <a:endParaRPr/>
          </a:p>
        </p:txBody>
      </p:sp>
      <p:sp>
        <p:nvSpPr>
          <p:cNvPr id="93" name="Google Shape;93;p18"/>
          <p:cNvSpPr txBox="1"/>
          <p:nvPr/>
        </p:nvSpPr>
        <p:spPr>
          <a:xfrm>
            <a:off x="70500" y="938975"/>
            <a:ext cx="8085300" cy="25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A training-free zero shot 3DVG method </a:t>
            </a:r>
            <a:r>
              <a:rPr lang="en">
                <a:solidFill>
                  <a:schemeClr val="dk2"/>
                </a:solidFill>
              </a:rPr>
              <a:t>leveraging</a:t>
            </a:r>
            <a:r>
              <a:rPr lang="en">
                <a:solidFill>
                  <a:schemeClr val="dk2"/>
                </a:solidFill>
              </a:rPr>
              <a:t> 2D VLMs.</a:t>
            </a:r>
            <a:br>
              <a:rPr lang="en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Zero- Shot Methodology</a:t>
            </a:r>
            <a:br>
              <a:rPr lang="en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Build an object lookup table using open-vocabulary 3D detection.</a:t>
            </a:r>
            <a:br>
              <a:rPr lang="en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Use the 3D spatial query to render a suitable 2D view.</a:t>
            </a:r>
            <a:br>
              <a:rPr lang="en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Ground the target object in the rendered frame.</a:t>
            </a:r>
            <a:br>
              <a:rPr lang="en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Map the grounded 2D object back to its 3D match in the lookup table.</a:t>
            </a:r>
            <a:br>
              <a:rPr lang="en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en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SeeGrounder Pipeline: Big Picture</a:t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575" y="667425"/>
            <a:ext cx="8591400" cy="426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196325" y="1999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0" y="50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“Spatial Rich” 3D look up table</a:t>
            </a: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244400" y="816763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b="1" lang="en" sz="1300">
                <a:solidFill>
                  <a:schemeClr val="dk1"/>
                </a:solidFill>
              </a:rPr>
              <a:t>Build Object Lookup Table (OLT):</a:t>
            </a:r>
            <a:br>
              <a:rPr b="1" lang="en" sz="1300">
                <a:solidFill>
                  <a:schemeClr val="dk1"/>
                </a:solidFill>
              </a:rPr>
            </a:br>
            <a:endParaRPr b="1" sz="1300">
              <a:solidFill>
                <a:schemeClr val="dk1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>
                <a:solidFill>
                  <a:schemeClr val="dk1"/>
                </a:solidFill>
              </a:rPr>
              <a:t>Use an open-vocabulary 3D detector on scene </a:t>
            </a:r>
            <a:r>
              <a:rPr b="1" lang="en" sz="1300">
                <a:solidFill>
                  <a:schemeClr val="dk1"/>
                </a:solidFill>
              </a:rPr>
              <a:t>S</a:t>
            </a:r>
            <a:r>
              <a:rPr lang="en" sz="1300">
                <a:solidFill>
                  <a:schemeClr val="dk1"/>
                </a:solidFill>
              </a:rPr>
              <a:t> to get bounding boxes and semantic labels.</a:t>
            </a:r>
            <a:br>
              <a:rPr lang="en" sz="1300">
                <a:solidFill>
                  <a:schemeClr val="dk1"/>
                </a:solidFill>
              </a:rPr>
            </a:b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>
                <a:solidFill>
                  <a:schemeClr val="dk1"/>
                </a:solidFill>
              </a:rPr>
              <a:t>Store objects with spatial attributes like position and size for later reference.</a:t>
            </a:r>
            <a:endParaRPr sz="13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en" sz="1300">
                <a:solidFill>
                  <a:schemeClr val="dk1"/>
                </a:solidFill>
              </a:rPr>
            </a:b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b="1" lang="en" sz="1300">
                <a:solidFill>
                  <a:schemeClr val="dk1"/>
                </a:solidFill>
              </a:rPr>
              <a:t>Enhance with Visual Information:</a:t>
            </a:r>
            <a:br>
              <a:rPr b="1" lang="en" sz="1300">
                <a:solidFill>
                  <a:schemeClr val="dk1"/>
                </a:solidFill>
              </a:rPr>
            </a:br>
            <a:endParaRPr b="1" sz="1300">
              <a:solidFill>
                <a:schemeClr val="dk1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>
                <a:solidFill>
                  <a:schemeClr val="dk1"/>
                </a:solidFill>
              </a:rPr>
              <a:t>Render 2D views of the scene to capture texture, color, and geometry.</a:t>
            </a:r>
            <a:br>
              <a:rPr lang="en" sz="1300">
                <a:solidFill>
                  <a:schemeClr val="dk1"/>
                </a:solidFill>
              </a:rPr>
            </a:b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>
                <a:solidFill>
                  <a:schemeClr val="dk1"/>
                </a:solidFill>
              </a:rPr>
              <a:t>Combine visual and spatial data for a richer 3D representation.</a:t>
            </a:r>
            <a:br>
              <a:rPr lang="en" sz="1300">
                <a:solidFill>
                  <a:schemeClr val="dk1"/>
                </a:solidFill>
              </a:rPr>
            </a:b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5500" y="1951325"/>
            <a:ext cx="2794950" cy="63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5500" y="3909400"/>
            <a:ext cx="2609600" cy="52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