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3"/>
    <p:sldId id="257" r:id="rId4"/>
    <p:sldId id="258" r:id="rId5"/>
    <p:sldId id="260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397600"/>
            <a:ext cx="9799200" cy="11052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5040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04000"/>
            <a:ext cx="5342400" cy="4140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04000"/>
            <a:ext cx="5342400" cy="4140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9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5.xml"/><Relationship Id="rId3" Type="http://schemas.openxmlformats.org/officeDocument/2006/relationships/image" Target="../media/image1.png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4.xml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5.xml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76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7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8.xml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9.xml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80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6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7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8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9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70.xml"/><Relationship Id="rId3" Type="http://schemas.openxmlformats.org/officeDocument/2006/relationships/image" Target="../media/image6.png"/><Relationship Id="rId2" Type="http://schemas.openxmlformats.org/officeDocument/2006/relationships/hyperlink" Target="https://ukaukaaaa.github.io/projects/OIS/index.html" TargetMode="External"/><Relationship Id="rId1" Type="http://schemas.openxmlformats.org/officeDocument/2006/relationships/hyperlink" Target="https://www.youtube.com/playlist?list=PL9M9xNKC8MORxKgPlFlC9_htqxRS09USw&#13;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1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2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73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r>
              <a:rPr lang="en-US" altLang="en-US" sz="2800"/>
              <a:t>ORDER-AWARE INTERACTIVE SEGMENTATION</a:t>
            </a:r>
            <a:endParaRPr lang="en-US" altLang="en-US" sz="280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5035505"/>
            <a:ext cx="9799200" cy="1472400"/>
          </a:xfrm>
        </p:spPr>
        <p:txBody>
          <a:bodyPr/>
          <a:p>
            <a:r>
              <a:rPr lang="en-US" altLang="zh-CN"/>
              <a:t>ICLR 2025</a:t>
            </a:r>
            <a:endParaRPr lang="en-US" altLang="zh-CN"/>
          </a:p>
        </p:txBody>
      </p:sp>
      <p:pic>
        <p:nvPicPr>
          <p:cNvPr id="4" name="Picture 3" descr="Screenshot 2025-10-07 at 12.42.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9590"/>
            <a:ext cx="12198350" cy="40271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shot 2025-10-07 at 14.21.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49455" cy="61823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/>
          <p:nvPr/>
        </p:nvSpPr>
        <p:spPr>
          <a:xfrm>
            <a:off x="0" y="0"/>
            <a:ext cx="10603865" cy="33718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en-US" altLang="zh-CN" sz="1600" b="0" i="0">
                <a:latin typeface="sans-serif"/>
                <a:ea typeface="sans-serif"/>
              </a:rPr>
              <a:t> </a:t>
            </a:r>
            <a:r>
              <a:rPr lang="en-US" altLang="zh-CN" sz="1600" b="0" i="0">
                <a:latin typeface="sans-serif"/>
                <a:ea typeface="sans-serif"/>
              </a:rPr>
              <a:t>faces the limitation of differentiating between objects within the same order.</a:t>
            </a:r>
            <a:endParaRPr lang="en-US" altLang="zh-CN" sz="1600" b="0" i="0">
              <a:latin typeface="sans-serif"/>
              <a:ea typeface="sans-serif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65100" y="336868"/>
            <a:ext cx="5080000" cy="398780"/>
          </a:xfrm>
          <a:prstGeom prst="rect">
            <a:avLst/>
          </a:prstGeom>
        </p:spPr>
        <p:txBody>
          <a:bodyPr>
            <a:spAutoFit/>
          </a:bodyPr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i="0">
                <a:latin typeface="sans-serif"/>
                <a:ea typeface="sans-serif"/>
              </a:rPr>
              <a:t>Object-aware attention.</a:t>
            </a:r>
            <a:endParaRPr lang="en-US" altLang="zh-CN" sz="2000" b="1" i="0">
              <a:latin typeface="sans-serif"/>
              <a:ea typeface="sans-serif"/>
            </a:endParaRPr>
          </a:p>
        </p:txBody>
      </p:sp>
      <p:pic>
        <p:nvPicPr>
          <p:cNvPr id="3" name="Picture 2" descr="Screenshot 2025-10-07 at 14.28.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100" y="1187450"/>
            <a:ext cx="10604500" cy="44831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65100" y="2656523"/>
            <a:ext cx="5080000" cy="398780"/>
          </a:xfrm>
          <a:prstGeom prst="rect">
            <a:avLst/>
          </a:prstGeom>
        </p:spPr>
        <p:txBody>
          <a:bodyPr>
            <a:spAutoFit/>
          </a:bodyPr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i="0">
                <a:latin typeface="sans-serif"/>
                <a:ea typeface="sans-serif"/>
              </a:rPr>
              <a:t>Object-aware attention.</a:t>
            </a:r>
            <a:endParaRPr lang="en-US" altLang="zh-CN" sz="2000" b="1" i="0">
              <a:latin typeface="sans-serif"/>
              <a:ea typeface="sans-serif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65100" y="126683"/>
            <a:ext cx="5080000" cy="398780"/>
          </a:xfrm>
          <a:prstGeom prst="rect">
            <a:avLst/>
          </a:prstGeom>
        </p:spPr>
        <p:txBody>
          <a:bodyPr>
            <a:spAutoFit/>
          </a:bodyPr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i="0">
                <a:latin typeface="sans-serif"/>
                <a:ea typeface="sans-serif"/>
              </a:rPr>
              <a:t>Order-aware attention</a:t>
            </a:r>
            <a:r>
              <a:rPr lang="en-US" altLang="zh-CN" sz="1600" b="0" i="0">
                <a:latin typeface="sans-serif"/>
                <a:ea typeface="sans-serif"/>
              </a:rPr>
              <a:t>.</a:t>
            </a:r>
            <a:endParaRPr lang="en-US" altLang="zh-CN" sz="1600" b="0" i="0">
              <a:latin typeface="sans-serif"/>
              <a:ea typeface="sans-serif"/>
            </a:endParaRPr>
          </a:p>
        </p:txBody>
      </p:sp>
      <p:pic>
        <p:nvPicPr>
          <p:cNvPr id="5" name="Picture 4" descr="Screenshot 2025-10-07 at 14.36.18"/>
          <p:cNvPicPr>
            <a:picLocks noChangeAspect="1"/>
          </p:cNvPicPr>
          <p:nvPr/>
        </p:nvPicPr>
        <p:blipFill>
          <a:blip r:embed="rId1"/>
          <a:srcRect l="1849" r="2665"/>
          <a:stretch>
            <a:fillRect/>
          </a:stretch>
        </p:blipFill>
        <p:spPr>
          <a:xfrm>
            <a:off x="3338195" y="3429000"/>
            <a:ext cx="4983480" cy="2910205"/>
          </a:xfrm>
          <a:prstGeom prst="rect">
            <a:avLst/>
          </a:prstGeom>
        </p:spPr>
      </p:pic>
      <p:pic>
        <p:nvPicPr>
          <p:cNvPr id="6" name="Picture 5" descr="Screenshot 2025-10-07 at 14.36.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8195" y="127000"/>
            <a:ext cx="4967605" cy="2720975"/>
          </a:xfrm>
          <a:prstGeom prst="rect">
            <a:avLst/>
          </a:prstGeom>
        </p:spPr>
      </p:pic>
      <p:pic>
        <p:nvPicPr>
          <p:cNvPr id="8" name="Picture 7" descr="Screenshot 2025-10-07 at 14.36.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600" y="4639945"/>
            <a:ext cx="3839845" cy="487680"/>
          </a:xfrm>
          <a:prstGeom prst="rect">
            <a:avLst/>
          </a:prstGeom>
        </p:spPr>
      </p:pic>
      <p:pic>
        <p:nvPicPr>
          <p:cNvPr id="9" name="Picture 8" descr="Screenshot 2025-10-07 at 14.36.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0225" y="1788795"/>
            <a:ext cx="4041775" cy="44196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2025-10-07 at 14.38.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4335145"/>
          </a:xfrm>
          <a:prstGeom prst="rect">
            <a:avLst/>
          </a:prstGeom>
        </p:spPr>
      </p:pic>
      <p:pic>
        <p:nvPicPr>
          <p:cNvPr id="7" name="Picture 6" descr="Screenshot 2025-10-07 at 14.42.22"/>
          <p:cNvPicPr>
            <a:picLocks noChangeAspect="1"/>
          </p:cNvPicPr>
          <p:nvPr/>
        </p:nvPicPr>
        <p:blipFill>
          <a:blip r:embed="rId2"/>
          <a:srcRect b="48802"/>
          <a:stretch>
            <a:fillRect/>
          </a:stretch>
        </p:blipFill>
        <p:spPr>
          <a:xfrm>
            <a:off x="149860" y="4222750"/>
            <a:ext cx="11176000" cy="25228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 2025-10-07 at 14.43.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137158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25-10-07 at 14.43.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8265"/>
            <a:ext cx="10488930" cy="67697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2025-10-07 at 14.43.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004300" cy="3238500"/>
          </a:xfrm>
          <a:prstGeom prst="rect">
            <a:avLst/>
          </a:prstGeom>
        </p:spPr>
      </p:pic>
      <p:pic>
        <p:nvPicPr>
          <p:cNvPr id="4" name="Picture 3" descr="Screenshot 2025-10-07 at 14.43.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585" y="3429000"/>
            <a:ext cx="5985510" cy="32111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shot 2025-10-07 at 12.45.16"/>
          <p:cNvPicPr>
            <a:picLocks noChangeAspect="1"/>
          </p:cNvPicPr>
          <p:nvPr/>
        </p:nvPicPr>
        <p:blipFill>
          <a:blip r:embed="rId1"/>
          <a:srcRect b="5848"/>
          <a:stretch>
            <a:fillRect/>
          </a:stretch>
        </p:blipFill>
        <p:spPr>
          <a:xfrm>
            <a:off x="0" y="558800"/>
            <a:ext cx="8869680" cy="629920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8253095" y="558800"/>
            <a:ext cx="3484245" cy="206121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/>
            <a:r>
              <a:rPr lang="en-US" altLang="zh-CN" sz="1600" b="0" i="0">
                <a:solidFill>
                  <a:srgbClr val="222222"/>
                </a:solidFill>
                <a:latin typeface="Arial" panose="020B0604020202090204"/>
                <a:ea typeface="Arial" panose="020B0604020202090204"/>
              </a:rPr>
              <a:t>【1】Marinov, Z., Jäger, P. F., Egger, J., Kleesiek, J., &amp; Stiefelhagen, R. (2024). Deep interactive segmentation of medical images: A systematic review and taxonomy. </a:t>
            </a:r>
            <a:r>
              <a:rPr lang="en-US" altLang="zh-CN" sz="1600" b="0" i="1">
                <a:solidFill>
                  <a:srgbClr val="222222"/>
                </a:solidFill>
                <a:latin typeface="Arial" panose="020B0604020202090204"/>
                <a:ea typeface="Arial" panose="020B0604020202090204"/>
              </a:rPr>
              <a:t>IEEE transactions on pattern analysis and machine intelligence</a:t>
            </a:r>
            <a:r>
              <a:rPr lang="en-US" altLang="zh-CN" sz="1600" b="0" i="0">
                <a:solidFill>
                  <a:srgbClr val="222222"/>
                </a:solidFill>
                <a:latin typeface="Arial" panose="020B0604020202090204"/>
                <a:ea typeface="Arial" panose="020B0604020202090204"/>
              </a:rPr>
              <a:t>.</a:t>
            </a:r>
            <a:endParaRPr lang="en-US" altLang="zh-CN" sz="1600" b="0" i="0">
              <a:solidFill>
                <a:srgbClr val="222222"/>
              </a:solidFill>
              <a:latin typeface="Arial" panose="020B0604020202090204"/>
              <a:ea typeface="Arial" panose="020B0604020202090204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0" y="0"/>
            <a:ext cx="89744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 b="1">
                <a:latin typeface="PingFang SC Semibold" panose="020B0400000000000000" charset="-122"/>
                <a:ea typeface="PingFang SC Semibold" panose="020B0400000000000000" charset="-122"/>
              </a:rPr>
              <a:t>Interactive Segmentation in Medical Image</a:t>
            </a:r>
            <a:endParaRPr lang="en-US" sz="2000" b="1">
              <a:latin typeface="PingFang SC Semibold" panose="020B0400000000000000" charset="-122"/>
              <a:ea typeface="PingFang SC Semibold" panose="020B04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/>
          <p:nvPr/>
        </p:nvSpPr>
        <p:spPr>
          <a:xfrm>
            <a:off x="106045" y="5984240"/>
            <a:ext cx="11751310" cy="107632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/>
            <a:r>
              <a:rPr lang="en-US" altLang="en-US" sz="1600" b="0" i="0">
                <a:solidFill>
                  <a:srgbClr val="222222"/>
                </a:solidFill>
                <a:latin typeface="Arial" panose="020B0604020202090204"/>
                <a:ea typeface="Arial" panose="020B0604020202090204"/>
              </a:rPr>
              <a:t>【1】Cheng, J., Fu, B., Ye, J., Wang, G., Li, T., Wang, H., ... &amp; He, J. (2025). Interactive medical image segmentation: A benchmark dataset and baseline. In Proceedings of the Computer Vision and Pattern Recognition Conference (pp. 20841-20851).</a:t>
            </a:r>
            <a:endParaRPr lang="en-US" altLang="en-US" sz="1600" b="0" i="0">
              <a:solidFill>
                <a:srgbClr val="222222"/>
              </a:solidFill>
              <a:latin typeface="Arial" panose="020B0604020202090204"/>
              <a:ea typeface="Arial" panose="020B0604020202090204"/>
            </a:endParaRPr>
          </a:p>
          <a:p>
            <a:pPr marL="0" indent="0" algn="l"/>
            <a:endParaRPr lang="en-US" altLang="zh-CN" sz="1600" b="0" i="0">
              <a:solidFill>
                <a:srgbClr val="222222"/>
              </a:solidFill>
              <a:latin typeface="Arial" panose="020B0604020202090204"/>
              <a:ea typeface="Arial" panose="020B0604020202090204"/>
            </a:endParaRPr>
          </a:p>
        </p:txBody>
      </p:sp>
      <p:pic>
        <p:nvPicPr>
          <p:cNvPr id="3" name="Picture 2" descr="Screenshot 2025-10-07 at 13.03.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98780"/>
            <a:ext cx="12192000" cy="5527675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-14605" y="0"/>
            <a:ext cx="89744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 b="1">
                <a:latin typeface="PingFang SC Semibold" panose="020B0400000000000000" charset="-122"/>
                <a:ea typeface="PingFang SC Semibold" panose="020B0400000000000000" charset="-122"/>
              </a:rPr>
              <a:t>A typical net for Medical Image Interactive Segmentation (w text)</a:t>
            </a:r>
            <a:endParaRPr lang="en-US" sz="2000" b="1">
              <a:latin typeface="PingFang SC Semibold" panose="020B0400000000000000" charset="-122"/>
              <a:ea typeface="PingFang SC Semibold" panose="020B04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/>
          <p:nvPr/>
        </p:nvSpPr>
        <p:spPr>
          <a:xfrm>
            <a:off x="106045" y="5984240"/>
            <a:ext cx="11751310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/>
            <a:r>
              <a:rPr lang="en-US" altLang="en-US" sz="1600" b="0" i="0">
                <a:solidFill>
                  <a:srgbClr val="222222"/>
                </a:solidFill>
                <a:latin typeface="Arial" panose="020B0604020202090204"/>
                <a:ea typeface="Arial" panose="020B0604020202090204"/>
              </a:rPr>
              <a:t>【1】Isensee, F., Rokuss, M., Krämer, L., Dinkelacker, S., Ravindran, A., Stritzke, F., ... &amp; Maier-Hein, K. (2025). nninteractive: Redefining 3d promptable segmentation. arXiv preprint arXiv:2503.08373.</a:t>
            </a:r>
            <a:endParaRPr lang="en-US" altLang="en-US" sz="1600" b="0" i="0">
              <a:solidFill>
                <a:srgbClr val="222222"/>
              </a:solidFill>
              <a:latin typeface="Arial" panose="020B0604020202090204"/>
              <a:ea typeface="Arial" panose="020B0604020202090204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0" y="0"/>
            <a:ext cx="89744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 b="1">
                <a:latin typeface="PingFang SC Semibold" panose="020B0400000000000000" charset="-122"/>
                <a:ea typeface="PingFang SC Semibold" panose="020B0400000000000000" charset="-122"/>
              </a:rPr>
              <a:t>A typical net for </a:t>
            </a:r>
            <a:r>
              <a:rPr lang="en-US" sz="2000" b="1">
                <a:latin typeface="PingFang SC Semibold" panose="020B0400000000000000" charset="-122"/>
                <a:ea typeface="PingFang SC Semibold" panose="020B0400000000000000" charset="-122"/>
              </a:rPr>
              <a:t>Medical Image Interactive Segmentation (w/o text)</a:t>
            </a:r>
            <a:endParaRPr lang="en-US" sz="2000" b="1">
              <a:latin typeface="PingFang SC Semibold" panose="020B0400000000000000" charset="-122"/>
              <a:ea typeface="PingFang SC Semibold" panose="020B0400000000000000" charset="-122"/>
            </a:endParaRPr>
          </a:p>
        </p:txBody>
      </p:sp>
      <p:pic>
        <p:nvPicPr>
          <p:cNvPr id="2" name="Picture 1" descr="Screenshot 2025-10-07 at 13.25.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0525" y="753110"/>
            <a:ext cx="11620500" cy="4876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25-10-07 at 13.21.37"/>
          <p:cNvPicPr>
            <a:picLocks noChangeAspect="1"/>
          </p:cNvPicPr>
          <p:nvPr/>
        </p:nvPicPr>
        <p:blipFill>
          <a:blip r:embed="rId1"/>
          <a:srcRect b="981"/>
          <a:stretch>
            <a:fillRect/>
          </a:stretch>
        </p:blipFill>
        <p:spPr>
          <a:xfrm>
            <a:off x="-306705" y="102235"/>
            <a:ext cx="10565765" cy="6790690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0" y="0"/>
            <a:ext cx="89744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000" b="1">
                <a:latin typeface="PingFang SC Semibold" panose="020B0400000000000000" charset="-122"/>
                <a:ea typeface="PingFang SC Semibold" panose="020B0400000000000000" charset="-122"/>
              </a:rPr>
              <a:t>Typical interaction methods in natural images</a:t>
            </a:r>
            <a:endParaRPr lang="en-US" altLang="en-US" sz="2000" b="1">
              <a:latin typeface="PingFang SC Semibold" panose="020B0400000000000000" charset="-122"/>
              <a:ea typeface="PingFang SC Semibold" panose="020B0400000000000000" charset="-122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9758680" y="398780"/>
            <a:ext cx="2469515" cy="4057015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l"/>
            <a:r>
              <a:rPr lang="en-US" altLang="en-US" sz="1600" b="0" i="0">
                <a:solidFill>
                  <a:srgbClr val="222222"/>
                </a:solidFill>
                <a:latin typeface="Arial" panose="020B0604020202090204"/>
                <a:ea typeface="Arial" panose="020B0604020202090204"/>
              </a:rPr>
              <a:t>【1】Ramadan, H., Lachqar, C., &amp; Tairi, H. (2020). A survey of recent interactive image segmentation methods. Computational visual media, 6(4), 355-384.</a:t>
            </a:r>
            <a:endParaRPr lang="en-US" altLang="en-US" sz="1600" b="0" i="0">
              <a:solidFill>
                <a:srgbClr val="222222"/>
              </a:solidFill>
              <a:latin typeface="Arial" panose="020B0604020202090204"/>
              <a:ea typeface="Arial" panose="020B0604020202090204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11358245" y="6296025"/>
            <a:ext cx="62484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hlinkClick r:id="rId1" tooltip="" action="ppaction://hlinkfile"/>
              </a:rPr>
              <a:t>Link</a:t>
            </a:r>
            <a:endParaRPr lang="en-US" altLang="en-US"/>
          </a:p>
        </p:txBody>
      </p:sp>
      <p:sp>
        <p:nvSpPr>
          <p:cNvPr id="4" name="Text Box 3"/>
          <p:cNvSpPr txBox="1"/>
          <p:nvPr/>
        </p:nvSpPr>
        <p:spPr>
          <a:xfrm>
            <a:off x="11358245" y="5927725"/>
            <a:ext cx="723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hlinkClick r:id="rId2" tooltip="" action="ppaction://hlinkfile"/>
              </a:rPr>
              <a:t>Link</a:t>
            </a:r>
            <a:endParaRPr lang="en-US"/>
          </a:p>
        </p:txBody>
      </p:sp>
      <p:pic>
        <p:nvPicPr>
          <p:cNvPr id="5" name="Picture 4" descr="Screenshot 2025-10-07 at 13.39.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5390"/>
            <a:ext cx="12192000" cy="397065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800100" y="5253672"/>
            <a:ext cx="5080000" cy="450215"/>
          </a:xfrm>
          <a:prstGeom prst="rect">
            <a:avLst/>
          </a:prstGeom>
        </p:spPr>
        <p:txBody>
          <a:bodyPr>
            <a:spAutoFit/>
          </a:bodyPr>
          <a:p>
            <a:pPr marL="0" indent="0" algn="l">
              <a:lnSpc>
                <a:spcPts val="28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000000"/>
                </a:solidFill>
                <a:latin typeface="Inter"/>
                <a:ea typeface="Inter"/>
              </a:rPr>
              <a:t>1. Lack of relative depth perception</a:t>
            </a:r>
            <a:endParaRPr lang="en-US" altLang="zh-CN" sz="1600" b="1" i="0">
              <a:solidFill>
                <a:srgbClr val="000000"/>
              </a:solidFill>
              <a:latin typeface="Inter"/>
              <a:ea typeface="Inter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709930" y="5703887"/>
            <a:ext cx="5080000" cy="450215"/>
          </a:xfrm>
          <a:prstGeom prst="rect">
            <a:avLst/>
          </a:prstGeom>
        </p:spPr>
        <p:txBody>
          <a:bodyPr>
            <a:spAutoFit/>
          </a:bodyPr>
          <a:p>
            <a:pPr marL="0" indent="0" algn="l">
              <a:lnSpc>
                <a:spcPts val="28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000000"/>
                </a:solidFill>
                <a:latin typeface="Inter"/>
                <a:ea typeface="Inter"/>
              </a:rPr>
              <a:t> 2. Confused foreground-background interaction</a:t>
            </a:r>
            <a:endParaRPr lang="en-US" altLang="zh-CN" sz="1600" b="1" i="0">
              <a:solidFill>
                <a:srgbClr val="000000"/>
              </a:solidFill>
              <a:latin typeface="Inter"/>
              <a:ea typeface="Inter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709930" y="6215697"/>
            <a:ext cx="5080000" cy="450215"/>
          </a:xfrm>
          <a:prstGeom prst="rect">
            <a:avLst/>
          </a:prstGeom>
        </p:spPr>
        <p:txBody>
          <a:bodyPr>
            <a:spAutoFit/>
          </a:bodyPr>
          <a:p>
            <a:pPr marL="0" indent="0" algn="l">
              <a:lnSpc>
                <a:spcPts val="28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000000"/>
                </a:solidFill>
                <a:latin typeface="Inter"/>
                <a:ea typeface="Inter"/>
              </a:rPr>
              <a:t> 3. Imbalanced efficiency and alignment</a:t>
            </a:r>
            <a:endParaRPr lang="en-US" altLang="zh-CN" sz="1600" b="1" i="0">
              <a:solidFill>
                <a:srgbClr val="000000"/>
              </a:solidFill>
              <a:latin typeface="Inter"/>
              <a:ea typeface="Inter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255270" y="4843780"/>
            <a:ext cx="16109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Challenge</a:t>
            </a:r>
            <a:r>
              <a:rPr lang="en-US"/>
              <a:t>s:</a:t>
            </a:r>
            <a:endParaRPr lang="en-US"/>
          </a:p>
        </p:txBody>
      </p:sp>
      <p:sp>
        <p:nvSpPr>
          <p:cNvPr id="12" name="Text Box 11"/>
          <p:cNvSpPr txBox="1"/>
          <p:nvPr/>
        </p:nvSpPr>
        <p:spPr>
          <a:xfrm>
            <a:off x="5834380" y="5375910"/>
            <a:ext cx="6811010" cy="33718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en-US" altLang="zh-CN" sz="1600" b="0" i="0">
                <a:solidFill>
                  <a:srgbClr val="1C1F23"/>
                </a:solidFill>
                <a:latin typeface="ui-sans-serif"/>
                <a:ea typeface="ui-sans-serif"/>
              </a:rPr>
              <a:t> difficult for them to distinguish objects accurately</a:t>
            </a:r>
            <a:endParaRPr lang="en-US" altLang="zh-CN" sz="1600" b="0" i="0">
              <a:solidFill>
                <a:srgbClr val="1C1F23"/>
              </a:solidFill>
              <a:latin typeface="ui-sans-serif"/>
              <a:ea typeface="ui-sans-serif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5880100" y="5771197"/>
            <a:ext cx="5080000" cy="829945"/>
          </a:xfrm>
          <a:prstGeom prst="rect">
            <a:avLst/>
          </a:prstGeom>
        </p:spPr>
        <p:txBody>
          <a:bodyPr>
            <a:spAutoFit/>
          </a:bodyPr>
          <a:p>
            <a:pPr marL="0" indent="0"/>
            <a:r>
              <a:rPr lang="en-US" altLang="zh-CN" sz="1600" b="0" i="0">
                <a:solidFill>
                  <a:srgbClr val="1C1F23"/>
                </a:solidFill>
                <a:latin typeface="ui-sans-serif"/>
                <a:ea typeface="ui-sans-serif"/>
              </a:rPr>
              <a:t>negative clicks should attend only to the background regions, and positive clicks should only interact with the fore- ground regions</a:t>
            </a:r>
            <a:endParaRPr lang="en-US" altLang="zh-CN" sz="1600" b="0" i="0">
              <a:solidFill>
                <a:srgbClr val="1C1F23"/>
              </a:solidFill>
              <a:latin typeface="ui-sans-serif"/>
              <a:ea typeface="ui-sans-serif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25-10-07 at 13.50.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0780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92075" y="593725"/>
            <a:ext cx="11267440" cy="70675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i="0">
                <a:latin typeface="sans-serif"/>
                <a:ea typeface="sans-serif"/>
              </a:rPr>
              <a:t>we first introduce the concept of order, which represents the relative depth between objects in a scene</a:t>
            </a:r>
            <a:endParaRPr lang="en-US" altLang="zh-CN" sz="2000" b="1" i="0">
              <a:latin typeface="sans-serif"/>
              <a:ea typeface="sans-serif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92075" y="233998"/>
            <a:ext cx="5080000" cy="337185"/>
          </a:xfrm>
          <a:prstGeom prst="rect">
            <a:avLst/>
          </a:prstGeom>
        </p:spPr>
        <p:txBody>
          <a:bodyPr>
            <a:spAutoFit/>
          </a:bodyPr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en-US" altLang="zh-CN" sz="1600" b="0" i="0">
                <a:latin typeface="sans-serif"/>
                <a:ea typeface="sans-serif"/>
              </a:rPr>
              <a:t>Order map.</a:t>
            </a:r>
            <a:endParaRPr lang="en-US" altLang="zh-CN" sz="1600" b="0" i="0">
              <a:latin typeface="sans-serif"/>
              <a:ea typeface="sans-serif"/>
            </a:endParaRPr>
          </a:p>
        </p:txBody>
      </p:sp>
      <p:pic>
        <p:nvPicPr>
          <p:cNvPr id="6" name="Picture 5" descr="Screenshot 2025-10-07 at 14.10.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265555"/>
            <a:ext cx="12192000" cy="3329305"/>
          </a:xfrm>
          <a:prstGeom prst="rect">
            <a:avLst/>
          </a:prstGeom>
        </p:spPr>
      </p:pic>
      <p:pic>
        <p:nvPicPr>
          <p:cNvPr id="8" name="Picture 7" descr="Screenshot 2025-10-07 at 14.12.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94860"/>
            <a:ext cx="12192000" cy="19481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92075" y="233998"/>
            <a:ext cx="5080000" cy="337185"/>
          </a:xfrm>
          <a:prstGeom prst="rect">
            <a:avLst/>
          </a:prstGeom>
        </p:spPr>
        <p:txBody>
          <a:bodyPr>
            <a:spAutoFit/>
          </a:bodyPr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en-US" altLang="zh-CN" sz="1600" b="0" i="0">
                <a:latin typeface="sans-serif"/>
                <a:ea typeface="sans-serif"/>
              </a:rPr>
              <a:t>Order map.</a:t>
            </a:r>
            <a:endParaRPr lang="en-US" altLang="zh-CN" sz="1600" b="0" i="0">
              <a:latin typeface="sans-serif"/>
              <a:ea typeface="sans-serif"/>
            </a:endParaRPr>
          </a:p>
        </p:txBody>
      </p:sp>
      <p:pic>
        <p:nvPicPr>
          <p:cNvPr id="2" name="Picture 1" descr="Screenshot 2025-10-07 at 14.13.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500380"/>
            <a:ext cx="12192000" cy="3710940"/>
          </a:xfrm>
          <a:prstGeom prst="rect">
            <a:avLst/>
          </a:prstGeom>
        </p:spPr>
      </p:pic>
      <p:pic>
        <p:nvPicPr>
          <p:cNvPr id="5" name="Picture 4" descr="Screenshot 2025-10-07 at 14.14.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5" y="4064635"/>
            <a:ext cx="6003925" cy="2846070"/>
          </a:xfrm>
          <a:prstGeom prst="rect">
            <a:avLst/>
          </a:prstGeom>
        </p:spPr>
      </p:pic>
      <p:pic>
        <p:nvPicPr>
          <p:cNvPr id="9" name="Picture 8" descr="Screenshot 2025-10-07 at 14.14.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724400"/>
            <a:ext cx="2654300" cy="838200"/>
          </a:xfrm>
          <a:prstGeom prst="rect">
            <a:avLst/>
          </a:prstGeom>
        </p:spPr>
      </p:pic>
      <p:pic>
        <p:nvPicPr>
          <p:cNvPr id="10" name="Picture 9" descr="Screenshot 2025-10-07 at 14.14.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925" y="6076315"/>
            <a:ext cx="1879600" cy="5588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苹方-简"/>
        <a:ea typeface="苹方-简"/>
        <a:cs typeface=""/>
      </a:majorFont>
      <a:minorFont>
        <a:latin typeface="苹方-简"/>
        <a:ea typeface="苹方-简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WPS">
      <a:majorFont>
        <a:latin typeface="苹方-简"/>
        <a:ea typeface="苹方-简"/>
        <a:cs typeface=""/>
      </a:majorFont>
      <a:minorFont>
        <a:latin typeface="苹方-简"/>
        <a:ea typeface="苹方-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WPS">
      <a:majorFont>
        <a:latin typeface="苹方-简"/>
        <a:ea typeface="苹方-简"/>
        <a:cs typeface=""/>
      </a:majorFont>
      <a:minorFont>
        <a:latin typeface="苹方-简"/>
        <a:ea typeface="苹方-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1681</Words>
  <Application>WPS Presentation</Application>
  <PresentationFormat>宽屏</PresentationFormat>
  <Paragraphs>51</Paragraphs>
  <Slides>16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3" baseType="lpstr">
      <vt:lpstr>Arial</vt:lpstr>
      <vt:lpstr>宋体</vt:lpstr>
      <vt:lpstr>Wingdings</vt:lpstr>
      <vt:lpstr>Wingdings</vt:lpstr>
      <vt:lpstr>苹方-简</vt:lpstr>
      <vt:lpstr>微软雅黑</vt:lpstr>
      <vt:lpstr>汉仪旗黑</vt:lpstr>
      <vt:lpstr>宋体</vt:lpstr>
      <vt:lpstr>Arial Unicode MS</vt:lpstr>
      <vt:lpstr>汉仪书宋二KW</vt:lpstr>
      <vt:lpstr>Arial</vt:lpstr>
      <vt:lpstr>PingFang SC Semibold</vt:lpstr>
      <vt:lpstr>Inter</vt:lpstr>
      <vt:lpstr>Thonburi</vt:lpstr>
      <vt:lpstr>ui-sans-serif</vt:lpstr>
      <vt:lpstr>sans-serif</vt:lpstr>
      <vt:lpstr>WPS</vt:lpstr>
      <vt:lpstr>PowerPoint 演示文稿</vt:lpstr>
      <vt:lpstr>ORDER-AWARE INTERACTIVE SEGMENTATION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suzie</cp:lastModifiedBy>
  <cp:revision>164</cp:revision>
  <dcterms:created xsi:type="dcterms:W3CDTF">2025-10-07T20:45:04Z</dcterms:created>
  <dcterms:modified xsi:type="dcterms:W3CDTF">2025-10-07T20:45:04Z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1033-12.1.21861.21861</vt:lpwstr>
  </property>
  <property fmtid="{D5CDD505-2E9C-101B-9397-08002B2CF9AE}" pid="3" name="ICV">
    <vt:lpwstr>B86201BBE45DF0B80E5FE5686F356CE1_41</vt:lpwstr>
  </property>
</Properties>
</file>