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59" r:id="rId7"/>
    <p:sldId id="260" r:id="rId8"/>
    <p:sldId id="261" r:id="rId9"/>
    <p:sldId id="263" r:id="rId10"/>
    <p:sldId id="262" r:id="rId11"/>
    <p:sldId id="264"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Today I’ll present a paper that introduces a new coordinate representatio</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Highlight that many methods can regress local SMPL pose, but placing it into world coordinates robustly is still difficult.Mention how global trajectory matters: for downstream tasks like tracking, sports analysis, AR/VR, robotics.</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humans can easily infer “upright vs upside-down” from a single image (gravity alignment), but yaw is ambiguous. By deferring yaw composition to a later step, the network avoids error accumulation.</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letter notation in this article is quite complicated. Through this transformation, we can obtain the orientation relative to the GV coordinate system. However, the GV coordinate changes by time. So, to get the world-grounded motion, we need to obtain the transformation of GV coordinates over time.</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crux: per-frame GV orientations are aligned across time using yaw deltas. Emphasize robustness: only need to track yaw on the gravity-aligned plane.</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Given a monocular video (left), following WHAM [Shin et al. 2024], GVHMR preprocesses the video by tracking the human bounding box, detecting 2D keypoints, extracting image features, and estimating camera relative rotation using visual odometry or a gyroscope. GVHMR then fuses these features into per-frame tokens, which are processed with a relative transformer and multitask MLPs. The outputs include: (1) intermediate representations (middle), i.e. human orientation in the Gravity-View coordinate system, root velocity in the SMPL coordinate system, and the stationary probability for predefined joints; and (2) camera frame SMPL parameters (right-top). Finally, the global trajectory (right-bottom) is recovered by transforming the intermediate representations to the world coordinate system, as described in Sec. 3.1</a:t>
            </a:r>
            <a:endParaRPr lang="en-US" altLang="zh-CN"/>
          </a:p>
          <a:p>
            <a:r>
              <a:rPr lang="en-US" altLang="zh-CN"/>
              <a:t>Post-processing. The proposed network learns smooth and realistic global movement from the training data. Inspired by WHAM, we additionally predict joint stationary probabilities to further refine the global motion. Specifically, we predict the stationary probabilities for the hands, toes, and heels, and then update the global translation frame-by-frame to ensure that the static joints remain at fixed points in space as much as possible. After updating the global translation, we calculate the fine-grained stationary positions for each joint (see the algorithm in the supplementary). These target joint positions are then passed into an inverse kinematics process to solve the local poses, mitigating physically implausible effects like foot-sliding. We use a CCD-based IK solver [Aristidou and Lasenby 2011] with an efficient implementation [Starke et al. 2019].</a:t>
            </a:r>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RoPE is not novel in this paper, but it is an essential design choice for long-sequence stability</a:t>
            </a:r>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(1) w/o GV : when predicting human motion solely in the camera coordinate system, the metrics drop slightly. This suggests that gravity alignment improves camera-space human motion estimation accuracy. For this variant, we can further recover a non-gravity-aligned global motion, which performs poorly in global metrics. (2) w/o ΓGV : when predicting the relative global orientation from frame to frame, the world-coordinate metrics drop substantially, indicating that the model suffers from error accumulation in this configuration. (3) w/o Transformer: adopting a convolutional architecture yields poor performance, highlighting that our transformer architecture is more effective. (4) w/o Transformer∗: when applying a convolutional architecture with a sliding windowinference strategy, the performance remains similarly poor, further validating the superiority of our transformer approach. (5) w/o RoPE: substituting RoPE with absolute positional encoding leads to very poor results. This is primarily because absolute positional embedding struggles to generalize well in long sequences. (6) w/o RoPE∗: even when using absolute positional embedding with a sliding window inference strategy, the results are still worse than our approach, confirming the inadequacy of this embedding strategy. (7) w/o Post-Processing: Omitting the postprocessing step causes a significant increase in global metrics, demonstrating that our postprocessing strategy substantially enhances global accuracy. Fig. 10 demonstrates that each component of our approach contributes to the overall performance.</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4.png"/><Relationship Id="rId8" Type="http://schemas.microsoft.com/office/2007/relationships/media" Target="../media/media3.mp4"/><Relationship Id="rId7" Type="http://schemas.openxmlformats.org/officeDocument/2006/relationships/video" Target="../media/media3.mp4"/><Relationship Id="rId6" Type="http://schemas.openxmlformats.org/officeDocument/2006/relationships/image" Target="../media/image3.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2.png"/><Relationship Id="rId2" Type="http://schemas.microsoft.com/office/2007/relationships/media" Target="../media/media1.mp4"/><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08585" y="679450"/>
            <a:ext cx="12300585" cy="1630680"/>
          </a:xfrm>
        </p:spPr>
        <p:txBody>
          <a:bodyPr/>
          <a:p>
            <a:r>
              <a:rPr lang="en-US" altLang="zh-CN" sz="4800"/>
              <a:t>World-Grounded Human Motion Recovery</a:t>
            </a:r>
            <a:br>
              <a:rPr lang="en-US" altLang="zh-CN" sz="4800"/>
            </a:br>
            <a:r>
              <a:rPr lang="en-US" altLang="zh-CN" sz="4800"/>
              <a:t> via Gravity-View Coordinates</a:t>
            </a:r>
            <a:endParaRPr lang="en-US" altLang="zh-CN" sz="4800"/>
          </a:p>
        </p:txBody>
      </p:sp>
      <p:pic>
        <p:nvPicPr>
          <p:cNvPr id="5" name="图片 4"/>
          <p:cNvPicPr>
            <a:picLocks noChangeAspect="1"/>
          </p:cNvPicPr>
          <p:nvPr/>
        </p:nvPicPr>
        <p:blipFill>
          <a:blip r:embed="rId1"/>
          <a:stretch>
            <a:fillRect/>
          </a:stretch>
        </p:blipFill>
        <p:spPr>
          <a:xfrm>
            <a:off x="1732915" y="2313305"/>
            <a:ext cx="8617585" cy="3015615"/>
          </a:xfrm>
          <a:prstGeom prst="rect">
            <a:avLst/>
          </a:prstGeom>
        </p:spPr>
      </p:pic>
      <p:sp>
        <p:nvSpPr>
          <p:cNvPr id="6" name="文本框 5"/>
          <p:cNvSpPr txBox="1"/>
          <p:nvPr/>
        </p:nvSpPr>
        <p:spPr>
          <a:xfrm>
            <a:off x="4342130" y="5440045"/>
            <a:ext cx="3508375" cy="368300"/>
          </a:xfrm>
          <a:prstGeom prst="rect">
            <a:avLst/>
          </a:prstGeom>
          <a:noFill/>
        </p:spPr>
        <p:txBody>
          <a:bodyPr wrap="square" rtlCol="0">
            <a:spAutoFit/>
          </a:bodyPr>
          <a:p>
            <a:r>
              <a:rPr lang="en-US" altLang="zh-CN"/>
              <a:t>published in: SIGGRAPH-ASIA 2024</a:t>
            </a:r>
            <a:endParaRPr lang="en-US" altLang="zh-CN"/>
          </a:p>
        </p:txBody>
      </p:sp>
      <p:sp>
        <p:nvSpPr>
          <p:cNvPr id="3" name="文本框 2"/>
          <p:cNvSpPr txBox="1"/>
          <p:nvPr/>
        </p:nvSpPr>
        <p:spPr>
          <a:xfrm>
            <a:off x="9724390" y="6353175"/>
            <a:ext cx="2467610" cy="368300"/>
          </a:xfrm>
          <a:prstGeom prst="rect">
            <a:avLst/>
          </a:prstGeom>
          <a:noFill/>
        </p:spPr>
        <p:txBody>
          <a:bodyPr wrap="square" rtlCol="0">
            <a:spAutoFit/>
          </a:bodyPr>
          <a:p>
            <a:r>
              <a:rPr lang="en-US" altLang="zh-CN"/>
              <a:t>reporter: Litao Deng</a:t>
            </a:r>
            <a:endParaRPr lang="en-US" alt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49275" y="452755"/>
            <a:ext cx="7325360" cy="368300"/>
          </a:xfrm>
          <a:prstGeom prst="rect">
            <a:avLst/>
          </a:prstGeom>
        </p:spPr>
        <p:txBody>
          <a:bodyPr wrap="square">
            <a:spAutoFit/>
          </a:bodyPr>
          <a:p>
            <a:r>
              <a:rPr lang="en-US" altLang="zh-CN" b="1"/>
              <a:t>Task:</a:t>
            </a:r>
            <a:r>
              <a:rPr lang="en-US" altLang="zh-CN"/>
              <a:t> Human motion recovery → SMPL in </a:t>
            </a:r>
            <a:r>
              <a:rPr lang="en-US" altLang="zh-CN">
                <a:highlight>
                  <a:srgbClr val="FFFF00"/>
                </a:highlight>
              </a:rPr>
              <a:t>world coordinates</a:t>
            </a:r>
            <a:endParaRPr lang="en-US" altLang="zh-CN">
              <a:highlight>
                <a:srgbClr val="FFFF00"/>
              </a:highlight>
            </a:endParaRPr>
          </a:p>
        </p:txBody>
      </p:sp>
      <p:sp>
        <p:nvSpPr>
          <p:cNvPr id="5" name="文本框 4"/>
          <p:cNvSpPr txBox="1"/>
          <p:nvPr/>
        </p:nvSpPr>
        <p:spPr>
          <a:xfrm>
            <a:off x="495935" y="4344035"/>
            <a:ext cx="11401425" cy="1753235"/>
          </a:xfrm>
          <a:prstGeom prst="rect">
            <a:avLst/>
          </a:prstGeom>
          <a:noFill/>
        </p:spPr>
        <p:txBody>
          <a:bodyPr wrap="square" rtlCol="0" anchor="t">
            <a:spAutoFit/>
          </a:bodyPr>
          <a:p>
            <a:r>
              <a:rPr lang="en-US" altLang="zh-CN" b="1">
                <a:sym typeface="+mn-ea"/>
              </a:rPr>
              <a:t>Challenges:</a:t>
            </a:r>
            <a:endParaRPr lang="en-US" altLang="zh-CN" b="1"/>
          </a:p>
          <a:p>
            <a:pPr>
              <a:buFont typeface="Arial" panose="020B0604020202020204"/>
              <a:buChar char="•"/>
            </a:pPr>
            <a:r>
              <a:rPr lang="en-US" altLang="zh-CN">
                <a:sym typeface="+mn-ea"/>
              </a:rPr>
              <a:t>Ambiguity: defining the world coordinate system, which varies between sequences.</a:t>
            </a:r>
            <a:endParaRPr lang="en-US" altLang="zh-CN">
              <a:sym typeface="+mn-ea"/>
            </a:endParaRPr>
          </a:p>
          <a:p>
            <a:pPr>
              <a:buFont typeface="Arial" panose="020B0604020202020204"/>
              <a:buChar char="•"/>
            </a:pPr>
            <a:r>
              <a:rPr lang="en-US" altLang="zh-CN">
                <a:sym typeface="+mn-ea"/>
              </a:rPr>
              <a:t>Drift: autoregressive rollouts accumulate errors(errors in translations and poses can accumulate)</a:t>
            </a:r>
            <a:endParaRPr lang="en-US" altLang="zh-CN"/>
          </a:p>
          <a:p>
            <a:pPr>
              <a:buFont typeface="Arial" panose="020B0604020202020204"/>
              <a:buChar char="•"/>
            </a:pPr>
            <a:r>
              <a:rPr lang="en-US" altLang="zh-CN">
                <a:sym typeface="+mn-ea"/>
              </a:rPr>
              <a:t>Unstable for long sequences</a:t>
            </a:r>
            <a:endParaRPr lang="en-US" altLang="zh-CN">
              <a:sym typeface="+mn-ea"/>
            </a:endParaRPr>
          </a:p>
          <a:p>
            <a:pPr indent="0">
              <a:buFont typeface="Arial" panose="020B0604020202020204"/>
              <a:buNone/>
            </a:pPr>
            <a:endParaRPr lang="en-US" altLang="zh-CN"/>
          </a:p>
          <a:p>
            <a:r>
              <a:rPr lang="en-US" altLang="zh-CN">
                <a:sym typeface="+mn-ea"/>
              </a:rPr>
              <a:t>Prior works (HMR2.0, GLAMR, SLAHMR, WHAM) suffer from drift or require a good initialization and heavy optimization</a:t>
            </a:r>
            <a:endParaRPr lang="en-US" altLang="zh-CN">
              <a:sym typeface="+mn-ea"/>
            </a:endParaRPr>
          </a:p>
        </p:txBody>
      </p:sp>
      <p:pic>
        <p:nvPicPr>
          <p:cNvPr id="6" name="downtown_enterShop_00_720_3_incam_global_horiz">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970145" y="1232535"/>
            <a:ext cx="3025775" cy="2683510"/>
          </a:xfrm>
          <a:prstGeom prst="rect">
            <a:avLst/>
          </a:prstGeom>
        </p:spPr>
      </p:pic>
      <p:pic>
        <p:nvPicPr>
          <p:cNvPr id="7" name="basketball_high_jump_1_3_incam_global_horiz">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704215" y="1232535"/>
            <a:ext cx="4279900" cy="2684145"/>
          </a:xfrm>
          <a:prstGeom prst="rect">
            <a:avLst/>
          </a:prstGeom>
        </p:spPr>
      </p:pic>
      <p:pic>
        <p:nvPicPr>
          <p:cNvPr id="8" name="dance_robot_2_3_incam_global_horiz">
            <a:hlinkClick r:id="" action="ppaction://media"/>
          </p:cNvPr>
          <p:cNvPicPr/>
          <p:nvPr>
            <a:videoFile r:link="rId7"/>
            <p:extLst>
              <p:ext uri="{DAA4B4D4-6D71-4841-9C94-3DE7FCFB9230}">
                <p14:media xmlns:p14="http://schemas.microsoft.com/office/powerpoint/2010/main" r:embed="rId8"/>
              </p:ext>
            </p:extLst>
          </p:nvPr>
        </p:nvPicPr>
        <p:blipFill>
          <a:blip r:embed="rId9"/>
          <a:stretch>
            <a:fillRect/>
          </a:stretch>
        </p:blipFill>
        <p:spPr>
          <a:xfrm>
            <a:off x="7996555" y="1232535"/>
            <a:ext cx="3590290" cy="2648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967" fill="hold"/>
                                        <p:tgtEl>
                                          <p:spTgt spid="7"/>
                                        </p:tgtEl>
                                      </p:cBhvr>
                                    </p:cmd>
                                  </p:childTnLst>
                                </p:cTn>
                              </p:par>
                              <p:par>
                                <p:cTn id="7" presetID="1" presetClass="mediacall" presetSubtype="0" fill="hold" nodeType="withEffect">
                                  <p:stCondLst>
                                    <p:cond delay="0"/>
                                  </p:stCondLst>
                                  <p:childTnLst>
                                    <p:cmd type="call" cmd="playFrom(0.0)">
                                      <p:cBhvr additive="base">
                                        <p:cTn id="8" dur="48300" fill="hold"/>
                                        <p:tgtEl>
                                          <p:spTgt spid="6"/>
                                        </p:tgtEl>
                                      </p:cBhvr>
                                    </p:cmd>
                                  </p:childTnLst>
                                </p:cTn>
                              </p:par>
                              <p:par>
                                <p:cTn id="9" presetID="1" presetClass="mediacall" presetSubtype="0" fill="hold" nodeType="withEffect">
                                  <p:stCondLst>
                                    <p:cond delay="0"/>
                                  </p:stCondLst>
                                  <p:childTnLst>
                                    <p:cmd type="call" cmd="playFrom(0.0)">
                                      <p:cBhvr additive="base">
                                        <p:cTn id="10" dur="21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1" repeatCount="indefinite" fill="hold" display="1">
                  <p:stCondLst>
                    <p:cond delay="indefinite"/>
                  </p:stCondLst>
                </p:cTn>
                <p:tgtEl>
                  <p:spTgt spid="8"/>
                </p:tgtEl>
              </p:cMediaNode>
            </p:video>
            <p:video fullScrn="0">
              <p:cMediaNode>
                <p:cTn id="12" repeatCount="indefinite" fill="hold" display="1">
                  <p:stCondLst>
                    <p:cond delay="indefinite"/>
                  </p:stCondLst>
                </p:cTn>
                <p:tgtEl>
                  <p:spTgt spid="7"/>
                </p:tgtEl>
              </p:cMediaNode>
            </p:video>
            <p:video fullScrn="0">
              <p:cMediaNode>
                <p:cTn id="13" repeatCount="indefinite" fill="hold" display="1">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3235" y="229235"/>
            <a:ext cx="4064000" cy="460375"/>
          </a:xfrm>
          <a:prstGeom prst="rect">
            <a:avLst/>
          </a:prstGeom>
          <a:noFill/>
        </p:spPr>
        <p:txBody>
          <a:bodyPr wrap="square" rtlCol="0">
            <a:spAutoFit/>
          </a:bodyPr>
          <a:p>
            <a:r>
              <a:rPr lang="en-US" altLang="zh-CN" sz="2400" b="1"/>
              <a:t>Key Ideas:</a:t>
            </a:r>
            <a:endParaRPr lang="en-US" altLang="zh-CN" sz="2400" b="1"/>
          </a:p>
        </p:txBody>
      </p:sp>
      <p:sp>
        <p:nvSpPr>
          <p:cNvPr id="5" name="文本框 4"/>
          <p:cNvSpPr txBox="1"/>
          <p:nvPr/>
        </p:nvSpPr>
        <p:spPr>
          <a:xfrm>
            <a:off x="7684135" y="4084320"/>
            <a:ext cx="4246245" cy="2362835"/>
          </a:xfrm>
          <a:prstGeom prst="rect">
            <a:avLst/>
          </a:prstGeom>
          <a:noFill/>
        </p:spPr>
        <p:txBody>
          <a:bodyPr wrap="square" rtlCol="0">
            <a:noAutofit/>
          </a:bodyPr>
          <a:p>
            <a:pPr indent="0">
              <a:buNone/>
            </a:pPr>
            <a:r>
              <a:rPr lang="en-US" altLang="zh-CN"/>
              <a:t>Insights:</a:t>
            </a:r>
            <a:endParaRPr lang="en-US" altLang="zh-CN"/>
          </a:p>
          <a:p>
            <a:pPr marL="342900" indent="-342900">
              <a:buAutoNum type="arabicPeriod"/>
            </a:pPr>
            <a:r>
              <a:rPr lang="en-US" altLang="zh-CN"/>
              <a:t>humans are able to easily infer the gravity-aware human pose</a:t>
            </a:r>
            <a:endParaRPr lang="en-US" altLang="zh-CN"/>
          </a:p>
          <a:p>
            <a:pPr marL="342900" indent="-342900">
              <a:buAutoNum type="arabicPeriod"/>
            </a:pPr>
            <a:r>
              <a:rPr lang="en-US" altLang="zh-CN"/>
              <a:t>given two consecutive frames, it is easier to estimate the 1-degree-of-freedom rotation around the gravity direction, compared to the full 3-degree-of-freedom rotation.</a:t>
            </a:r>
            <a:endParaRPr lang="en-US" altLang="zh-CN"/>
          </a:p>
          <a:p>
            <a:pPr marL="342900" indent="-342900">
              <a:buAutoNum type="arabicPeriod"/>
            </a:pPr>
            <a:endParaRPr lang="en-US" altLang="zh-CN"/>
          </a:p>
        </p:txBody>
      </p:sp>
      <p:sp>
        <p:nvSpPr>
          <p:cNvPr id="6" name="文本框 5"/>
          <p:cNvSpPr txBox="1"/>
          <p:nvPr/>
        </p:nvSpPr>
        <p:spPr>
          <a:xfrm>
            <a:off x="725805" y="835660"/>
            <a:ext cx="9406890" cy="368300"/>
          </a:xfrm>
          <a:prstGeom prst="rect">
            <a:avLst/>
          </a:prstGeom>
          <a:noFill/>
        </p:spPr>
        <p:txBody>
          <a:bodyPr wrap="square" rtlCol="0" anchor="t">
            <a:spAutoFit/>
          </a:bodyPr>
          <a:p>
            <a:r>
              <a:rPr lang="en-US" altLang="zh-CN"/>
              <a:t>A novel </a:t>
            </a:r>
            <a:r>
              <a:rPr lang="en-US" altLang="zh-CN" b="1" i="1"/>
              <a:t>Gravity-View (GV) coordinate</a:t>
            </a:r>
            <a:r>
              <a:rPr lang="en-US" altLang="zh-CN"/>
              <a:t> system, defined by the gravity and camera view directions.</a:t>
            </a:r>
            <a:endParaRPr lang="zh-CN" altLang="en-US"/>
          </a:p>
        </p:txBody>
      </p:sp>
      <p:pic>
        <p:nvPicPr>
          <p:cNvPr id="7" name="图片 6"/>
          <p:cNvPicPr>
            <a:picLocks noChangeAspect="1"/>
          </p:cNvPicPr>
          <p:nvPr/>
        </p:nvPicPr>
        <p:blipFill>
          <a:blip r:embed="rId1"/>
          <a:stretch>
            <a:fillRect/>
          </a:stretch>
        </p:blipFill>
        <p:spPr>
          <a:xfrm>
            <a:off x="506095" y="1203960"/>
            <a:ext cx="7058660" cy="2609850"/>
          </a:xfrm>
          <a:prstGeom prst="rect">
            <a:avLst/>
          </a:prstGeom>
        </p:spPr>
      </p:pic>
      <p:pic>
        <p:nvPicPr>
          <p:cNvPr id="8" name="图片 7"/>
          <p:cNvPicPr>
            <a:picLocks noChangeAspect="1"/>
          </p:cNvPicPr>
          <p:nvPr/>
        </p:nvPicPr>
        <p:blipFill>
          <a:blip r:embed="rId2"/>
          <a:stretch>
            <a:fillRect/>
          </a:stretch>
        </p:blipFill>
        <p:spPr>
          <a:xfrm>
            <a:off x="641985" y="3890645"/>
            <a:ext cx="6536690" cy="2790825"/>
          </a:xfrm>
          <a:prstGeom prst="rect">
            <a:avLst/>
          </a:prstGeom>
        </p:spPr>
      </p:pic>
      <p:pic>
        <p:nvPicPr>
          <p:cNvPr id="9" name="图片 8"/>
          <p:cNvPicPr>
            <a:picLocks noChangeAspect="1"/>
          </p:cNvPicPr>
          <p:nvPr/>
        </p:nvPicPr>
        <p:blipFill>
          <a:blip r:embed="rId3"/>
          <a:srcRect l="5380"/>
          <a:stretch>
            <a:fillRect/>
          </a:stretch>
        </p:blipFill>
        <p:spPr>
          <a:xfrm>
            <a:off x="7564755" y="1805305"/>
            <a:ext cx="4578985" cy="1972945"/>
          </a:xfrm>
          <a:prstGeom prst="rect">
            <a:avLst/>
          </a:prstGeom>
        </p:spPr>
      </p:pic>
      <p:sp>
        <p:nvSpPr>
          <p:cNvPr id="10" name="圆角矩形 9"/>
          <p:cNvSpPr/>
          <p:nvPr/>
        </p:nvSpPr>
        <p:spPr>
          <a:xfrm>
            <a:off x="7474585" y="1510030"/>
            <a:ext cx="4674870" cy="5141595"/>
          </a:xfrm>
          <a:prstGeom prst="roundRect">
            <a:avLst>
              <a:gd name="adj" fmla="val 11579"/>
            </a:avLst>
          </a:prstGeom>
          <a:noFill/>
          <a:ln w="19050" cmpd="sng">
            <a:solidFill>
              <a:schemeClr val="tx1"/>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3235" y="229235"/>
            <a:ext cx="2647315" cy="460375"/>
          </a:xfrm>
          <a:prstGeom prst="rect">
            <a:avLst/>
          </a:prstGeom>
          <a:noFill/>
        </p:spPr>
        <p:txBody>
          <a:bodyPr wrap="square" rtlCol="0">
            <a:spAutoFit/>
          </a:bodyPr>
          <a:p>
            <a:r>
              <a:rPr lang="en-US" altLang="zh-CN" sz="2400" b="1"/>
              <a:t>GV Construction:</a:t>
            </a:r>
            <a:endParaRPr lang="en-US" altLang="zh-CN" sz="2400" b="1"/>
          </a:p>
        </p:txBody>
      </p:sp>
      <p:grpSp>
        <p:nvGrpSpPr>
          <p:cNvPr id="17" name="组合 16"/>
          <p:cNvGrpSpPr/>
          <p:nvPr/>
        </p:nvGrpSpPr>
        <p:grpSpPr>
          <a:xfrm>
            <a:off x="528955" y="908050"/>
            <a:ext cx="8174355" cy="2770505"/>
            <a:chOff x="833" y="1478"/>
            <a:chExt cx="12873" cy="4363"/>
          </a:xfrm>
        </p:grpSpPr>
        <p:sp>
          <p:nvSpPr>
            <p:cNvPr id="5" name="文本框 4"/>
            <p:cNvSpPr txBox="1"/>
            <p:nvPr/>
          </p:nvSpPr>
          <p:spPr>
            <a:xfrm>
              <a:off x="833" y="1478"/>
              <a:ext cx="4333" cy="580"/>
            </a:xfrm>
            <a:prstGeom prst="rect">
              <a:avLst/>
            </a:prstGeom>
          </p:spPr>
          <p:txBody>
            <a:bodyPr wrap="square">
              <a:spAutoFit/>
            </a:bodyPr>
            <a:p>
              <a:pPr>
                <a:buFont typeface="Arial" panose="020B0604020202020204"/>
                <a:buChar char="•"/>
              </a:pPr>
              <a:r>
                <a:rPr lang="en-US" altLang="zh-CN"/>
                <a:t>From</a:t>
              </a:r>
              <a:r>
                <a:rPr lang="en-US" altLang="zh-CN" b="1"/>
                <a:t> camera coordinates</a:t>
              </a:r>
              <a:r>
                <a:rPr lang="en-US" altLang="zh-CN"/>
                <a:t>:</a:t>
              </a:r>
              <a:endParaRPr lang="en-US" altLang="zh-CN"/>
            </a:p>
          </p:txBody>
        </p:sp>
        <p:sp>
          <p:nvSpPr>
            <p:cNvPr id="6" name="文本框 5"/>
            <p:cNvSpPr txBox="1"/>
            <p:nvPr/>
          </p:nvSpPr>
          <p:spPr>
            <a:xfrm>
              <a:off x="833" y="2972"/>
              <a:ext cx="2799" cy="580"/>
            </a:xfrm>
            <a:prstGeom prst="rect">
              <a:avLst/>
            </a:prstGeom>
          </p:spPr>
          <p:txBody>
            <a:bodyPr wrap="square">
              <a:spAutoFit/>
            </a:bodyPr>
            <a:p>
              <a:pPr>
                <a:buFont typeface="Arial" panose="020B0604020202020204"/>
                <a:buChar char="•"/>
              </a:pPr>
              <a:r>
                <a:rPr lang="en-US" altLang="zh-CN"/>
                <a:t>Rotation matrix:</a:t>
              </a:r>
              <a:endParaRPr lang="en-US" altLang="zh-CN"/>
            </a:p>
          </p:txBody>
        </p:sp>
        <p:sp>
          <p:nvSpPr>
            <p:cNvPr id="8" name="文本框 7"/>
            <p:cNvSpPr txBox="1"/>
            <p:nvPr/>
          </p:nvSpPr>
          <p:spPr>
            <a:xfrm>
              <a:off x="833" y="4468"/>
              <a:ext cx="2559" cy="580"/>
            </a:xfrm>
            <a:prstGeom prst="rect">
              <a:avLst/>
            </a:prstGeom>
          </p:spPr>
          <p:txBody>
            <a:bodyPr wrap="square">
              <a:spAutoFit/>
            </a:bodyPr>
            <a:p>
              <a:pPr>
                <a:buFont typeface="Arial" panose="020B0604020202020204"/>
                <a:buChar char="•"/>
              </a:pPr>
              <a:r>
                <a:rPr lang="en-US" altLang="zh-CN"/>
                <a:t>Transform:</a:t>
              </a:r>
              <a:endParaRPr lang="en-US" altLang="zh-CN"/>
            </a:p>
          </p:txBody>
        </p:sp>
        <p:pic>
          <p:nvPicPr>
            <p:cNvPr id="9" name="图片 8"/>
            <p:cNvPicPr>
              <a:picLocks noChangeAspect="1"/>
            </p:cNvPicPr>
            <p:nvPr/>
          </p:nvPicPr>
          <p:blipFill>
            <a:blip r:embed="rId1"/>
            <a:stretch>
              <a:fillRect/>
            </a:stretch>
          </p:blipFill>
          <p:spPr>
            <a:xfrm>
              <a:off x="7133" y="2031"/>
              <a:ext cx="6573" cy="935"/>
            </a:xfrm>
            <a:prstGeom prst="rect">
              <a:avLst/>
            </a:prstGeom>
          </p:spPr>
        </p:pic>
        <p:pic>
          <p:nvPicPr>
            <p:cNvPr id="10" name="图片 9"/>
            <p:cNvPicPr>
              <a:picLocks noChangeAspect="1"/>
            </p:cNvPicPr>
            <p:nvPr/>
          </p:nvPicPr>
          <p:blipFill>
            <a:blip r:embed="rId2"/>
            <a:stretch>
              <a:fillRect/>
            </a:stretch>
          </p:blipFill>
          <p:spPr>
            <a:xfrm>
              <a:off x="7585" y="3503"/>
              <a:ext cx="3641" cy="879"/>
            </a:xfrm>
            <a:prstGeom prst="rect">
              <a:avLst/>
            </a:prstGeom>
          </p:spPr>
        </p:pic>
        <p:pic>
          <p:nvPicPr>
            <p:cNvPr id="11" name="图片 10"/>
            <p:cNvPicPr>
              <a:picLocks noChangeAspect="1"/>
            </p:cNvPicPr>
            <p:nvPr/>
          </p:nvPicPr>
          <p:blipFill>
            <a:blip r:embed="rId3"/>
            <a:stretch>
              <a:fillRect/>
            </a:stretch>
          </p:blipFill>
          <p:spPr>
            <a:xfrm>
              <a:off x="7649" y="5048"/>
              <a:ext cx="3272" cy="793"/>
            </a:xfrm>
            <a:prstGeom prst="rect">
              <a:avLst/>
            </a:prstGeom>
          </p:spPr>
        </p:pic>
      </p:grpSp>
      <p:grpSp>
        <p:nvGrpSpPr>
          <p:cNvPr id="19" name="组合 18"/>
          <p:cNvGrpSpPr/>
          <p:nvPr/>
        </p:nvGrpSpPr>
        <p:grpSpPr>
          <a:xfrm>
            <a:off x="2613660" y="3851275"/>
            <a:ext cx="7001510" cy="2566035"/>
            <a:chOff x="2616" y="6401"/>
            <a:chExt cx="11026" cy="4041"/>
          </a:xfrm>
        </p:grpSpPr>
        <p:pic>
          <p:nvPicPr>
            <p:cNvPr id="12" name="图片 11"/>
            <p:cNvPicPr>
              <a:picLocks noChangeAspect="1"/>
            </p:cNvPicPr>
            <p:nvPr/>
          </p:nvPicPr>
          <p:blipFill>
            <a:blip r:embed="rId4"/>
            <a:stretch>
              <a:fillRect/>
            </a:stretch>
          </p:blipFill>
          <p:spPr>
            <a:xfrm>
              <a:off x="2616" y="6401"/>
              <a:ext cx="11026" cy="3512"/>
            </a:xfrm>
            <a:prstGeom prst="rect">
              <a:avLst/>
            </a:prstGeom>
          </p:spPr>
        </p:pic>
        <p:grpSp>
          <p:nvGrpSpPr>
            <p:cNvPr id="15" name="组合 14"/>
            <p:cNvGrpSpPr/>
            <p:nvPr/>
          </p:nvGrpSpPr>
          <p:grpSpPr>
            <a:xfrm>
              <a:off x="2616" y="9792"/>
              <a:ext cx="7107" cy="651"/>
              <a:chOff x="8025" y="5637"/>
              <a:chExt cx="7107" cy="651"/>
            </a:xfrm>
          </p:grpSpPr>
          <p:pic>
            <p:nvPicPr>
              <p:cNvPr id="13" name="图片 12"/>
              <p:cNvPicPr>
                <a:picLocks noChangeAspect="1"/>
              </p:cNvPicPr>
              <p:nvPr/>
            </p:nvPicPr>
            <p:blipFill>
              <a:blip r:embed="rId5"/>
              <a:stretch>
                <a:fillRect/>
              </a:stretch>
            </p:blipFill>
            <p:spPr>
              <a:xfrm>
                <a:off x="8025" y="5638"/>
                <a:ext cx="750" cy="650"/>
              </a:xfrm>
              <a:prstGeom prst="rect">
                <a:avLst/>
              </a:prstGeom>
            </p:spPr>
          </p:pic>
          <p:sp>
            <p:nvSpPr>
              <p:cNvPr id="14" name="文本框 13"/>
              <p:cNvSpPr txBox="1"/>
              <p:nvPr/>
            </p:nvSpPr>
            <p:spPr>
              <a:xfrm>
                <a:off x="8732" y="5637"/>
                <a:ext cx="6400" cy="58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represents the orientation in GV space</a:t>
                </a:r>
                <a:endParaRPr lang="en-US" altLang="zh-CN">
                  <a:latin typeface="Times New Roman" panose="02020603050405020304" charset="0"/>
                  <a:cs typeface="Times New Roman" panose="02020603050405020304" charset="0"/>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3235" y="229235"/>
            <a:ext cx="3727450" cy="460375"/>
          </a:xfrm>
          <a:prstGeom prst="rect">
            <a:avLst/>
          </a:prstGeom>
          <a:noFill/>
        </p:spPr>
        <p:txBody>
          <a:bodyPr wrap="square" rtlCol="0">
            <a:spAutoFit/>
          </a:bodyPr>
          <a:p>
            <a:r>
              <a:rPr lang="en-US" altLang="zh-CN" sz="2400" b="1"/>
              <a:t>Global Trajectory Recovery</a:t>
            </a:r>
            <a:r>
              <a:rPr lang="zh-CN" altLang="en-US" sz="2400" b="1"/>
              <a:t>：</a:t>
            </a:r>
            <a:endParaRPr lang="zh-CN" altLang="en-US" sz="2400" b="1"/>
          </a:p>
        </p:txBody>
      </p:sp>
      <p:pic>
        <p:nvPicPr>
          <p:cNvPr id="18" name="图片 17"/>
          <p:cNvPicPr>
            <a:picLocks noChangeAspect="1"/>
          </p:cNvPicPr>
          <p:nvPr/>
        </p:nvPicPr>
        <p:blipFill>
          <a:blip r:embed="rId1"/>
          <a:srcRect t="67299"/>
          <a:stretch>
            <a:fillRect/>
          </a:stretch>
        </p:blipFill>
        <p:spPr>
          <a:xfrm>
            <a:off x="399415" y="4628515"/>
            <a:ext cx="5457825" cy="901065"/>
          </a:xfrm>
          <a:prstGeom prst="rect">
            <a:avLst/>
          </a:prstGeom>
        </p:spPr>
      </p:pic>
      <p:pic>
        <p:nvPicPr>
          <p:cNvPr id="20" name="图片 19"/>
          <p:cNvPicPr>
            <a:picLocks noChangeAspect="1"/>
          </p:cNvPicPr>
          <p:nvPr/>
        </p:nvPicPr>
        <p:blipFill>
          <a:blip r:embed="rId1"/>
          <a:srcRect l="21645" r="20653" b="33944"/>
          <a:stretch>
            <a:fillRect/>
          </a:stretch>
        </p:blipFill>
        <p:spPr>
          <a:xfrm>
            <a:off x="399415" y="1321435"/>
            <a:ext cx="5387975" cy="3114675"/>
          </a:xfrm>
          <a:prstGeom prst="rect">
            <a:avLst/>
          </a:prstGeom>
        </p:spPr>
      </p:pic>
      <p:grpSp>
        <p:nvGrpSpPr>
          <p:cNvPr id="24" name="组合 23"/>
          <p:cNvGrpSpPr/>
          <p:nvPr/>
        </p:nvGrpSpPr>
        <p:grpSpPr>
          <a:xfrm>
            <a:off x="6048375" y="1364615"/>
            <a:ext cx="5932170" cy="4501515"/>
            <a:chOff x="9525" y="1393"/>
            <a:chExt cx="9342" cy="7089"/>
          </a:xfrm>
        </p:grpSpPr>
        <p:pic>
          <p:nvPicPr>
            <p:cNvPr id="19" name="图片 18"/>
            <p:cNvPicPr>
              <a:picLocks noChangeAspect="1"/>
            </p:cNvPicPr>
            <p:nvPr/>
          </p:nvPicPr>
          <p:blipFill>
            <a:blip r:embed="rId2"/>
            <a:stretch>
              <a:fillRect/>
            </a:stretch>
          </p:blipFill>
          <p:spPr>
            <a:xfrm>
              <a:off x="9525" y="1393"/>
              <a:ext cx="9343" cy="5722"/>
            </a:xfrm>
            <a:prstGeom prst="rect">
              <a:avLst/>
            </a:prstGeom>
          </p:spPr>
        </p:pic>
        <p:pic>
          <p:nvPicPr>
            <p:cNvPr id="21" name="图片 20"/>
            <p:cNvPicPr>
              <a:picLocks noChangeAspect="1"/>
            </p:cNvPicPr>
            <p:nvPr/>
          </p:nvPicPr>
          <p:blipFill>
            <a:blip r:embed="rId3"/>
            <a:srcRect l="20883"/>
            <a:stretch>
              <a:fillRect/>
            </a:stretch>
          </p:blipFill>
          <p:spPr>
            <a:xfrm>
              <a:off x="11415" y="7096"/>
              <a:ext cx="7392" cy="1386"/>
            </a:xfrm>
            <a:prstGeom prst="rect">
              <a:avLst/>
            </a:prstGeom>
          </p:spPr>
        </p:pic>
        <p:sp>
          <p:nvSpPr>
            <p:cNvPr id="22" name="文本框 21"/>
            <p:cNvSpPr txBox="1"/>
            <p:nvPr/>
          </p:nvSpPr>
          <p:spPr>
            <a:xfrm>
              <a:off x="10135" y="6213"/>
              <a:ext cx="1839" cy="531"/>
            </a:xfrm>
            <a:prstGeom prst="rect">
              <a:avLst/>
            </a:prstGeom>
            <a:noFill/>
          </p:spPr>
          <p:txBody>
            <a:bodyPr wrap="square" rtlCol="0">
              <a:spAutoFit/>
            </a:bodyPr>
            <a:p>
              <a:r>
                <a:rPr lang="en-US" altLang="zh-CN" sz="1600">
                  <a:latin typeface="Times New Roman" panose="02020603050405020304" charset="0"/>
                  <a:cs typeface="Times New Roman" panose="02020603050405020304" charset="0"/>
                </a:rPr>
                <a:t>orientation</a:t>
              </a:r>
              <a:r>
                <a:rPr lang="zh-CN" altLang="en-US" sz="1600">
                  <a:latin typeface="Times New Roman" panose="02020603050405020304" charset="0"/>
                  <a:cs typeface="Times New Roman" panose="02020603050405020304" charset="0"/>
                </a:rPr>
                <a:t>：</a:t>
              </a:r>
              <a:endParaRPr lang="zh-CN" altLang="en-US" sz="1600">
                <a:latin typeface="Times New Roman" panose="02020603050405020304" charset="0"/>
                <a:cs typeface="Times New Roman" panose="02020603050405020304" charset="0"/>
              </a:endParaRPr>
            </a:p>
          </p:txBody>
        </p:sp>
        <p:sp>
          <p:nvSpPr>
            <p:cNvPr id="23" name="文本框 22"/>
            <p:cNvSpPr txBox="1"/>
            <p:nvPr/>
          </p:nvSpPr>
          <p:spPr>
            <a:xfrm>
              <a:off x="10135" y="7523"/>
              <a:ext cx="1839" cy="531"/>
            </a:xfrm>
            <a:prstGeom prst="rect">
              <a:avLst/>
            </a:prstGeom>
            <a:noFill/>
          </p:spPr>
          <p:txBody>
            <a:bodyPr wrap="square" rtlCol="0">
              <a:spAutoFit/>
            </a:bodyPr>
            <a:p>
              <a:r>
                <a:rPr lang="en-US" sz="1600">
                  <a:latin typeface="Times New Roman" panose="02020603050405020304" charset="0"/>
                  <a:cs typeface="Times New Roman" panose="02020603050405020304" charset="0"/>
                </a:rPr>
                <a:t>translation</a:t>
              </a:r>
              <a:r>
                <a:rPr lang="zh-CN" altLang="en-US" sz="1600">
                  <a:latin typeface="Times New Roman" panose="02020603050405020304" charset="0"/>
                  <a:cs typeface="Times New Roman" panose="02020603050405020304" charset="0"/>
                </a:rPr>
                <a:t>：</a:t>
              </a:r>
              <a:endParaRPr lang="zh-CN" altLang="en-US" sz="1600">
                <a:latin typeface="Times New Roman" panose="02020603050405020304" charset="0"/>
                <a:cs typeface="Times New Roman" panose="02020603050405020304" charset="0"/>
              </a:endParaRPr>
            </a:p>
          </p:txBody>
        </p:sp>
      </p:grpSp>
      <p:pic>
        <p:nvPicPr>
          <p:cNvPr id="2" name="图片 1"/>
          <p:cNvPicPr>
            <a:picLocks noChangeAspect="1"/>
          </p:cNvPicPr>
          <p:nvPr/>
        </p:nvPicPr>
        <p:blipFill>
          <a:blip r:embed="rId4"/>
          <a:stretch>
            <a:fillRect/>
          </a:stretch>
        </p:blipFill>
        <p:spPr>
          <a:xfrm>
            <a:off x="6202045" y="751205"/>
            <a:ext cx="5740400" cy="6540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3235" y="229235"/>
            <a:ext cx="2776855" cy="460375"/>
          </a:xfrm>
          <a:prstGeom prst="rect">
            <a:avLst/>
          </a:prstGeom>
          <a:noFill/>
        </p:spPr>
        <p:txBody>
          <a:bodyPr wrap="square" rtlCol="0">
            <a:spAutoFit/>
          </a:bodyPr>
          <a:p>
            <a:r>
              <a:rPr lang="en-US" altLang="zh-CN" sz="2400" b="1"/>
              <a:t>Network &amp; Outputs:</a:t>
            </a:r>
            <a:endParaRPr lang="en-US" altLang="zh-CN" sz="2400" b="1"/>
          </a:p>
        </p:txBody>
      </p:sp>
      <p:grpSp>
        <p:nvGrpSpPr>
          <p:cNvPr id="8" name="组合 7"/>
          <p:cNvGrpSpPr/>
          <p:nvPr/>
        </p:nvGrpSpPr>
        <p:grpSpPr>
          <a:xfrm>
            <a:off x="39370" y="1170940"/>
            <a:ext cx="7493635" cy="4938287"/>
            <a:chOff x="542" y="1469"/>
            <a:chExt cx="13544" cy="8926"/>
          </a:xfrm>
        </p:grpSpPr>
        <p:pic>
          <p:nvPicPr>
            <p:cNvPr id="6" name="图片 5"/>
            <p:cNvPicPr>
              <a:picLocks noChangeAspect="1"/>
            </p:cNvPicPr>
            <p:nvPr/>
          </p:nvPicPr>
          <p:blipFill>
            <a:blip r:embed="rId1"/>
            <a:stretch>
              <a:fillRect/>
            </a:stretch>
          </p:blipFill>
          <p:spPr>
            <a:xfrm>
              <a:off x="542" y="1469"/>
              <a:ext cx="13315" cy="7440"/>
            </a:xfrm>
            <a:prstGeom prst="rect">
              <a:avLst/>
            </a:prstGeom>
          </p:spPr>
        </p:pic>
        <p:sp>
          <p:nvSpPr>
            <p:cNvPr id="7" name="文本框 6"/>
            <p:cNvSpPr txBox="1"/>
            <p:nvPr/>
          </p:nvSpPr>
          <p:spPr>
            <a:xfrm>
              <a:off x="761" y="9062"/>
              <a:ext cx="13325" cy="1333"/>
            </a:xfrm>
            <a:prstGeom prst="rect">
              <a:avLst/>
            </a:prstGeom>
            <a:noFill/>
          </p:spPr>
          <p:txBody>
            <a:bodyPr wrap="square" rtlCol="0">
              <a:spAutoFit/>
            </a:bodyPr>
            <a:p>
              <a:r>
                <a:rPr lang="en-US" altLang="zh-CN" sz="1400">
                  <a:latin typeface="Times New Roman" panose="02020603050405020304" charset="0"/>
                  <a:cs typeface="Times New Roman" panose="02020603050405020304" charset="0"/>
                  <a:sym typeface="+mn-ea"/>
                </a:rPr>
                <a:t>Given a monocular video (left), following WHAM [Shin et al. 2024], GVHMR preprocesses the video by tracking the human bounding box, detecting 2D keypoints, extracting image features, and estimating camera relative rotation using visual odometry or a gyroscope.</a:t>
              </a:r>
              <a:endParaRPr lang="en-US" altLang="zh-CN" sz="1400">
                <a:latin typeface="Times New Roman" panose="02020603050405020304" charset="0"/>
                <a:cs typeface="Times New Roman" panose="02020603050405020304" charset="0"/>
                <a:sym typeface="+mn-ea"/>
              </a:endParaRPr>
            </a:p>
          </p:txBody>
        </p:sp>
      </p:grpSp>
      <p:pic>
        <p:nvPicPr>
          <p:cNvPr id="9" name="图片 8"/>
          <p:cNvPicPr>
            <a:picLocks noChangeAspect="1"/>
          </p:cNvPicPr>
          <p:nvPr/>
        </p:nvPicPr>
        <p:blipFill>
          <a:blip r:embed="rId2"/>
          <a:srcRect t="73321"/>
          <a:stretch>
            <a:fillRect/>
          </a:stretch>
        </p:blipFill>
        <p:spPr>
          <a:xfrm>
            <a:off x="7616190" y="5285105"/>
            <a:ext cx="4365625" cy="1260475"/>
          </a:xfrm>
          <a:prstGeom prst="rect">
            <a:avLst/>
          </a:prstGeom>
        </p:spPr>
      </p:pic>
      <p:cxnSp>
        <p:nvCxnSpPr>
          <p:cNvPr id="16" name="曲线连接符 15"/>
          <p:cNvCxnSpPr/>
          <p:nvPr/>
        </p:nvCxnSpPr>
        <p:spPr>
          <a:xfrm rot="16200000">
            <a:off x="5654040" y="-2589530"/>
            <a:ext cx="291465" cy="7891780"/>
          </a:xfrm>
          <a:prstGeom prst="curvedConnector3">
            <a:avLst>
              <a:gd name="adj1" fmla="val 292047"/>
            </a:avLst>
          </a:prstGeom>
          <a:ln w="25400" cap="sq">
            <a:solidFill>
              <a:schemeClr val="bg2">
                <a:lumMod val="50000"/>
              </a:schemeClr>
            </a:solidFill>
            <a:prstDash val="dashDot"/>
            <a:round/>
            <a:tailEnd type="arrow"/>
          </a:ln>
        </p:spPr>
        <p:style>
          <a:lnRef idx="2">
            <a:schemeClr val="accent1"/>
          </a:lnRef>
          <a:fillRef idx="0">
            <a:srgbClr val="FFFFFF"/>
          </a:fillRef>
          <a:effectRef idx="0">
            <a:srgbClr val="FFFFFF"/>
          </a:effectRef>
          <a:fontRef idx="minor">
            <a:schemeClr val="tx1"/>
          </a:fontRef>
        </p:style>
      </p:cxnSp>
      <p:pic>
        <p:nvPicPr>
          <p:cNvPr id="17" name="图片 16"/>
          <p:cNvPicPr>
            <a:picLocks noChangeAspect="1"/>
          </p:cNvPicPr>
          <p:nvPr/>
        </p:nvPicPr>
        <p:blipFill>
          <a:blip r:embed="rId2"/>
          <a:srcRect l="21163" t="665" r="22190" b="26322"/>
          <a:stretch>
            <a:fillRect/>
          </a:stretch>
        </p:blipFill>
        <p:spPr>
          <a:xfrm>
            <a:off x="8235950" y="1064895"/>
            <a:ext cx="3056890" cy="42633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3235" y="229235"/>
            <a:ext cx="7177405" cy="460375"/>
          </a:xfrm>
          <a:prstGeom prst="rect">
            <a:avLst/>
          </a:prstGeom>
          <a:noFill/>
        </p:spPr>
        <p:txBody>
          <a:bodyPr wrap="square" rtlCol="0">
            <a:spAutoFit/>
          </a:bodyPr>
          <a:p>
            <a:r>
              <a:rPr lang="en-US" altLang="zh-CN" sz="2400" b="1"/>
              <a:t>Rotary Positional Embedding (RoPE) &amp; Attension Mask</a:t>
            </a:r>
            <a:endParaRPr lang="en-US" altLang="zh-CN" sz="2400" b="1"/>
          </a:p>
        </p:txBody>
      </p:sp>
      <p:sp>
        <p:nvSpPr>
          <p:cNvPr id="5" name="文本框 4"/>
          <p:cNvSpPr txBox="1"/>
          <p:nvPr/>
        </p:nvSpPr>
        <p:spPr>
          <a:xfrm>
            <a:off x="365125" y="862330"/>
            <a:ext cx="5800090" cy="368300"/>
          </a:xfrm>
          <a:prstGeom prst="rect">
            <a:avLst/>
          </a:prstGeom>
          <a:noFill/>
        </p:spPr>
        <p:txBody>
          <a:bodyPr wrap="square" rtlCol="0">
            <a:spAutoFit/>
          </a:bodyPr>
          <a:p>
            <a:r>
              <a:rPr lang="en-US" altLang="zh-CN"/>
              <a:t>Standard positional encoding struggles with long sequences</a:t>
            </a:r>
            <a:endParaRPr lang="en-US" altLang="zh-CN"/>
          </a:p>
        </p:txBody>
      </p:sp>
      <p:pic>
        <p:nvPicPr>
          <p:cNvPr id="6" name="图片 5"/>
          <p:cNvPicPr>
            <a:picLocks noChangeAspect="1"/>
          </p:cNvPicPr>
          <p:nvPr/>
        </p:nvPicPr>
        <p:blipFill>
          <a:blip r:embed="rId1"/>
          <a:stretch>
            <a:fillRect/>
          </a:stretch>
        </p:blipFill>
        <p:spPr>
          <a:xfrm>
            <a:off x="365125" y="1403350"/>
            <a:ext cx="5976620" cy="4972050"/>
          </a:xfrm>
          <a:prstGeom prst="rect">
            <a:avLst/>
          </a:prstGeom>
        </p:spPr>
      </p:pic>
      <p:pic>
        <p:nvPicPr>
          <p:cNvPr id="7" name="图片 6"/>
          <p:cNvPicPr>
            <a:picLocks noChangeAspect="1"/>
          </p:cNvPicPr>
          <p:nvPr/>
        </p:nvPicPr>
        <p:blipFill>
          <a:blip r:embed="rId2"/>
          <a:stretch>
            <a:fillRect/>
          </a:stretch>
        </p:blipFill>
        <p:spPr>
          <a:xfrm>
            <a:off x="6451600" y="2311400"/>
            <a:ext cx="5429250" cy="27387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3235" y="229235"/>
            <a:ext cx="3251835" cy="460375"/>
          </a:xfrm>
          <a:prstGeom prst="rect">
            <a:avLst/>
          </a:prstGeom>
          <a:noFill/>
        </p:spPr>
        <p:txBody>
          <a:bodyPr wrap="square" rtlCol="0">
            <a:spAutoFit/>
          </a:bodyPr>
          <a:p>
            <a:r>
              <a:rPr lang="en-US" altLang="zh-CN" sz="2400" b="1"/>
              <a:t>Experiments &amp; Results:</a:t>
            </a:r>
            <a:endParaRPr lang="en-US" altLang="zh-CN" sz="2400" b="1"/>
          </a:p>
        </p:txBody>
      </p:sp>
      <p:sp>
        <p:nvSpPr>
          <p:cNvPr id="8" name="文本框 7"/>
          <p:cNvSpPr txBox="1"/>
          <p:nvPr/>
        </p:nvSpPr>
        <p:spPr>
          <a:xfrm>
            <a:off x="483235" y="229235"/>
            <a:ext cx="3251835" cy="460375"/>
          </a:xfrm>
          <a:prstGeom prst="rect">
            <a:avLst/>
          </a:prstGeom>
          <a:noFill/>
        </p:spPr>
        <p:txBody>
          <a:bodyPr wrap="square" rtlCol="0">
            <a:spAutoFit/>
          </a:bodyPr>
          <a:p>
            <a:r>
              <a:rPr lang="en-US" altLang="zh-CN" sz="2400" b="1"/>
              <a:t>Experiments &amp; Results:</a:t>
            </a:r>
            <a:endParaRPr lang="en-US" altLang="zh-CN" sz="2400" b="1"/>
          </a:p>
        </p:txBody>
      </p:sp>
      <p:pic>
        <p:nvPicPr>
          <p:cNvPr id="9" name="图片 8"/>
          <p:cNvPicPr>
            <a:picLocks noChangeAspect="1"/>
          </p:cNvPicPr>
          <p:nvPr/>
        </p:nvPicPr>
        <p:blipFill>
          <a:blip r:embed="rId1"/>
          <a:stretch>
            <a:fillRect/>
          </a:stretch>
        </p:blipFill>
        <p:spPr>
          <a:xfrm>
            <a:off x="1974850" y="689610"/>
            <a:ext cx="8726170" cy="2388235"/>
          </a:xfrm>
          <a:prstGeom prst="rect">
            <a:avLst/>
          </a:prstGeom>
        </p:spPr>
      </p:pic>
      <p:pic>
        <p:nvPicPr>
          <p:cNvPr id="10" name="图片 9"/>
          <p:cNvPicPr>
            <a:picLocks noChangeAspect="1"/>
          </p:cNvPicPr>
          <p:nvPr/>
        </p:nvPicPr>
        <p:blipFill>
          <a:blip r:embed="rId2"/>
          <a:stretch>
            <a:fillRect/>
          </a:stretch>
        </p:blipFill>
        <p:spPr>
          <a:xfrm>
            <a:off x="1974850" y="3077845"/>
            <a:ext cx="8242935" cy="35947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8575" y="1582420"/>
            <a:ext cx="6399530" cy="2804160"/>
          </a:xfrm>
          <a:prstGeom prst="rect">
            <a:avLst/>
          </a:prstGeom>
        </p:spPr>
      </p:pic>
      <p:sp>
        <p:nvSpPr>
          <p:cNvPr id="5" name="文本框 4"/>
          <p:cNvSpPr txBox="1"/>
          <p:nvPr/>
        </p:nvSpPr>
        <p:spPr>
          <a:xfrm>
            <a:off x="6522720" y="905828"/>
            <a:ext cx="5080000" cy="4523105"/>
          </a:xfrm>
          <a:prstGeom prst="rect">
            <a:avLst/>
          </a:prstGeom>
        </p:spPr>
        <p:txBody>
          <a:bodyPr>
            <a:spAutoFit/>
          </a:bodyPr>
          <a:p>
            <a:pPr marL="342900" indent="-342900">
              <a:buAutoNum type="arabicPeriod"/>
            </a:pPr>
            <a:r>
              <a:rPr lang="en-US" altLang="zh-CN" sz="1600">
                <a:latin typeface="Times New Roman" panose="02020603050405020304" charset="0"/>
                <a:cs typeface="Times New Roman" panose="02020603050405020304" charset="0"/>
              </a:rPr>
              <a:t>w/o GV: Removing gravity alignment slightly hurts camera-space metrics and yields poor non-aligned world motion.</a:t>
            </a:r>
            <a:endParaRPr lang="en-US" altLang="zh-CN" sz="1600">
              <a:latin typeface="Times New Roman" panose="02020603050405020304" charset="0"/>
              <a:cs typeface="Times New Roman" panose="02020603050405020304" charset="0"/>
            </a:endParaRPr>
          </a:p>
          <a:p>
            <a:pPr marL="342900" indent="-342900">
              <a:buAutoNum type="arabicPeriod"/>
            </a:pPr>
            <a:endParaRPr lang="en-US" altLang="zh-CN" sz="1600">
              <a:latin typeface="Times New Roman" panose="02020603050405020304" charset="0"/>
              <a:cs typeface="Times New Roman" panose="02020603050405020304" charset="0"/>
            </a:endParaRPr>
          </a:p>
          <a:p>
            <a:pPr marL="342900" indent="-342900">
              <a:buAutoNum type="arabicPeriod"/>
            </a:pPr>
            <a:r>
              <a:rPr lang="en-US" altLang="zh-CN" sz="1600">
                <a:latin typeface="Times New Roman" panose="02020603050405020304" charset="0"/>
                <a:cs typeface="Times New Roman" panose="02020603050405020304" charset="0"/>
              </a:rPr>
              <a:t>w/o ΓGV: Dropping GV orientation</a:t>
            </a:r>
            <a:r>
              <a:rPr lang="en-US" altLang="zh-CN" sz="1600">
                <a:highlight>
                  <a:srgbClr val="FFFF00"/>
                </a:highlight>
                <a:latin typeface="Times New Roman" panose="02020603050405020304" charset="0"/>
                <a:cs typeface="Times New Roman" panose="02020603050405020304" charset="0"/>
              </a:rPr>
              <a:t> causes major world-coordinate errors</a:t>
            </a:r>
            <a:r>
              <a:rPr lang="en-US" altLang="zh-CN" sz="1600">
                <a:latin typeface="Times New Roman" panose="02020603050405020304" charset="0"/>
                <a:cs typeface="Times New Roman" panose="02020603050405020304" charset="0"/>
              </a:rPr>
              <a:t> due to accumulation.</a:t>
            </a:r>
            <a:endParaRPr lang="en-US" altLang="zh-CN" sz="1600">
              <a:latin typeface="Times New Roman" panose="02020603050405020304" charset="0"/>
              <a:cs typeface="Times New Roman" panose="02020603050405020304" charset="0"/>
            </a:endParaRPr>
          </a:p>
          <a:p>
            <a:pPr marL="342900" indent="-342900">
              <a:buAutoNum type="arabicPeriod"/>
            </a:pPr>
            <a:endParaRPr lang="en-US" altLang="zh-CN" sz="1600">
              <a:latin typeface="Times New Roman" panose="02020603050405020304" charset="0"/>
              <a:cs typeface="Times New Roman" panose="02020603050405020304" charset="0"/>
            </a:endParaRPr>
          </a:p>
          <a:p>
            <a:pPr marL="342900" indent="-342900">
              <a:buAutoNum type="arabicPeriod"/>
            </a:pPr>
            <a:r>
              <a:rPr lang="en-US" altLang="zh-CN" sz="1600">
                <a:latin typeface="Times New Roman" panose="02020603050405020304" charset="0"/>
                <a:cs typeface="Times New Roman" panose="02020603050405020304" charset="0"/>
              </a:rPr>
              <a:t>w/o Transformer / Transformer*: Replacing the transformer with convolution (with or without sliding window) leads to poor performance, showing the transformer’s superiority.</a:t>
            </a:r>
            <a:endParaRPr lang="en-US" altLang="zh-CN" sz="1600">
              <a:latin typeface="Times New Roman" panose="02020603050405020304" charset="0"/>
              <a:cs typeface="Times New Roman" panose="02020603050405020304" charset="0"/>
            </a:endParaRPr>
          </a:p>
          <a:p>
            <a:pPr marL="342900" indent="-342900">
              <a:buAutoNum type="arabicPeriod"/>
            </a:pPr>
            <a:endParaRPr lang="en-US" altLang="zh-CN" sz="1600">
              <a:latin typeface="Times New Roman" panose="02020603050405020304" charset="0"/>
              <a:cs typeface="Times New Roman" panose="02020603050405020304" charset="0"/>
            </a:endParaRPr>
          </a:p>
          <a:p>
            <a:pPr marL="342900" indent="-342900">
              <a:buAutoNum type="arabicPeriod"/>
            </a:pPr>
            <a:r>
              <a:rPr lang="en-US" altLang="zh-CN" sz="1600">
                <a:latin typeface="Times New Roman" panose="02020603050405020304" charset="0"/>
                <a:cs typeface="Times New Roman" panose="02020603050405020304" charset="0"/>
              </a:rPr>
              <a:t>w/o RoPE / RoPE*: Absolute positional encoding (with or without sliding window) generalizes poorly on long sequences.</a:t>
            </a:r>
            <a:endParaRPr lang="en-US" altLang="zh-CN" sz="1600">
              <a:latin typeface="Times New Roman" panose="02020603050405020304" charset="0"/>
              <a:cs typeface="Times New Roman" panose="02020603050405020304" charset="0"/>
            </a:endParaRPr>
          </a:p>
          <a:p>
            <a:pPr marL="342900" indent="-342900">
              <a:buAutoNum type="arabicPeriod"/>
            </a:pPr>
            <a:endParaRPr lang="en-US" altLang="zh-CN" sz="1600">
              <a:latin typeface="Times New Roman" panose="02020603050405020304" charset="0"/>
              <a:cs typeface="Times New Roman" panose="02020603050405020304" charset="0"/>
            </a:endParaRPr>
          </a:p>
          <a:p>
            <a:pPr marL="342900" indent="-342900">
              <a:buAutoNum type="arabicPeriod"/>
            </a:pPr>
            <a:r>
              <a:rPr lang="en-US" altLang="zh-CN" sz="1600">
                <a:latin typeface="Times New Roman" panose="02020603050405020304" charset="0"/>
                <a:cs typeface="Times New Roman" panose="02020603050405020304" charset="0"/>
              </a:rPr>
              <a:t>w/o Post-Processing: Skipping post-processing notably degrades global accuracy.</a:t>
            </a:r>
            <a:endParaRPr lang="en-US" altLang="zh-CN" sz="1600">
              <a:latin typeface="Times New Roman" panose="02020603050405020304" charset="0"/>
              <a:cs typeface="Times New Roman" panose="02020603050405020304" charset="0"/>
            </a:endParaRPr>
          </a:p>
        </p:txBody>
      </p:sp>
      <p:sp>
        <p:nvSpPr>
          <p:cNvPr id="8" name="文本框 7"/>
          <p:cNvSpPr txBox="1"/>
          <p:nvPr/>
        </p:nvSpPr>
        <p:spPr>
          <a:xfrm>
            <a:off x="483235" y="229235"/>
            <a:ext cx="3251835" cy="460375"/>
          </a:xfrm>
          <a:prstGeom prst="rect">
            <a:avLst/>
          </a:prstGeom>
          <a:noFill/>
        </p:spPr>
        <p:txBody>
          <a:bodyPr wrap="square" rtlCol="0">
            <a:spAutoFit/>
          </a:bodyPr>
          <a:p>
            <a:r>
              <a:rPr lang="en-US" altLang="zh-CN" sz="2400" b="1"/>
              <a:t>Ablation Study</a:t>
            </a:r>
            <a:endParaRPr lang="en-US" altLang="zh-CN" sz="2400" b="1"/>
          </a:p>
        </p:txBody>
      </p:sp>
    </p:spTree>
  </p:cSld>
  <p:clrMapOvr>
    <a:masterClrMapping/>
  </p:clrMapOvr>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2016</Words>
  <Application>WPS 演示</Application>
  <PresentationFormat>宽屏</PresentationFormat>
  <Paragraphs>64</Paragraphs>
  <Slides>9</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9</vt:i4>
      </vt:variant>
    </vt:vector>
  </HeadingPairs>
  <TitlesOfParts>
    <vt:vector size="18" baseType="lpstr">
      <vt:lpstr>Arial</vt:lpstr>
      <vt:lpstr>宋体</vt:lpstr>
      <vt:lpstr>Wingdings</vt:lpstr>
      <vt:lpstr>Arial</vt:lpstr>
      <vt:lpstr>Times New Roman</vt:lpstr>
      <vt:lpstr>Calibri</vt:lpstr>
      <vt:lpstr>微软雅黑</vt:lpstr>
      <vt:lpstr>Arial Unicode MS</vt:lpstr>
      <vt:lpstr>WPS</vt:lpstr>
      <vt:lpstr>World-Grounded Human Motion Recovery  via Gravity-View Coordinates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denglitao</dc:creator>
  <cp:lastModifiedBy>邓力滔</cp:lastModifiedBy>
  <cp:revision>68</cp:revision>
  <dcterms:created xsi:type="dcterms:W3CDTF">2023-08-09T12:44:00Z</dcterms:created>
  <dcterms:modified xsi:type="dcterms:W3CDTF">2025-09-14T21:57:00Z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2052-12.1.0.19302</vt:lpwstr>
  </property>
</Properties>
</file>