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media2.mp4" ContentType="video/unknown"/>
  <Override PartName="/ppt/media/media3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.g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image" Target="../media/image1.gif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2.gif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.gif"/><Relationship Id="rId8" Type="http://schemas.openxmlformats.org/officeDocument/2006/relationships/image" Target="../media/image1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png"/><Relationship Id="rId3" Type="http://schemas.openxmlformats.org/officeDocument/2006/relationships/image" Target="../media/image18.png"/><Relationship Id="rId4" Type="http://schemas.openxmlformats.org/officeDocument/2006/relationships/image" Target="../media/image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4.g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5.gif"/><Relationship Id="rId5" Type="http://schemas.openxmlformats.org/officeDocument/2006/relationships/image" Target="../media/image6.gif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7.gif"/><Relationship Id="rId9" Type="http://schemas.openxmlformats.org/officeDocument/2006/relationships/image" Target="../media/image26.png"/><Relationship Id="rId10" Type="http://schemas.openxmlformats.org/officeDocument/2006/relationships/image" Target="../media/image8.g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iahui — Sept 2nd, 2025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Jiahui — Sept 2nd, 2025</a:t>
            </a:r>
          </a:p>
        </p:txBody>
      </p:sp>
      <p:sp>
        <p:nvSpPr>
          <p:cNvPr id="152" name="Journal Club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Journal Club</a:t>
            </a:r>
          </a:p>
        </p:txBody>
      </p:sp>
      <p:sp>
        <p:nvSpPr>
          <p:cNvPr id="153" name="3D Trajectories in Video Generation Task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3D Trajectories in Video Generation Tasks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t2n7 (1).mp4" descr="t2n7 (1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7731" y="1541538"/>
            <a:ext cx="22709207" cy="111022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Quantitive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Quantitive Results</a:t>
            </a:r>
          </a:p>
        </p:txBody>
      </p:sp>
      <p:pic>
        <p:nvPicPr>
          <p:cNvPr id="181" name="Screen Shot 2025-08-31 at 3.59.21 PM.png" descr="Screen Shot 2025-08-31 at 3.59.21 PM.png"/>
          <p:cNvPicPr>
            <a:picLocks noChangeAspect="1"/>
          </p:cNvPicPr>
          <p:nvPr/>
        </p:nvPicPr>
        <p:blipFill>
          <a:blip r:embed="rId2">
            <a:extLst/>
          </a:blip>
          <a:srcRect l="0" t="0" r="4006" b="0"/>
          <a:stretch>
            <a:fillRect/>
          </a:stretch>
        </p:blipFill>
        <p:spPr>
          <a:xfrm>
            <a:off x="476845" y="3394645"/>
            <a:ext cx="23430208" cy="6482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Screen Shot 2025-08-31 at 4.10.51 PM.png" descr="Screen Shot 2025-08-31 at 4.10.5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0307" y="10103348"/>
            <a:ext cx="17043401" cy="2476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(CVPR 2025 Highlight)"/>
          <p:cNvSpPr txBox="1"/>
          <p:nvPr/>
        </p:nvSpPr>
        <p:spPr>
          <a:xfrm>
            <a:off x="9056848" y="9455723"/>
            <a:ext cx="4998859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1600"/>
              </a:spcBef>
              <a:defRPr sz="3900">
                <a:solidFill>
                  <a:srgbClr val="1F2328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/>
            <a:r>
              <a:t> (CVPR 2025 Highlight)</a:t>
            </a:r>
          </a:p>
        </p:txBody>
      </p:sp>
      <p:pic>
        <p:nvPicPr>
          <p:cNvPr id="185" name="Screen Shot 2025-08-31 at 3.34.49 PM.png" descr="Screen Shot 2025-08-31 at 3.34.4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2364" y="2556132"/>
            <a:ext cx="20547826" cy="65349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pic>
        <p:nvPicPr>
          <p:cNvPr id="188" name="Screen Shot 2025-08-31 at 3.37.04 PM.png" descr="Screen Shot 2025-08-31 at 3.37.04 PM.png"/>
          <p:cNvPicPr>
            <a:picLocks noChangeAspect="1"/>
          </p:cNvPicPr>
          <p:nvPr/>
        </p:nvPicPr>
        <p:blipFill>
          <a:blip r:embed="rId2">
            <a:extLst/>
          </a:blip>
          <a:srcRect l="0" t="4795" r="0" b="48437"/>
          <a:stretch>
            <a:fillRect/>
          </a:stretch>
        </p:blipFill>
        <p:spPr>
          <a:xfrm>
            <a:off x="673352" y="2864221"/>
            <a:ext cx="5305134" cy="8810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ballon_building_far.gif" descr="ballon_building_far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0900" y="3948422"/>
            <a:ext cx="4281948" cy="7612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ballon_building_far.gif" descr="ballon_building_far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51770" y="3810245"/>
            <a:ext cx="4437397" cy="7888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pic>
        <p:nvPicPr>
          <p:cNvPr id="193" name="Screen Shot 2025-08-31 at 3.37.04 PM.png" descr="Screen Shot 2025-08-31 at 3.37.04 PM.png"/>
          <p:cNvPicPr>
            <a:picLocks noChangeAspect="1"/>
          </p:cNvPicPr>
          <p:nvPr/>
        </p:nvPicPr>
        <p:blipFill>
          <a:blip r:embed="rId2">
            <a:extLst/>
          </a:blip>
          <a:srcRect l="0" t="4795" r="0" b="48437"/>
          <a:stretch>
            <a:fillRect/>
          </a:stretch>
        </p:blipFill>
        <p:spPr>
          <a:xfrm>
            <a:off x="673352" y="2864221"/>
            <a:ext cx="5305134" cy="8810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ballon_building_far.gif" descr="ballon_building_far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80900" y="3948422"/>
            <a:ext cx="4281948" cy="7612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ballon_building_far.gif" descr="ballon_building_far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51770" y="3810245"/>
            <a:ext cx="4437396" cy="7888705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Propose: add object instance &amp; depth information as condition"/>
          <p:cNvSpPr txBox="1"/>
          <p:nvPr/>
        </p:nvSpPr>
        <p:spPr>
          <a:xfrm>
            <a:off x="4843210" y="12320992"/>
            <a:ext cx="17288526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Propose: add object instance &amp; depth information as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25-09-01 at 3.04.54 PM.png" descr="Screen Shot 2025-09-01 at 3.04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844" y="560805"/>
            <a:ext cx="16142079" cy="1404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creen Shot 2025-09-01 at 3.05.24 PM.png" descr="Screen Shot 2025-09-01 at 3.05.2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29" y="3440517"/>
            <a:ext cx="4075089" cy="7220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ballon_building_near.gif" descr="ballon_building_near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84298" y="4505559"/>
            <a:ext cx="3410198" cy="6062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Screen Shot 2025-09-01 at 3.06.12 PM.png" descr="Screen Shot 2025-09-01 at 3.06.12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103301" y="3678669"/>
            <a:ext cx="3572191" cy="734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 Shot 2025-09-01 at 3.07.05 PM.png" descr="Screen Shot 2025-09-01 at 3.07.05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50596" y="3447355"/>
            <a:ext cx="3805540" cy="7611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ballon_building_far.gif" descr="ballon_building_far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773955" y="4505560"/>
            <a:ext cx="3410198" cy="6062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Screen Shot 2025-09-01 at 3.07.37 PM.png" descr="Screen Shot 2025-09-01 at 3.07.37 PM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479858" y="3706697"/>
            <a:ext cx="3410198" cy="4758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creen Shot 2025-09-01 at 3.04.54 PM.png" descr="Screen Shot 2025-09-01 at 3.04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86844" y="560805"/>
            <a:ext cx="16142079" cy="1404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creen Shot 2025-09-01 at 3.11.52 PM.png" descr="Screen Shot 2025-09-01 at 3.11.52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8337" y="3099190"/>
            <a:ext cx="4212231" cy="92669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cars_real.gif" descr="cars_real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2624" y="4582091"/>
            <a:ext cx="4087726" cy="7267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Screen Shot 2025-09-01 at 3.12.47 PM.png" descr="Screen Shot 2025-09-01 at 3.12.4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95069" y="3622499"/>
            <a:ext cx="3462835" cy="854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Screen Shot 2025-09-01 at 3.25.47 PM.png" descr="Screen Shot 2025-09-01 at 3.25.47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783674" y="2960830"/>
            <a:ext cx="4699876" cy="9543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girl.gif" descr="girl.gif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241343" y="4481443"/>
            <a:ext cx="4087726" cy="7267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Screen Shot 2025-09-01 at 3.12.47 PM.png" descr="Screen Shot 2025-09-01 at 3.12.47 P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126230" y="3297077"/>
            <a:ext cx="3462835" cy="854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creen Shot 2025-08-31 at 3.39.25 PM.png" descr="Screen Shot 2025-08-31 at 3.39.2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4994" y="3032904"/>
            <a:ext cx="21252620" cy="940019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Inference Pipeline"/>
          <p:cNvSpPr txBox="1"/>
          <p:nvPr>
            <p:ph type="title" idx="4294967295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Inference Pipeline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Qualitative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Qualitative Results</a:t>
            </a:r>
          </a:p>
        </p:txBody>
      </p:sp>
      <p:pic>
        <p:nvPicPr>
          <p:cNvPr id="218" name="Screen Shot 2025-09-01 at 6.52.54 PM.png" descr="Screen Shot 2025-09-01 at 6.52.5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6719" y="2829016"/>
            <a:ext cx="3250937" cy="10643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Screen Shot 2025-09-01 at 6.53.11 PM.png" descr="Screen Shot 2025-09-01 at 6.53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7083" y="2821289"/>
            <a:ext cx="2679484" cy="7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Screen Shot 2025-09-01 at 6.53.11 PM.png" descr="Screen Shot 2025-09-01 at 6.53.1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77083" y="8018538"/>
            <a:ext cx="2679484" cy="7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two_cars.gif" descr="two_cars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29964" y="3642278"/>
            <a:ext cx="2484152" cy="4416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two_cars_1.gif" descr="two_cars_1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74749" y="8896633"/>
            <a:ext cx="2484152" cy="4416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Screen Shot 2025-09-01 at 6.54.42 PM.png" descr="Screen Shot 2025-09-01 at 6.54.42 P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276596" y="2744873"/>
            <a:ext cx="3089076" cy="10811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Screen Shot 2025-09-01 at 6.55.05 PM.png" descr="Screen Shot 2025-09-01 at 6.55.05 PM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132311" y="2857695"/>
            <a:ext cx="2679484" cy="669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two_cars (1).gif" descr="two_cars (1).gif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229977" y="3642279"/>
            <a:ext cx="2484152" cy="4416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Screen Shot 2025-09-01 at 6.55.38 PM.png" descr="Screen Shot 2025-09-01 at 6.55.38 PM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974662" y="8173261"/>
            <a:ext cx="2641601" cy="609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two_cars (2).gif" descr="two_cars (2).gif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181488" y="8810431"/>
            <a:ext cx="2581130" cy="4588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Quantitive Resul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Quantitive Results</a:t>
            </a:r>
          </a:p>
        </p:txBody>
      </p:sp>
      <p:pic>
        <p:nvPicPr>
          <p:cNvPr id="230" name="Screen Shot 2025-09-01 at 3.28.35 PM.png" descr="Screen Shot 2025-09-01 at 3.28.3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4700" y="9857917"/>
            <a:ext cx="11112501" cy="279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Screen Shot 2025-09-01 at 5.00.01 PM.png" descr="Screen Shot 2025-09-01 at 5.00.01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6067" y="3173513"/>
            <a:ext cx="13741401" cy="5740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5-08-30 at 4.15.16 PM.png" descr="Screen Shot 2025-08-30 at 4.15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504" y="2468861"/>
            <a:ext cx="21811108" cy="77268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58" name="As real-world objects move in 3D space, some motion properties can only be described through 3D representations.…"/>
          <p:cNvSpPr txBox="1"/>
          <p:nvPr>
            <p:ph type="body" sz="half" idx="4294967295"/>
          </p:nvPr>
        </p:nvSpPr>
        <p:spPr>
          <a:xfrm>
            <a:off x="977821" y="3271423"/>
            <a:ext cx="21971001" cy="4827863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pPr>
            <a:r>
              <a:t>As real-world objects move in 3D space, some motion properties can only be described through 3D representations.</a:t>
            </a:r>
          </a:p>
          <a:p>
            <a: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pPr>
            <a:r>
              <a:t>Using 2D control signals such as bounding box often fail to capture the inherent 3D object motions.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Motiv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Motivation</a:t>
            </a:r>
          </a:p>
        </p:txBody>
      </p:sp>
      <p:sp>
        <p:nvSpPr>
          <p:cNvPr id="161" name="As real-world objects move in 3D space, some motion properties can only be described through 3D representations.…"/>
          <p:cNvSpPr txBox="1"/>
          <p:nvPr>
            <p:ph type="body" sz="half" idx="4294967295"/>
          </p:nvPr>
        </p:nvSpPr>
        <p:spPr>
          <a:xfrm>
            <a:off x="977821" y="3271423"/>
            <a:ext cx="21971001" cy="4827863"/>
          </a:xfrm>
          <a:prstGeom prst="rect">
            <a:avLst/>
          </a:prstGeom>
        </p:spPr>
        <p:txBody>
          <a:bodyPr/>
          <a:lstStyle/>
          <a:p>
            <a: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pPr>
            <a:r>
              <a:t>As real-world objects move in 3D space, some motion properties can only be described through 3D representations.</a:t>
            </a:r>
          </a:p>
          <a:p>
            <a: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pPr>
            <a:r>
              <a:t>Using 2D control signals such as bounding box often fail to capture the inherent 3D object motions.</a:t>
            </a:r>
          </a:p>
        </p:txBody>
      </p:sp>
      <p:sp>
        <p:nvSpPr>
          <p:cNvPr id="162" name="Propose: add 3D pose sequences as condition"/>
          <p:cNvSpPr txBox="1"/>
          <p:nvPr/>
        </p:nvSpPr>
        <p:spPr>
          <a:xfrm>
            <a:off x="4429218" y="9154036"/>
            <a:ext cx="14697579" cy="2341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>
                <a:solidFill>
                  <a:srgbClr val="000000"/>
                </a:solidFill>
              </a:defRPr>
            </a:lvl1pPr>
          </a:lstStyle>
          <a:p>
            <a:pPr/>
            <a:r>
              <a:t>Propose: add 3D pose sequences as condition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t2n13.mp4" descr="t2n13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1440613"/>
            <a:ext cx="24384001" cy="119210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6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25-08-31 at 2.45.05 PM.png" descr="Screen Shot 2025-08-31 at 2.45.0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193577" y="6166910"/>
            <a:ext cx="4427577" cy="6078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Shot 2025-08-30 at 4.16.42 PM.png" descr="Screen Shot 2025-08-30 at 4.16.42 PM.png"/>
          <p:cNvPicPr>
            <a:picLocks noChangeAspect="1"/>
          </p:cNvPicPr>
          <p:nvPr/>
        </p:nvPicPr>
        <p:blipFill>
          <a:blip r:embed="rId3">
            <a:extLst/>
          </a:blip>
          <a:srcRect l="0" t="2297" r="0" b="0"/>
          <a:stretch>
            <a:fillRect/>
          </a:stretch>
        </p:blipFill>
        <p:spPr>
          <a:xfrm>
            <a:off x="516254" y="1111810"/>
            <a:ext cx="9773451" cy="10532292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Entity 1: a man with short curly red hair, average build, a black leather jacket, dark blue cargo pants, and white sneakers…"/>
          <p:cNvSpPr txBox="1"/>
          <p:nvPr/>
        </p:nvSpPr>
        <p:spPr>
          <a:xfrm>
            <a:off x="11840793" y="1902085"/>
            <a:ext cx="11231860" cy="4950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3200"/>
            </a:pPr>
            <a:r>
              <a:rPr b="1"/>
              <a:t>Entity 1</a:t>
            </a:r>
            <a:r>
              <a:t>: a man with short curly red hair, average build, a black leather jacket, dark blue cargo pants, and white sneakers</a:t>
            </a:r>
          </a:p>
          <a:p>
            <a:pPr algn="l">
              <a:lnSpc>
                <a:spcPct val="150000"/>
              </a:lnSpc>
              <a:defRPr sz="3200"/>
            </a:pPr>
            <a:r>
              <a:rPr b="1"/>
              <a:t>Entity 2</a:t>
            </a:r>
            <a:r>
              <a:t>: a woman with long wavy blonde hair, petite figure, a red floral dress, white sandals, and a yellow shoulder bag</a:t>
            </a:r>
          </a:p>
          <a:p>
            <a:pPr algn="l">
              <a:lnSpc>
                <a:spcPct val="150000"/>
              </a:lnSpc>
              <a:defRPr sz="3200"/>
            </a:pPr>
            <a:r>
              <a:rPr b="1"/>
              <a:t>Location</a:t>
            </a:r>
            <a:r>
              <a:t>: mall lobby</a:t>
            </a:r>
          </a:p>
          <a:p>
            <a:pPr algn="l">
              <a:lnSpc>
                <a:spcPct val="150000"/>
              </a:lnSpc>
              <a:defRPr sz="3200"/>
            </a:pPr>
            <a:r>
              <a:rPr b="1"/>
              <a:t>Trajectories</a:t>
            </a:r>
            <a:r>
              <a:t>: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 Shot 2025-08-30 at 4.16.02 PM.png" descr="Screen Shot 2025-08-30 at 4.16.0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6879" y="1326744"/>
            <a:ext cx="23028961" cy="11062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Datase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Dataset</a:t>
            </a:r>
          </a:p>
        </p:txBody>
      </p:sp>
      <p:pic>
        <p:nvPicPr>
          <p:cNvPr id="173" name="Screen Shot 2025-08-31 at 2.48.45 PM.png" descr="Screen Shot 2025-08-31 at 2.48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25400" y="2837192"/>
            <a:ext cx="22725886" cy="10172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Qualitative Results"/>
          <p:cNvSpPr txBox="1"/>
          <p:nvPr>
            <p:ph type="title"/>
          </p:nvPr>
        </p:nvSpPr>
        <p:spPr>
          <a:xfrm>
            <a:off x="770794" y="289519"/>
            <a:ext cx="21971001" cy="1434949"/>
          </a:xfrm>
          <a:prstGeom prst="rect">
            <a:avLst/>
          </a:prstGeom>
        </p:spPr>
        <p:txBody>
          <a:bodyPr/>
          <a:lstStyle/>
          <a:p>
            <a:pPr/>
            <a:r>
              <a:t>Qualitative Results</a:t>
            </a:r>
          </a:p>
        </p:txBody>
      </p:sp>
      <p:pic>
        <p:nvPicPr>
          <p:cNvPr id="176" name="demo.mp4" descr="demo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65162" y="1448208"/>
            <a:ext cx="21808064" cy="11871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17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