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4" r:id="rId7"/>
    <p:sldId id="265" r:id="rId8"/>
    <p:sldId id="263" r:id="rId9"/>
    <p:sldId id="266" r:id="rId10"/>
    <p:sldId id="267" r:id="rId11"/>
    <p:sldId id="281" r:id="rId12"/>
    <p:sldId id="268" r:id="rId13"/>
    <p:sldId id="269" r:id="rId14"/>
    <p:sldId id="271" r:id="rId15"/>
    <p:sldId id="270" r:id="rId16"/>
    <p:sldId id="280" r:id="rId17"/>
    <p:sldId id="259" r:id="rId18"/>
    <p:sldId id="272" r:id="rId19"/>
    <p:sldId id="273" r:id="rId20"/>
    <p:sldId id="275" r:id="rId21"/>
    <p:sldId id="283" r:id="rId22"/>
    <p:sldId id="277" r:id="rId23"/>
    <p:sldId id="276" r:id="rId24"/>
    <p:sldId id="278" r:id="rId25"/>
    <p:sldId id="279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2"/>
    <p:restoredTop sz="94626"/>
  </p:normalViewPr>
  <p:slideViewPr>
    <p:cSldViewPr snapToGrid="0">
      <p:cViewPr varScale="1">
        <p:scale>
          <a:sx n="121" d="100"/>
          <a:sy n="121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86280-60B0-B805-0FC6-2F0F33FED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9C24C-2AB6-87DF-8B06-905A9DA8E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91F39-BC59-5B19-AE5D-ADF377F1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C2B8F-F722-E3C5-5C79-C6A2C52F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791F5-E61A-DC4F-8812-2A80C703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22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BF3F1-C1D6-E443-AE17-3A949FE9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1661-5149-AEE7-7BD4-93F8370B8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390DC-CBD9-A9B4-0445-473D9CD09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31043-23BF-BDD9-F26F-CD9370306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770BB-FE39-B023-26A4-22EFD215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87A1A5-216A-2296-9917-3BCEC7510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4F79-20FA-7479-8F62-937449E2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9FA46-3EBE-A155-C79F-25D01E78B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FD72B-3264-67DD-95C9-998159459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87983-25FE-E8A1-7385-C69DA3E8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1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CD8E-8EED-D718-0F2B-DAD660679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D7FE2-CA77-52C3-23F4-94F61AFFD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4607D-0792-D416-9D51-A2FE2369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DF311-1E6C-2CB8-CF86-94027ED4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26BF9-57AD-7882-E119-23F0AD26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6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AEA47-B1E8-B08E-EC63-F8613D56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964E5-6574-0483-8FD3-0072C9208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8979D-908E-B269-A6C2-452618FDB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6C5B8-7C1C-302A-B6F3-7C60FCB03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A3DA6-CD1E-99D5-4A04-ACBAE17F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0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D0B21-3D6C-EB4A-6B77-5EC60D6A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BA520-D9C7-364B-6282-F3372555E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03167-94DA-2B6C-9DF1-E4CC46998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2CD7-3B9E-5DBB-4575-D3E8F7B04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A395E-8246-66F3-061E-0003EDDA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54A29-E11B-4672-926E-E8356C88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6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FDEC-2E89-9401-AEE4-922294293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ABEC6-E883-747E-F8E1-318E1773E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D7CA5-7BAC-120B-7517-7E87C5BAD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8A8A83-BCF0-23BC-1D16-1BD356F35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922AF7-CF67-9989-01AB-1495383C3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988CAD-ECF3-92FA-3EF3-892B6451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47386B-A44A-3C8F-D967-A1914619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DBB80D-1078-9B3E-E460-FE3714312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C2E97-166D-D56B-4D16-D7A33BD6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C8929A-501F-2B3A-F426-2DDF9AEC3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75BF2-C37A-8044-69E1-04EE432E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D76A5-4C76-BA1C-6F90-D195D1E4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8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650915-60C7-C669-C82C-FE77446DB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28710-9F2B-8ED3-916B-34CA2DB2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5E2C3-56E0-571F-15C1-696D079E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6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C1EA6-E0F5-2FF0-C10C-E7608911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42232-4870-BA27-297B-32726C050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50A64-858D-7AD9-1047-BA24AD6A4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E750B-94C8-3633-8E01-6589F7ECD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30F81-2B93-6F4F-6277-E2C12B83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67FFE-B585-66EB-1763-9D902C7A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3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643C-6814-A0C1-84B6-9A7B2B612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1C61C5-93EC-FEC3-BF07-B178BB6A8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EF0ED-6341-61B5-FBBB-5DD812C0E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C46A0-DE99-8FB4-AA94-EC7E9304A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D9B0E-1DE2-5ED1-2212-BC9D30CB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4F639-71CE-A2A2-95B0-8350C6AF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C38F31-6C3A-E87E-F9F6-DD92D578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63587-AAFE-FF61-6EF9-EAC9376C0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04849-CBB8-0211-1ED4-49A7D3D54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4F27F-16DB-B948-AADE-680664CE5896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5FDC0-4B02-C9C4-744A-91C4ECE12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A4E02-78AC-FF6C-D8C9-EEDB6E7A8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37F63-7FC0-1D41-B9DB-B37F3363C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7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E175-11B9-561E-98B2-816336DA1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SIGGRAPH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  <a:r>
              <a:rPr lang="zh-CN" altLang="en-US" dirty="0"/>
              <a:t> </a:t>
            </a:r>
            <a:br>
              <a:rPr lang="en-CA" altLang="zh-CN" dirty="0"/>
            </a:br>
            <a:r>
              <a:rPr lang="en-US" altLang="zh-CN" dirty="0"/>
              <a:t>Paper</a:t>
            </a:r>
            <a:r>
              <a:rPr lang="zh-CN" altLang="en-US" dirty="0"/>
              <a:t> </a:t>
            </a:r>
            <a:r>
              <a:rPr lang="en-US" altLang="zh-CN" dirty="0"/>
              <a:t>Sharing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1F57F1-CA23-E963-CE59-6B92C551B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25/08/27</a:t>
            </a:r>
          </a:p>
          <a:p>
            <a:r>
              <a:rPr lang="en-US" altLang="zh-CN" dirty="0"/>
              <a:t>Presenter:</a:t>
            </a:r>
            <a:r>
              <a:rPr lang="zh-CN" altLang="en-US" dirty="0"/>
              <a:t> </a:t>
            </a:r>
            <a:r>
              <a:rPr lang="en-US" altLang="zh-CN" dirty="0"/>
              <a:t>Yilin</a:t>
            </a:r>
            <a:r>
              <a:rPr lang="zh-CN" altLang="en-US" dirty="0"/>
              <a:t> </a:t>
            </a:r>
            <a:r>
              <a:rPr lang="en-US" altLang="zh-CN" dirty="0"/>
              <a:t>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5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2CD4-D576-683D-7B90-612D5AC6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47DEB-E7EA-D92B-4D8C-2E891858A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2D-3D</a:t>
            </a:r>
            <a:r>
              <a:rPr lang="zh-CN" altLang="en-US" dirty="0"/>
              <a:t> </a:t>
            </a:r>
            <a:r>
              <a:rPr lang="en-US" altLang="zh-CN" dirty="0"/>
              <a:t>Trajectory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Keypose</a:t>
            </a:r>
            <a:r>
              <a:rPr lang="zh-CN" altLang="en-US" dirty="0"/>
              <a:t> </a:t>
            </a:r>
            <a:r>
              <a:rPr lang="en-US" altLang="zh-CN" dirty="0"/>
              <a:t>Alignment</a:t>
            </a:r>
          </a:p>
          <a:p>
            <a:pPr lvl="1"/>
            <a:r>
              <a:rPr lang="en-US" altLang="zh-CN" dirty="0"/>
              <a:t>Contrastive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C49CB-3B08-359D-101B-D947C741C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558" y="3579218"/>
            <a:ext cx="3882548" cy="833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702C3-8AD3-D2D4-1BA7-F89C42D1B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481" y="2728970"/>
            <a:ext cx="4847291" cy="850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44CC40-AF00-CE0F-3789-1B4346211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558" y="4319829"/>
            <a:ext cx="4433877" cy="558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FF6EFE-0B40-B7F6-5FEE-0B1DD362B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558" y="5034361"/>
            <a:ext cx="48514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57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CA555-D2D7-3382-BB62-D7C9CCD3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D7420-ED0A-944D-820B-C7F0996BE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Synthesized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HumanML3D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ED02A-51DC-E78E-6CE6-AFC8896F0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30" y="2715490"/>
            <a:ext cx="5809483" cy="3164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61AE21-EC6E-3662-2BC5-B663ABE12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41" y="1009651"/>
            <a:ext cx="402970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71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7FFC-DD71-E23C-3164-35D97D42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DA411-419D-6555-741C-20EA182FD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B57A22-29C7-816D-A37A-457A2D6B0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7325"/>
            <a:ext cx="4821888" cy="5367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8CD41-EAE4-4072-1486-E7C39D072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611" y="2494803"/>
            <a:ext cx="6094005" cy="24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62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E4E0-3668-D78D-1C68-6CDF9BD7B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955815-C46D-6C47-8C79-09492AFC7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54988"/>
            <a:ext cx="10033000" cy="294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9CFAB-83AB-E181-D7DA-9038E3F41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594" y="365125"/>
            <a:ext cx="4108600" cy="218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47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F12D-2B68-B77C-3AE9-56DAC9B4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Ablation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3735C-FEFA-9F59-96F0-01175D461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0A710-26E8-85BC-6E42-937C432B2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243" y="1474213"/>
            <a:ext cx="4087757" cy="3909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76680-175C-3919-BF60-95D0914BF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43" y="1825625"/>
            <a:ext cx="7772400" cy="332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95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2A2A6-F23C-33FE-45D5-7F3B921D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Limitations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3AA0FD-B974-260B-4E0B-DF4109DBB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3527" y="987142"/>
            <a:ext cx="5461803" cy="550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67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DA2F-219C-EB00-4B22-37A513EB5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Takeaway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AF898-22A5-E7DE-4863-6CF7EC395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zh-CN" altLang="en-US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sketches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symbols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carefully</a:t>
            </a:r>
            <a:r>
              <a:rPr lang="zh-CN" altLang="en-US" dirty="0"/>
              <a:t> </a:t>
            </a:r>
            <a:r>
              <a:rPr lang="en-US" altLang="zh-CN" dirty="0"/>
              <a:t>trained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mapper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effectively</a:t>
            </a:r>
            <a:r>
              <a:rPr lang="zh-CN" altLang="en-US" dirty="0"/>
              <a:t> </a:t>
            </a:r>
            <a:r>
              <a:rPr lang="en-US" altLang="zh-CN" dirty="0"/>
              <a:t>map</a:t>
            </a:r>
            <a:r>
              <a:rPr lang="zh-CN" altLang="en-US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domains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76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CBA33-55AD-AE4C-B42F-A42457A4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Multi-Person Interaction Generation from Two-Person Motion Priors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E75504-45DE-D8F3-785A-5A2B6965F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995" y="1825625"/>
            <a:ext cx="85600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11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3AB44-9EA0-0553-3BC4-3D5AB330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29B8E-A21A-F4E1-4BA5-47DBBF670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multi-person</a:t>
            </a:r>
            <a:r>
              <a:rPr lang="zh-CN" altLang="en-US" dirty="0"/>
              <a:t> </a:t>
            </a:r>
            <a:r>
              <a:rPr lang="en-US" altLang="zh-CN" dirty="0"/>
              <a:t>interactions</a:t>
            </a:r>
            <a:r>
              <a:rPr lang="zh-CN" altLang="en-US" dirty="0"/>
              <a:t> </a:t>
            </a:r>
            <a:r>
              <a:rPr lang="en-US" altLang="zh-CN" dirty="0"/>
              <a:t>remain</a:t>
            </a:r>
            <a:r>
              <a:rPr lang="zh-CN" altLang="en-US" dirty="0"/>
              <a:t> </a:t>
            </a:r>
            <a:r>
              <a:rPr lang="en-US" altLang="zh-CN" dirty="0"/>
              <a:t>less</a:t>
            </a:r>
            <a:r>
              <a:rPr lang="zh-CN" altLang="en-US" dirty="0"/>
              <a:t> </a:t>
            </a:r>
            <a:r>
              <a:rPr lang="en-US" altLang="zh-CN" dirty="0"/>
              <a:t>explored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expensiveness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acquiring</a:t>
            </a:r>
            <a:r>
              <a:rPr lang="zh-CN" altLang="en-US" dirty="0"/>
              <a:t> </a:t>
            </a:r>
            <a:r>
              <a:rPr lang="en-US" altLang="zh-CN" dirty="0"/>
              <a:t>high-quality</a:t>
            </a:r>
            <a:r>
              <a:rPr lang="zh-CN" altLang="en-US" dirty="0"/>
              <a:t> </a:t>
            </a:r>
            <a:r>
              <a:rPr lang="en-US" altLang="zh-CN" dirty="0"/>
              <a:t>MOCAP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</a:p>
          <a:p>
            <a:r>
              <a:rPr lang="en-US" altLang="zh-CN" dirty="0">
                <a:sym typeface="Wingdings" pitchFamily="2" charset="2"/>
              </a:rPr>
              <a:t>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Spatially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and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temporally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separate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complex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multi-person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interactions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into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chemeClr val="accent1"/>
                </a:solidFill>
                <a:highlight>
                  <a:srgbClr val="FFFF00"/>
                </a:highlight>
              </a:rPr>
              <a:t>a</a:t>
            </a:r>
            <a:r>
              <a:rPr lang="zh-CN" altLang="en-US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chemeClr val="accent1"/>
                </a:solidFill>
                <a:highlight>
                  <a:srgbClr val="FFFF00"/>
                </a:highlight>
              </a:rPr>
              <a:t>graph</a:t>
            </a:r>
            <a:r>
              <a:rPr lang="zh-CN" altLang="en-US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chemeClr val="accent1"/>
                </a:solidFill>
                <a:highlight>
                  <a:srgbClr val="FFFF00"/>
                </a:highlight>
              </a:rPr>
              <a:t>structure</a:t>
            </a:r>
            <a:r>
              <a:rPr lang="zh-CN" altLang="en-US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of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two-person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interactions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5383EC-A773-BA3A-944B-2B29C438C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591" y="4090428"/>
            <a:ext cx="9287221" cy="174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20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90231-8798-DF84-CF49-0B87350E8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BFF89-4A4A-C5FA-DC99-114FBBDD1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Multi-person</a:t>
            </a:r>
            <a:r>
              <a:rPr lang="zh-CN" altLang="en-US" dirty="0"/>
              <a:t> </a:t>
            </a:r>
            <a:r>
              <a:rPr lang="en-US" altLang="zh-CN" dirty="0"/>
              <a:t>Sampling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Pairwise</a:t>
            </a:r>
            <a:r>
              <a:rPr lang="zh-CN" altLang="en-US" dirty="0"/>
              <a:t> </a:t>
            </a:r>
            <a:r>
              <a:rPr lang="en-US" altLang="zh-CN" dirty="0"/>
              <a:t>Interaction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3071B-154C-1E45-AE1F-26B8EDE96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83" y="2417538"/>
            <a:ext cx="5001317" cy="3220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322A44-C6AD-4DC7-6491-494F8FDC5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18694"/>
            <a:ext cx="4850336" cy="3220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78E30-F494-9CEB-D1F7-C72C08C91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748" y="385327"/>
            <a:ext cx="5254588" cy="8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55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2F65-362A-698A-4292-769CFB46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Paper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9A382-F714-C016-90DC-FF83D7DF0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Sketch2Anim:</a:t>
            </a:r>
            <a:r>
              <a:rPr lang="zh-CN" altLang="en-US" dirty="0"/>
              <a:t> </a:t>
            </a:r>
            <a:r>
              <a:rPr lang="en-CA" altLang="zh-CN" dirty="0"/>
              <a:t>Towards Transferring Sketch Storyboards into 3D Animation</a:t>
            </a:r>
          </a:p>
          <a:p>
            <a:r>
              <a:rPr lang="en-US" dirty="0"/>
              <a:t>Multi-Person Interaction Generation from Two-Person Motion Priors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23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BBCF-26D6-F1FA-9553-764A1A62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</a:t>
            </a:r>
            <a:r>
              <a:rPr lang="en-US" altLang="zh-CN" dirty="0"/>
              <a:t>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6B4EE-B998-98FE-8702-7668DC303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Interaction</a:t>
            </a:r>
            <a:r>
              <a:rPr lang="zh-CN" altLang="en-US" dirty="0"/>
              <a:t> </a:t>
            </a:r>
            <a:r>
              <a:rPr lang="en-US" altLang="zh-CN" dirty="0"/>
              <a:t>Sampling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</a:p>
          <a:p>
            <a:pPr lvl="1"/>
            <a:r>
              <a:rPr lang="en-US" altLang="zh-CN" dirty="0"/>
              <a:t>Proxemics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</a:p>
          <a:p>
            <a:pPr lvl="1"/>
            <a:r>
              <a:rPr lang="en-US" altLang="zh-CN" dirty="0"/>
              <a:t>Gauss</a:t>
            </a:r>
            <a:r>
              <a:rPr lang="zh-CN" altLang="en-US" dirty="0"/>
              <a:t> </a:t>
            </a:r>
            <a:r>
              <a:rPr lang="en-US" altLang="zh-CN" dirty="0"/>
              <a:t>Linking</a:t>
            </a:r>
            <a:r>
              <a:rPr lang="zh-CN" altLang="en-US" dirty="0"/>
              <a:t> </a:t>
            </a:r>
            <a:r>
              <a:rPr lang="en-US" altLang="zh-CN" dirty="0" err="1"/>
              <a:t>Intergral</a:t>
            </a:r>
            <a:r>
              <a:rPr lang="en-US" altLang="zh-CN" dirty="0"/>
              <a:t>(GLI)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</a:p>
          <a:p>
            <a:pPr lvl="1"/>
            <a:r>
              <a:rPr lang="en-US" altLang="zh-CN" dirty="0"/>
              <a:t>Diffusion</a:t>
            </a:r>
            <a:r>
              <a:rPr lang="zh-CN" altLang="en-US" dirty="0"/>
              <a:t> </a:t>
            </a:r>
            <a:r>
              <a:rPr lang="en-US" altLang="zh-CN" dirty="0"/>
              <a:t>Posterior</a:t>
            </a:r>
            <a:r>
              <a:rPr lang="zh-CN" altLang="en-US" dirty="0"/>
              <a:t> </a:t>
            </a:r>
            <a:r>
              <a:rPr lang="en-US" altLang="zh-CN" dirty="0"/>
              <a:t>Sampling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1FDC9-19A9-8628-AF91-165F4BF90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496" y="2272015"/>
            <a:ext cx="4356100" cy="74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B05E4B-0F60-B6B1-FC2B-CF0999F21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496" y="3602641"/>
            <a:ext cx="4494654" cy="2380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0B3F0F-F9F6-7647-8AC2-1D4EBAE77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550" y="3637523"/>
            <a:ext cx="5933055" cy="25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57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5EA41-2447-305C-5A45-028F9BF83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9B212-13E0-E750-3919-FDA01B154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/>
              <a:t>Dataset</a:t>
            </a:r>
          </a:p>
          <a:p>
            <a:pPr lvl="1"/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small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close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interaction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subset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from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InterHuman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testset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(~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20,000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frames)</a:t>
            </a:r>
          </a:p>
          <a:p>
            <a:r>
              <a:rPr lang="en-US" altLang="zh-CN" dirty="0">
                <a:sym typeface="Wingdings" pitchFamily="2" charset="2"/>
              </a:rPr>
              <a:t>Metrics</a:t>
            </a:r>
          </a:p>
          <a:p>
            <a:pPr lvl="1"/>
            <a:r>
              <a:rPr lang="en-US" altLang="zh-CN" dirty="0">
                <a:sym typeface="Wingdings" pitchFamily="2" charset="2"/>
              </a:rPr>
              <a:t>Text-to-motion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performance</a:t>
            </a:r>
          </a:p>
          <a:p>
            <a:pPr lvl="2"/>
            <a:r>
              <a:rPr lang="en-US" altLang="zh-CN" dirty="0">
                <a:sym typeface="Wingdings" pitchFamily="2" charset="2"/>
              </a:rPr>
              <a:t>R-Precision,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FID,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Diversity,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multi-modal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distance</a:t>
            </a:r>
          </a:p>
          <a:p>
            <a:pPr lvl="1"/>
            <a:r>
              <a:rPr lang="en-US" altLang="zh-CN" dirty="0">
                <a:sym typeface="Wingdings" pitchFamily="2" charset="2"/>
              </a:rPr>
              <a:t>Motion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Quality</a:t>
            </a:r>
          </a:p>
          <a:p>
            <a:pPr lvl="2"/>
            <a:r>
              <a:rPr lang="en-US" altLang="zh-CN" dirty="0">
                <a:sym typeface="Wingdings" pitchFamily="2" charset="2"/>
              </a:rPr>
              <a:t>Skating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ratio,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jitter</a:t>
            </a:r>
          </a:p>
          <a:p>
            <a:pPr lvl="1"/>
            <a:r>
              <a:rPr lang="en-US" altLang="zh-CN" dirty="0">
                <a:sym typeface="Wingdings" pitchFamily="2" charset="2"/>
              </a:rPr>
              <a:t>Interaction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Quality</a:t>
            </a:r>
          </a:p>
          <a:p>
            <a:pPr lvl="2"/>
            <a:r>
              <a:rPr lang="en-US" altLang="zh-CN" b="1" dirty="0" err="1">
                <a:sym typeface="Wingdings" pitchFamily="2" charset="2"/>
              </a:rPr>
              <a:t>PeneBone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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1"/>
                </a:solidFill>
                <a:sym typeface="Wingdings" pitchFamily="2" charset="2"/>
              </a:rPr>
              <a:t>collision</a:t>
            </a:r>
            <a:r>
              <a:rPr lang="zh-CN" altLang="en-US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1"/>
                </a:solidFill>
                <a:sym typeface="Wingdings" pitchFamily="2" charset="2"/>
              </a:rPr>
              <a:t>depth</a:t>
            </a:r>
            <a:r>
              <a:rPr lang="zh-CN" altLang="en-US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between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characters’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skeletons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by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modeling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each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bone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using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box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with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radius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of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2cm</a:t>
            </a:r>
          </a:p>
          <a:p>
            <a:pPr lvl="2"/>
            <a:r>
              <a:rPr lang="en-US" altLang="zh-CN" b="1" dirty="0">
                <a:sym typeface="Wingdings" pitchFamily="2" charset="2"/>
              </a:rPr>
              <a:t>Contact</a:t>
            </a:r>
            <a:r>
              <a:rPr lang="zh-CN" altLang="en-US" b="1" dirty="0">
                <a:sym typeface="Wingdings" pitchFamily="2" charset="2"/>
              </a:rPr>
              <a:t> </a:t>
            </a:r>
            <a:r>
              <a:rPr lang="en-US" altLang="zh-CN" b="1" dirty="0">
                <a:sym typeface="Wingdings" pitchFamily="2" charset="2"/>
              </a:rPr>
              <a:t>&amp;</a:t>
            </a:r>
            <a:r>
              <a:rPr lang="zh-CN" altLang="en-US" b="1" dirty="0">
                <a:sym typeface="Wingdings" pitchFamily="2" charset="2"/>
              </a:rPr>
              <a:t> </a:t>
            </a:r>
            <a:r>
              <a:rPr lang="en-US" altLang="zh-CN" b="1" dirty="0" err="1">
                <a:sym typeface="Wingdings" pitchFamily="2" charset="2"/>
              </a:rPr>
              <a:t>Cframe</a:t>
            </a:r>
            <a:r>
              <a:rPr lang="zh-CN" altLang="en-US" b="1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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b="1" i="1" dirty="0">
                <a:sym typeface="Wingdings" pitchFamily="2" charset="2"/>
              </a:rPr>
              <a:t>contact</a:t>
            </a:r>
            <a:r>
              <a:rPr lang="zh-CN" altLang="en-US" b="1" i="1" dirty="0">
                <a:sym typeface="Wingdings" pitchFamily="2" charset="2"/>
              </a:rPr>
              <a:t> </a:t>
            </a:r>
            <a:r>
              <a:rPr lang="en-US" altLang="zh-CN" b="1" i="1" dirty="0">
                <a:sym typeface="Wingdings" pitchFamily="2" charset="2"/>
              </a:rPr>
              <a:t>points</a:t>
            </a:r>
            <a:r>
              <a:rPr lang="zh-CN" altLang="en-US" b="1" i="1" dirty="0">
                <a:sym typeface="Wingdings" pitchFamily="2" charset="2"/>
              </a:rPr>
              <a:t> </a:t>
            </a:r>
            <a:r>
              <a:rPr lang="en-US" altLang="zh-CN" b="1" i="1" dirty="0">
                <a:sym typeface="Wingdings" pitchFamily="2" charset="2"/>
              </a:rPr>
              <a:t>per</a:t>
            </a:r>
            <a:r>
              <a:rPr lang="zh-CN" altLang="en-US" b="1" i="1" dirty="0">
                <a:sym typeface="Wingdings" pitchFamily="2" charset="2"/>
              </a:rPr>
              <a:t> </a:t>
            </a:r>
            <a:r>
              <a:rPr lang="en-US" altLang="zh-CN" b="1" i="1" dirty="0">
                <a:sym typeface="Wingdings" pitchFamily="2" charset="2"/>
              </a:rPr>
              <a:t>frame</a:t>
            </a:r>
            <a:r>
              <a:rPr lang="zh-CN" altLang="en-US" b="1" i="1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&amp;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b="1" i="1" dirty="0">
                <a:sym typeface="Wingdings" pitchFamily="2" charset="2"/>
              </a:rPr>
              <a:t>contact</a:t>
            </a:r>
            <a:r>
              <a:rPr lang="zh-CN" altLang="en-US" b="1" i="1" dirty="0">
                <a:sym typeface="Wingdings" pitchFamily="2" charset="2"/>
              </a:rPr>
              <a:t> </a:t>
            </a:r>
            <a:r>
              <a:rPr lang="en-US" altLang="zh-CN" b="1" i="1" dirty="0">
                <a:sym typeface="Wingdings" pitchFamily="2" charset="2"/>
              </a:rPr>
              <a:t>frame</a:t>
            </a:r>
            <a:r>
              <a:rPr lang="zh-CN" altLang="en-US" b="1" i="1" dirty="0">
                <a:sym typeface="Wingdings" pitchFamily="2" charset="2"/>
              </a:rPr>
              <a:t> </a:t>
            </a:r>
            <a:r>
              <a:rPr lang="en-US" altLang="zh-CN" b="1" i="1" dirty="0">
                <a:sym typeface="Wingdings" pitchFamily="2" charset="2"/>
              </a:rPr>
              <a:t>rate</a:t>
            </a:r>
            <a:r>
              <a:rPr lang="zh-CN" altLang="en-US" b="1" i="1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represent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1"/>
                </a:solidFill>
                <a:sym typeface="Wingdings" pitchFamily="2" charset="2"/>
              </a:rPr>
              <a:t>collision</a:t>
            </a:r>
            <a:r>
              <a:rPr lang="zh-CN" altLang="en-US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1"/>
                </a:solidFill>
                <a:sym typeface="Wingdings" pitchFamily="2" charset="2"/>
              </a:rPr>
              <a:t>magnitude</a:t>
            </a:r>
            <a:r>
              <a:rPr lang="zh-CN" altLang="en-US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between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characters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when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generated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motions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are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fitted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to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SMPL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model</a:t>
            </a:r>
          </a:p>
          <a:p>
            <a:pPr lvl="2"/>
            <a:r>
              <a:rPr lang="en-US" altLang="zh-CN" b="1" dirty="0">
                <a:sym typeface="Wingdings" pitchFamily="2" charset="2"/>
              </a:rPr>
              <a:t>Pair-FID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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FID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of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all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interaction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pairs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in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multi-person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interactions</a:t>
            </a:r>
          </a:p>
          <a:p>
            <a:pPr lvl="1"/>
            <a:endParaRPr lang="en-US" altLang="zh-CN" dirty="0">
              <a:sym typeface="Wingdings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2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6774-5040-7750-AB12-81A4365F1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F5272E-91DB-031A-260F-D4B859EE0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2621" y="3328250"/>
            <a:ext cx="6941121" cy="3164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DE5FD-BF14-F46F-3288-04E125094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5250879" cy="4359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0ABE6E-5A9B-01C4-C4E8-1502B6725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176" y="1690688"/>
            <a:ext cx="6449163" cy="16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08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884F-A9E2-36CE-50EF-4FB2644C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0847EC-E742-5BB6-42F2-41BF0B032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0392" y="3397"/>
            <a:ext cx="6534330" cy="3395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023401-0DFF-BE6E-1C74-C0D772EDF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392" y="3362601"/>
            <a:ext cx="6534330" cy="34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81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02C2-5348-D30C-8DA8-A5F0AA60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EB5EC2-ED50-43E4-13A9-4FF7274A6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4220"/>
            <a:ext cx="10515600" cy="2288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BEF8C-6154-AF94-E9C0-74758EAC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10086"/>
            <a:ext cx="4897717" cy="1987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7ED8D-0F77-50B4-6D3B-D2E61DD7F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952" y="3847179"/>
            <a:ext cx="4738220" cy="25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95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82B6-EDFA-0912-586F-0D33F450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Limitations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C8263-74D7-614F-1B56-AD33F5177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capture</a:t>
            </a:r>
            <a:r>
              <a:rPr lang="zh-CN" altLang="en-US" dirty="0"/>
              <a:t> </a:t>
            </a:r>
            <a:r>
              <a:rPr lang="en-US" altLang="zh-CN" dirty="0"/>
              <a:t>relationship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nodes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connected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03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279D7-E6EE-D293-CFD4-60BBF8271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Takeaway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38B77-2B2E-4240-E803-DE18C217C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r>
              <a:rPr lang="zh-CN" altLang="en-US" dirty="0"/>
              <a:t> </a:t>
            </a:r>
            <a:r>
              <a:rPr lang="en-US" altLang="zh-CN" dirty="0"/>
              <a:t>methods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modelling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interaction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characters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zh-CN" altLang="en-US" dirty="0"/>
              <a:t> </a:t>
            </a:r>
            <a:r>
              <a:rPr lang="en-US" altLang="zh-CN" dirty="0"/>
              <a:t>Possibility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generalizing</a:t>
            </a:r>
            <a:r>
              <a:rPr lang="zh-CN" altLang="en-US" dirty="0"/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modelling</a:t>
            </a:r>
            <a:r>
              <a:rPr lang="zh-CN" altLang="en-US" dirty="0"/>
              <a:t> </a:t>
            </a:r>
            <a:r>
              <a:rPr lang="en-US" altLang="zh-CN" dirty="0"/>
              <a:t>methods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train-from-scratch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powerful</a:t>
            </a:r>
            <a:r>
              <a:rPr lang="zh-CN" altLang="en-US" dirty="0"/>
              <a:t> </a:t>
            </a:r>
            <a:r>
              <a:rPr lang="en-US" altLang="zh-CN" dirty="0"/>
              <a:t>multi-person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940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805A-CEA0-F577-7B3F-FA13F3070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Sketch2Anim:</a:t>
            </a:r>
            <a:r>
              <a:rPr lang="zh-CN" altLang="en-US" dirty="0"/>
              <a:t> </a:t>
            </a:r>
            <a:r>
              <a:rPr lang="en-CA" altLang="zh-CN" dirty="0"/>
              <a:t>Towards Transferring Sketch Storyboards into 3D Animation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9A4251-A754-CDF8-BEF2-206C0B174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388" y="1690688"/>
            <a:ext cx="7864554" cy="2248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A13596-B7B0-3A42-CC77-5DBDD78D8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897" y="2420470"/>
            <a:ext cx="6915230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37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DB41-AA3C-2E4A-A4D6-3A38C3A0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CB15-DFBF-E31D-382E-2C271261E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75894" cy="4351338"/>
          </a:xfrm>
        </p:spPr>
        <p:txBody>
          <a:bodyPr/>
          <a:lstStyle/>
          <a:p>
            <a:r>
              <a:rPr lang="en-US" altLang="zh-CN" dirty="0"/>
              <a:t>Sketch</a:t>
            </a:r>
            <a:r>
              <a:rPr lang="zh-CN" altLang="en-US" dirty="0"/>
              <a:t> </a:t>
            </a:r>
            <a:r>
              <a:rPr lang="en-US" altLang="zh-CN" dirty="0"/>
              <a:t>storyboards</a:t>
            </a:r>
            <a:r>
              <a:rPr lang="zh-CN" altLang="en-US" dirty="0"/>
              <a:t> </a:t>
            </a:r>
            <a:r>
              <a:rPr lang="en-US" altLang="zh-CN" dirty="0"/>
              <a:t>paly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role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artistic</a:t>
            </a:r>
            <a:r>
              <a:rPr lang="zh-CN" altLang="en-US" dirty="0"/>
              <a:t> </a:t>
            </a:r>
            <a:r>
              <a:rPr lang="en-US" altLang="zh-CN" dirty="0"/>
              <a:t>animation</a:t>
            </a:r>
            <a:r>
              <a:rPr lang="zh-CN" altLang="en-US" dirty="0"/>
              <a:t> </a:t>
            </a:r>
            <a:r>
              <a:rPr lang="en-US" altLang="zh-CN" dirty="0"/>
              <a:t>creation</a:t>
            </a:r>
          </a:p>
          <a:p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workflow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labor-intensive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time-consuming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2397F-B39A-4C0E-C6D8-3906F1C16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70093"/>
            <a:ext cx="5513579" cy="3913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AAE53-1BD2-187B-D21D-7ECBFA25521F}"/>
              </a:ext>
            </a:extLst>
          </p:cNvPr>
          <p:cNvSpPr txBox="1"/>
          <p:nvPr/>
        </p:nvSpPr>
        <p:spPr>
          <a:xfrm>
            <a:off x="6096000" y="2999940"/>
            <a:ext cx="58197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Draw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2D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 err="1">
                <a:solidFill>
                  <a:schemeClr val="accent2"/>
                </a:solidFill>
              </a:rPr>
              <a:t>keyposes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dirty="0"/>
              <a:t>along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2D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trajectory</a:t>
            </a:r>
            <a:endParaRPr lang="en-US" altLang="zh-CN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 err="1"/>
              <a:t>keyposes</a:t>
            </a:r>
            <a:r>
              <a:rPr lang="zh-CN" altLang="en-US" dirty="0"/>
              <a:t> </a:t>
            </a:r>
            <a:r>
              <a:rPr lang="en-US" altLang="zh-CN" dirty="0"/>
              <a:t>imported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Manually</a:t>
            </a:r>
            <a:r>
              <a:rPr lang="zh-CN" altLang="en-US" dirty="0"/>
              <a:t> </a:t>
            </a:r>
            <a:r>
              <a:rPr lang="en-US" altLang="zh-CN" dirty="0"/>
              <a:t>match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3D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joints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keyposes</a:t>
            </a:r>
            <a:endParaRPr lang="en-US" altLang="zh-CN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Manually</a:t>
            </a:r>
            <a:r>
              <a:rPr lang="zh-CN" altLang="en-US" dirty="0"/>
              <a:t> </a:t>
            </a:r>
            <a:r>
              <a:rPr lang="en-US" altLang="zh-CN" dirty="0"/>
              <a:t>craft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desired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3D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motion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action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word</a:t>
            </a: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trial-and-error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38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FD80-3000-15B6-2CDB-580B3B57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9B4BF-E6D5-A76A-0753-DEC5F9F96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obtain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accurate</a:t>
            </a:r>
            <a:r>
              <a:rPr lang="zh-CN" altLang="en-US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 err="1"/>
              <a:t>keypose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trajectory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raw</a:t>
            </a:r>
            <a:r>
              <a:rPr lang="zh-CN" altLang="en-US" dirty="0"/>
              <a:t> </a:t>
            </a:r>
            <a:r>
              <a:rPr lang="en-US" altLang="zh-CN" dirty="0"/>
              <a:t>sketch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storyboard?</a:t>
            </a:r>
          </a:p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high-quality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clip</a:t>
            </a:r>
            <a:r>
              <a:rPr lang="zh-CN" altLang="en-US" dirty="0"/>
              <a:t> </a:t>
            </a:r>
            <a:r>
              <a:rPr lang="en-US" altLang="zh-CN" dirty="0"/>
              <a:t>conditioned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 err="1">
                <a:solidFill>
                  <a:schemeClr val="accent1"/>
                </a:solidFill>
              </a:rPr>
              <a:t>keypose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1"/>
                </a:solidFill>
              </a:rPr>
              <a:t>trajectory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1"/>
                </a:solidFill>
              </a:rPr>
              <a:t>action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word</a:t>
            </a:r>
            <a:r>
              <a:rPr lang="en-US" altLang="zh-CN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79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AD493-4D46-09CC-7238-EF86539A3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205BA-3A06-3B55-1E83-6F401C291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Storyboard</a:t>
            </a:r>
          </a:p>
          <a:p>
            <a:r>
              <a:rPr lang="en-US" altLang="zh-CN" dirty="0"/>
              <a:t>Input</a:t>
            </a:r>
          </a:p>
          <a:p>
            <a:pPr lvl="1"/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 err="1"/>
              <a:t>keypose</a:t>
            </a:r>
            <a:r>
              <a:rPr lang="zh-CN" altLang="en-US" dirty="0"/>
              <a:t> </a:t>
            </a:r>
            <a:r>
              <a:rPr lang="en-US" altLang="zh-CN" dirty="0"/>
              <a:t>(SMPL</a:t>
            </a:r>
            <a:r>
              <a:rPr lang="zh-CN" altLang="en-US" dirty="0"/>
              <a:t> </a:t>
            </a:r>
            <a:r>
              <a:rPr lang="en-US" altLang="zh-CN" dirty="0"/>
              <a:t>based)</a:t>
            </a:r>
          </a:p>
          <a:p>
            <a:pPr lvl="1"/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trajectory</a:t>
            </a:r>
            <a:r>
              <a:rPr lang="zh-CN" altLang="en-US" dirty="0"/>
              <a:t> </a:t>
            </a:r>
            <a:r>
              <a:rPr lang="en-US" altLang="zh-CN" dirty="0"/>
              <a:t>points</a:t>
            </a:r>
          </a:p>
          <a:p>
            <a:pPr lvl="1"/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word</a:t>
            </a:r>
          </a:p>
          <a:p>
            <a:r>
              <a:rPr lang="en-US" altLang="zh-CN" dirty="0"/>
              <a:t>Output</a:t>
            </a:r>
          </a:p>
          <a:p>
            <a:pPr lvl="1"/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sketch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clip</a:t>
            </a:r>
          </a:p>
          <a:p>
            <a:pPr lvl="1"/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clips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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final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3D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motion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1B01D-2AB3-87AD-E5FB-F34478F03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593" y="311630"/>
            <a:ext cx="4985818" cy="3689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33889-7098-E644-A401-90BCAB94A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836" y="2786273"/>
            <a:ext cx="1276164" cy="333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4B0667-84F3-8B5E-4219-B693E569E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702" y="3272527"/>
            <a:ext cx="1276164" cy="411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16615-423B-6389-D254-3DF1DA8EB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593" y="4048174"/>
            <a:ext cx="4985818" cy="247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4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A2A7-EFEB-9D32-A743-424DDBA99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EC4A-EA75-BFEE-7060-82AD263CD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Representation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4752A-60D1-2FC9-97C0-A5091148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446" y="2480973"/>
            <a:ext cx="5452241" cy="36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82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EC1B-7D8D-5598-CCA4-6B0EBCB7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Methodology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2DC20C-E9A1-45F9-4AFD-727E8DCC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3755"/>
            <a:ext cx="10515600" cy="40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4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0932-CB36-8C0C-B764-6753D171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Methodology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D3E47F-DC73-7880-1B85-12E5EBB92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6227" y="1704135"/>
            <a:ext cx="6077488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0A9A0-BA44-AA81-D33C-3CA260B06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92438"/>
            <a:ext cx="2514600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E70029-EC3D-AA19-318B-913ED9391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27" y="3865562"/>
            <a:ext cx="32258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2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4086</TotalTime>
  <Words>411</Words>
  <Application>Microsoft Macintosh PowerPoint</Application>
  <PresentationFormat>Widescreen</PresentationFormat>
  <Paragraphs>76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 2013 - 2022</vt:lpstr>
      <vt:lpstr>SIGGRAPH 2025  Paper Sharing</vt:lpstr>
      <vt:lpstr>Paper List</vt:lpstr>
      <vt:lpstr>Sketch2Anim: Towards Transferring Sketch Storyboards into 3D Animation</vt:lpstr>
      <vt:lpstr>Motivation</vt:lpstr>
      <vt:lpstr>Motivation</vt:lpstr>
      <vt:lpstr>Methodology</vt:lpstr>
      <vt:lpstr>Methodology</vt:lpstr>
      <vt:lpstr>Methodology</vt:lpstr>
      <vt:lpstr>Methodology</vt:lpstr>
      <vt:lpstr>Methodology</vt:lpstr>
      <vt:lpstr>Dataset</vt:lpstr>
      <vt:lpstr>Results</vt:lpstr>
      <vt:lpstr>Results</vt:lpstr>
      <vt:lpstr>Ablation Study</vt:lpstr>
      <vt:lpstr>Limitations</vt:lpstr>
      <vt:lpstr>Key Takeaway</vt:lpstr>
      <vt:lpstr>Multi-Person Interaction Generation from Two-Person Motion Priors</vt:lpstr>
      <vt:lpstr>Motivation</vt:lpstr>
      <vt:lpstr>Methodology</vt:lpstr>
      <vt:lpstr>Methodology</vt:lpstr>
      <vt:lpstr>Evaluation</vt:lpstr>
      <vt:lpstr>Results</vt:lpstr>
      <vt:lpstr>Results</vt:lpstr>
      <vt:lpstr>Results</vt:lpstr>
      <vt:lpstr>Limitations</vt:lpstr>
      <vt:lpstr>Key Takeaway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SIGGRAPH 2025  Paper Sharing</dc:title>
  <dc:creator>Yilin Wang</dc:creator>
  <cp:lastModifiedBy>Yilin Wang</cp:lastModifiedBy>
  <cp:revision>8</cp:revision>
  <dcterms:created xsi:type="dcterms:W3CDTF">2025-08-23T21:33:40Z</dcterms:created>
  <dcterms:modified xsi:type="dcterms:W3CDTF">2025-08-26T17:45:00Z</dcterms:modified>
</cp:coreProperties>
</file>