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8" r:id="rId3"/>
    <p:sldId id="259" r:id="rId4"/>
    <p:sldId id="260" r:id="rId5"/>
    <p:sldId id="261" r:id="rId6"/>
    <p:sldId id="262" r:id="rId7"/>
    <p:sldId id="264" r:id="rId8"/>
    <p:sldId id="265" r:id="rId9"/>
    <p:sldId id="267" r:id="rId10"/>
    <p:sldId id="266" r:id="rId11"/>
    <p:sldId id="269" r:id="rId12"/>
    <p:sldId id="270" r:id="rId13"/>
    <p:sldId id="273" r:id="rId14"/>
    <p:sldId id="275" r:id="rId15"/>
    <p:sldId id="271" r:id="rId16"/>
    <p:sldId id="272"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8" r:id="rId30"/>
    <p:sldId id="291"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4"/>
    <p:restoredTop sz="94658"/>
  </p:normalViewPr>
  <p:slideViewPr>
    <p:cSldViewPr snapToGrid="0">
      <p:cViewPr varScale="1">
        <p:scale>
          <a:sx n="120" d="100"/>
          <a:sy n="120" d="100"/>
        </p:scale>
        <p:origin x="3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12820-13E4-4B41-A902-55A369D1866A}" type="datetimeFigureOut">
              <a:rPr lang="en-US" smtClean="0"/>
              <a:t>8/26/25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37F2C-F0F5-D74C-A566-74458109963F}" type="slidenum">
              <a:rPr lang="en-US" smtClean="0"/>
              <a:t>‹#›</a:t>
            </a:fld>
            <a:endParaRPr lang="en-US"/>
          </a:p>
        </p:txBody>
      </p:sp>
    </p:spTree>
    <p:extLst>
      <p:ext uri="{BB962C8B-B14F-4D97-AF65-F5344CB8AC3E}">
        <p14:creationId xmlns:p14="http://schemas.microsoft.com/office/powerpoint/2010/main" val="201689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37F2C-F0F5-D74C-A566-74458109963F}" type="slidenum">
              <a:rPr lang="en-US" smtClean="0"/>
              <a:t>6</a:t>
            </a:fld>
            <a:endParaRPr lang="en-US"/>
          </a:p>
        </p:txBody>
      </p:sp>
    </p:spTree>
    <p:extLst>
      <p:ext uri="{BB962C8B-B14F-4D97-AF65-F5344CB8AC3E}">
        <p14:creationId xmlns:p14="http://schemas.microsoft.com/office/powerpoint/2010/main" val="47862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37F2C-F0F5-D74C-A566-74458109963F}" type="slidenum">
              <a:rPr lang="en-US" smtClean="0"/>
              <a:t>7</a:t>
            </a:fld>
            <a:endParaRPr lang="en-US"/>
          </a:p>
        </p:txBody>
      </p:sp>
    </p:spTree>
    <p:extLst>
      <p:ext uri="{BB962C8B-B14F-4D97-AF65-F5344CB8AC3E}">
        <p14:creationId xmlns:p14="http://schemas.microsoft.com/office/powerpoint/2010/main" val="263460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37F2C-F0F5-D74C-A566-74458109963F}" type="slidenum">
              <a:rPr lang="en-US" smtClean="0"/>
              <a:t>20</a:t>
            </a:fld>
            <a:endParaRPr lang="en-US"/>
          </a:p>
        </p:txBody>
      </p:sp>
    </p:spTree>
    <p:extLst>
      <p:ext uri="{BB962C8B-B14F-4D97-AF65-F5344CB8AC3E}">
        <p14:creationId xmlns:p14="http://schemas.microsoft.com/office/powerpoint/2010/main" val="509578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37F2C-F0F5-D74C-A566-74458109963F}" type="slidenum">
              <a:rPr lang="en-US" smtClean="0"/>
              <a:t>27</a:t>
            </a:fld>
            <a:endParaRPr lang="en-US"/>
          </a:p>
        </p:txBody>
      </p:sp>
    </p:spTree>
    <p:extLst>
      <p:ext uri="{BB962C8B-B14F-4D97-AF65-F5344CB8AC3E}">
        <p14:creationId xmlns:p14="http://schemas.microsoft.com/office/powerpoint/2010/main" val="268341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F51E-BC3B-7646-C5B2-669171472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68440B-FB01-0CA6-D39C-4365ECF0EA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D056-1A50-2B30-0C9C-4DAD4C868998}"/>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5" name="Footer Placeholder 4">
            <a:extLst>
              <a:ext uri="{FF2B5EF4-FFF2-40B4-BE49-F238E27FC236}">
                <a16:creationId xmlns:a16="http://schemas.microsoft.com/office/drawing/2014/main" id="{F5057A40-A068-D56B-A4A8-E2524F345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A9DF0-4B92-6C33-A16F-738B70139E9B}"/>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245826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06AF-E259-8A99-1165-9E3011397B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AD4CC-7212-D0CA-E569-E2240A3E0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3617D-BBA7-4AF6-8D37-A61EE5EEEC35}"/>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5" name="Footer Placeholder 4">
            <a:extLst>
              <a:ext uri="{FF2B5EF4-FFF2-40B4-BE49-F238E27FC236}">
                <a16:creationId xmlns:a16="http://schemas.microsoft.com/office/drawing/2014/main" id="{252AE80C-D475-ACAE-AD1F-11E062FE4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9F535-A860-0CE6-A87D-E83F8360F102}"/>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410241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870BF-205A-38F8-2E28-C9AE5B67AD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D8BB79-A1D3-9FD0-9ACF-FE43AA4412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E3EAD-F146-00D5-916F-93FACC779874}"/>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5" name="Footer Placeholder 4">
            <a:extLst>
              <a:ext uri="{FF2B5EF4-FFF2-40B4-BE49-F238E27FC236}">
                <a16:creationId xmlns:a16="http://schemas.microsoft.com/office/drawing/2014/main" id="{AD586449-D83D-D538-CB52-EF5005A59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2E0BB-E7F8-9C70-4704-6D609BEC81E5}"/>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238725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8B8E-E272-26CF-8672-039B3ED3D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544DF-879D-8BDC-9319-E47C197D9E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D9CA2-C9D6-5604-9D7F-6874BF10E6F1}"/>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5" name="Footer Placeholder 4">
            <a:extLst>
              <a:ext uri="{FF2B5EF4-FFF2-40B4-BE49-F238E27FC236}">
                <a16:creationId xmlns:a16="http://schemas.microsoft.com/office/drawing/2014/main" id="{9A76BB31-2E06-9675-A3A9-AC14F3A2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11AA7-1018-292C-2A58-01A9E9264642}"/>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855615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004C-C5DE-CFAE-F1B4-205D4CCB1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59DB8-C18B-432F-11ED-BCFCC2FDDD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D8C27-BF53-8B69-B51E-C1868768E4CA}"/>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5" name="Footer Placeholder 4">
            <a:extLst>
              <a:ext uri="{FF2B5EF4-FFF2-40B4-BE49-F238E27FC236}">
                <a16:creationId xmlns:a16="http://schemas.microsoft.com/office/drawing/2014/main" id="{B104D2EB-F88A-FAC4-6225-43A4314DB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7CE48-12BC-5FA1-30CF-B8B03324FA04}"/>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148646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6A31-3C4C-A663-E35E-81E3D83F8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5AEBB-7B10-0669-31D4-CC6F77C724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820302-215B-2B77-C8A0-A05F715FA4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A3C9FC-02E9-68F6-F824-A7BD0D6C3194}"/>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6" name="Footer Placeholder 5">
            <a:extLst>
              <a:ext uri="{FF2B5EF4-FFF2-40B4-BE49-F238E27FC236}">
                <a16:creationId xmlns:a16="http://schemas.microsoft.com/office/drawing/2014/main" id="{BC5C72A0-4D0C-0D1D-5BAF-CCACD773C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BFAB6-23AB-57B2-19E0-A8E4F0251050}"/>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350315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E15F-8EBC-B28C-76C6-E2B54C44F0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7C2DE-9ACC-8384-B146-99BB89FD7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A56798-E42B-3C74-7403-CA3D53ED19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874010-1A6A-2519-1020-90A3F82EF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CDFF4-BFCE-1078-EF8B-D98CF64B4E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11C20F-86CD-9AEF-C809-897A87A0AB08}"/>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8" name="Footer Placeholder 7">
            <a:extLst>
              <a:ext uri="{FF2B5EF4-FFF2-40B4-BE49-F238E27FC236}">
                <a16:creationId xmlns:a16="http://schemas.microsoft.com/office/drawing/2014/main" id="{181E2CD2-37B8-A19E-D558-C25F34B0D7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DCDEDE-55CD-F305-E4EA-FB910AF9405E}"/>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206690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D46E6-1535-B89F-719B-222C6F6D40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43A670-B1E5-8F98-87D0-F3E07507B444}"/>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4" name="Footer Placeholder 3">
            <a:extLst>
              <a:ext uri="{FF2B5EF4-FFF2-40B4-BE49-F238E27FC236}">
                <a16:creationId xmlns:a16="http://schemas.microsoft.com/office/drawing/2014/main" id="{D9035C70-4D5C-DE12-87B3-0D15A85040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E2E2AC-4465-9182-602E-400345ECAD82}"/>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89594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86043-1894-1B19-FC7B-DE59D92EF4CF}"/>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3" name="Footer Placeholder 2">
            <a:extLst>
              <a:ext uri="{FF2B5EF4-FFF2-40B4-BE49-F238E27FC236}">
                <a16:creationId xmlns:a16="http://schemas.microsoft.com/office/drawing/2014/main" id="{A4FB5569-2E33-AD45-FB01-4B35027574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981EB5-0DFA-B36E-B9D5-612F2F78954C}"/>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1866340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F489-44DF-0B3B-AB4F-7878CEA74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A788A-DC27-B750-DA52-6421FC33F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6B4571-F34E-2485-7D58-9E2F3053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806A8-C43E-18E8-FBC8-444AACF93B89}"/>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6" name="Footer Placeholder 5">
            <a:extLst>
              <a:ext uri="{FF2B5EF4-FFF2-40B4-BE49-F238E27FC236}">
                <a16:creationId xmlns:a16="http://schemas.microsoft.com/office/drawing/2014/main" id="{FCD5ECD1-DFBA-5A97-2FA7-64E83A3D2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E491C-1961-FA6D-7895-50342B5730B6}"/>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154497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54589-E235-AD2E-7F31-6EE8F83E4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EA411-F949-4746-FC48-757541358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F556D3-B190-0CE9-7900-F15D1F46B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AD4A0-FCE8-4952-C1BE-BB1227B0CE13}"/>
              </a:ext>
            </a:extLst>
          </p:cNvPr>
          <p:cNvSpPr>
            <a:spLocks noGrp="1"/>
          </p:cNvSpPr>
          <p:nvPr>
            <p:ph type="dt" sz="half" idx="10"/>
          </p:nvPr>
        </p:nvSpPr>
        <p:spPr/>
        <p:txBody>
          <a:bodyPr/>
          <a:lstStyle/>
          <a:p>
            <a:fld id="{10DE389D-F85B-7D4C-83F5-DDF197EAA44B}" type="datetimeFigureOut">
              <a:rPr lang="en-US" smtClean="0"/>
              <a:t>8/26/25</a:t>
            </a:fld>
            <a:endParaRPr lang="en-US"/>
          </a:p>
        </p:txBody>
      </p:sp>
      <p:sp>
        <p:nvSpPr>
          <p:cNvPr id="6" name="Footer Placeholder 5">
            <a:extLst>
              <a:ext uri="{FF2B5EF4-FFF2-40B4-BE49-F238E27FC236}">
                <a16:creationId xmlns:a16="http://schemas.microsoft.com/office/drawing/2014/main" id="{6B86F1BA-601B-8CD8-129C-1C62B1BDC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9C657-8DEF-CF6C-95C4-4F6438FB75F6}"/>
              </a:ext>
            </a:extLst>
          </p:cNvPr>
          <p:cNvSpPr>
            <a:spLocks noGrp="1"/>
          </p:cNvSpPr>
          <p:nvPr>
            <p:ph type="sldNum" sz="quarter" idx="12"/>
          </p:nvPr>
        </p:nvSpPr>
        <p:spPr/>
        <p:txBody>
          <a:bodyPr/>
          <a:lstStyle/>
          <a:p>
            <a:fld id="{65F2D115-C152-624D-B79C-D7D866893CC3}" type="slidenum">
              <a:rPr lang="en-US" smtClean="0"/>
              <a:t>‹#›</a:t>
            </a:fld>
            <a:endParaRPr lang="en-US"/>
          </a:p>
        </p:txBody>
      </p:sp>
    </p:spTree>
    <p:extLst>
      <p:ext uri="{BB962C8B-B14F-4D97-AF65-F5344CB8AC3E}">
        <p14:creationId xmlns:p14="http://schemas.microsoft.com/office/powerpoint/2010/main" val="20651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CCF1D7-3E2A-2EE9-0211-3497F838E6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315E4-096C-DDE4-C02F-E612DCCBEF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9E81F-F3E3-DB73-B1B1-5F9BF4CF8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DE389D-F85B-7D4C-83F5-DDF197EAA44B}" type="datetimeFigureOut">
              <a:rPr lang="en-US" smtClean="0"/>
              <a:t>8/26/25</a:t>
            </a:fld>
            <a:endParaRPr lang="en-US"/>
          </a:p>
        </p:txBody>
      </p:sp>
      <p:sp>
        <p:nvSpPr>
          <p:cNvPr id="5" name="Footer Placeholder 4">
            <a:extLst>
              <a:ext uri="{FF2B5EF4-FFF2-40B4-BE49-F238E27FC236}">
                <a16:creationId xmlns:a16="http://schemas.microsoft.com/office/drawing/2014/main" id="{31F7ADC5-7799-604A-284C-4D9CE1439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6E6C8E-97F2-B611-FD09-4BFBB8FBE3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2D115-C152-624D-B79C-D7D866893CC3}" type="slidenum">
              <a:rPr lang="en-US" smtClean="0"/>
              <a:t>‹#›</a:t>
            </a:fld>
            <a:endParaRPr lang="en-US"/>
          </a:p>
        </p:txBody>
      </p:sp>
    </p:spTree>
    <p:extLst>
      <p:ext uri="{BB962C8B-B14F-4D97-AF65-F5344CB8AC3E}">
        <p14:creationId xmlns:p14="http://schemas.microsoft.com/office/powerpoint/2010/main" val="749792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D5BD-F9E4-F2A4-A369-9412387D8B9A}"/>
              </a:ext>
            </a:extLst>
          </p:cNvPr>
          <p:cNvSpPr>
            <a:spLocks noGrp="1"/>
          </p:cNvSpPr>
          <p:nvPr>
            <p:ph type="ctrTitle"/>
          </p:nvPr>
        </p:nvSpPr>
        <p:spPr/>
        <p:txBody>
          <a:bodyPr/>
          <a:lstStyle/>
          <a:p>
            <a:r>
              <a:rPr lang="en-US" altLang="zh-CN" dirty="0"/>
              <a:t>Paper</a:t>
            </a:r>
            <a:r>
              <a:rPr lang="zh-CN" altLang="en-US" dirty="0"/>
              <a:t> </a:t>
            </a:r>
            <a:r>
              <a:rPr lang="en-US" altLang="zh-CN" dirty="0"/>
              <a:t>Introduction</a:t>
            </a:r>
            <a:br>
              <a:rPr lang="en-US" altLang="zh-CN" dirty="0"/>
            </a:br>
            <a:r>
              <a:rPr lang="en-US" altLang="zh-CN" sz="5400" dirty="0"/>
              <a:t>SIGGRAPH</a:t>
            </a:r>
            <a:r>
              <a:rPr lang="zh-CN" altLang="en-US" sz="5400" dirty="0"/>
              <a:t> </a:t>
            </a:r>
            <a:r>
              <a:rPr lang="en-US" altLang="zh-CN" sz="5400" dirty="0"/>
              <a:t>2025</a:t>
            </a:r>
            <a:endParaRPr lang="en-US" dirty="0"/>
          </a:p>
        </p:txBody>
      </p:sp>
      <p:sp>
        <p:nvSpPr>
          <p:cNvPr id="3" name="Subtitle 2">
            <a:extLst>
              <a:ext uri="{FF2B5EF4-FFF2-40B4-BE49-F238E27FC236}">
                <a16:creationId xmlns:a16="http://schemas.microsoft.com/office/drawing/2014/main" id="{11C8FA9D-9435-97D2-B5C7-F09736044372}"/>
              </a:ext>
            </a:extLst>
          </p:cNvPr>
          <p:cNvSpPr>
            <a:spLocks noGrp="1"/>
          </p:cNvSpPr>
          <p:nvPr>
            <p:ph type="subTitle" idx="1"/>
          </p:nvPr>
        </p:nvSpPr>
        <p:spPr>
          <a:xfrm>
            <a:off x="1524000" y="4079875"/>
            <a:ext cx="9144000" cy="1655762"/>
          </a:xfrm>
        </p:spPr>
        <p:txBody>
          <a:bodyPr/>
          <a:lstStyle/>
          <a:p>
            <a:r>
              <a:rPr lang="en-CA" dirty="0"/>
              <a:t>Presenter</a:t>
            </a:r>
            <a:r>
              <a:rPr lang="en-US" altLang="zh-CN" dirty="0"/>
              <a:t>:</a:t>
            </a:r>
            <a:r>
              <a:rPr lang="zh-CN" altLang="en-US" dirty="0"/>
              <a:t> </a:t>
            </a:r>
            <a:r>
              <a:rPr lang="en-US" altLang="zh-CN" dirty="0"/>
              <a:t>Jun</a:t>
            </a:r>
            <a:br>
              <a:rPr lang="en-US" altLang="zh-CN" dirty="0"/>
            </a:br>
            <a:r>
              <a:rPr lang="en-US" altLang="zh-CN" dirty="0"/>
              <a:t>Date:</a:t>
            </a:r>
            <a:r>
              <a:rPr lang="zh-CN" altLang="en-US" dirty="0"/>
              <a:t> </a:t>
            </a:r>
            <a:r>
              <a:rPr lang="en-US" altLang="zh-CN" dirty="0"/>
              <a:t>Aug.</a:t>
            </a:r>
            <a:r>
              <a:rPr lang="zh-CN" altLang="en-US" dirty="0"/>
              <a:t> </a:t>
            </a:r>
            <a:r>
              <a:rPr lang="en-US" altLang="zh-CN" dirty="0"/>
              <a:t>27</a:t>
            </a:r>
            <a:endParaRPr lang="en-US" dirty="0"/>
          </a:p>
        </p:txBody>
      </p:sp>
    </p:spTree>
    <p:extLst>
      <p:ext uri="{BB962C8B-B14F-4D97-AF65-F5344CB8AC3E}">
        <p14:creationId xmlns:p14="http://schemas.microsoft.com/office/powerpoint/2010/main" val="18925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C94A-0C7A-3879-3E7C-228EAF9CA010}"/>
              </a:ext>
            </a:extLst>
          </p:cNvPr>
          <p:cNvSpPr>
            <a:spLocks noGrp="1"/>
          </p:cNvSpPr>
          <p:nvPr>
            <p:ph type="title"/>
          </p:nvPr>
        </p:nvSpPr>
        <p:spPr>
          <a:xfrm>
            <a:off x="838200" y="0"/>
            <a:ext cx="10515600" cy="1325563"/>
          </a:xfrm>
        </p:spPr>
        <p:txBody>
          <a:bodyPr/>
          <a:lstStyle/>
          <a:p>
            <a:r>
              <a:rPr lang="en-US" altLang="zh-CN" dirty="0"/>
              <a:t>Result</a:t>
            </a:r>
            <a:endParaRPr lang="en-US" dirty="0"/>
          </a:p>
        </p:txBody>
      </p:sp>
      <p:pic>
        <p:nvPicPr>
          <p:cNvPr id="4" name="8月23日(1)-1">
            <a:hlinkClick r:id="" action="ppaction://media"/>
            <a:extLst>
              <a:ext uri="{FF2B5EF4-FFF2-40B4-BE49-F238E27FC236}">
                <a16:creationId xmlns:a16="http://schemas.microsoft.com/office/drawing/2014/main" id="{0A7416C8-3BF8-107F-C424-D18095A861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786" y="878883"/>
            <a:ext cx="9980428" cy="5613991"/>
          </a:xfrm>
          <a:prstGeom prst="rect">
            <a:avLst/>
          </a:prstGeom>
        </p:spPr>
      </p:pic>
    </p:spTree>
    <p:extLst>
      <p:ext uri="{BB962C8B-B14F-4D97-AF65-F5344CB8AC3E}">
        <p14:creationId xmlns:p14="http://schemas.microsoft.com/office/powerpoint/2010/main" val="82045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月23日(2)-1">
            <a:hlinkClick r:id="" action="ppaction://media"/>
            <a:extLst>
              <a:ext uri="{FF2B5EF4-FFF2-40B4-BE49-F238E27FC236}">
                <a16:creationId xmlns:a16="http://schemas.microsoft.com/office/drawing/2014/main" id="{08D41DBB-CCC8-FFFD-3D86-4BBA02DFC6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971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月23日(4)-1">
            <a:hlinkClick r:id="" action="ppaction://media"/>
            <a:extLst>
              <a:ext uri="{FF2B5EF4-FFF2-40B4-BE49-F238E27FC236}">
                <a16:creationId xmlns:a16="http://schemas.microsoft.com/office/drawing/2014/main" id="{295C3933-ADD2-2C1F-B919-F58CCB558F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021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184B1-7242-BA43-4DA8-94ABC7C82BE2}"/>
              </a:ext>
            </a:extLst>
          </p:cNvPr>
          <p:cNvSpPr>
            <a:spLocks noGrp="1"/>
          </p:cNvSpPr>
          <p:nvPr>
            <p:ph type="title"/>
          </p:nvPr>
        </p:nvSpPr>
        <p:spPr/>
        <p:txBody>
          <a:bodyPr/>
          <a:lstStyle/>
          <a:p>
            <a:r>
              <a:rPr lang="en-CA" dirty="0"/>
              <a:t>Design Choice Impact</a:t>
            </a:r>
            <a:endParaRPr lang="en-US" dirty="0"/>
          </a:p>
        </p:txBody>
      </p:sp>
      <p:pic>
        <p:nvPicPr>
          <p:cNvPr id="4" name="Picture 3">
            <a:extLst>
              <a:ext uri="{FF2B5EF4-FFF2-40B4-BE49-F238E27FC236}">
                <a16:creationId xmlns:a16="http://schemas.microsoft.com/office/drawing/2014/main" id="{C997BF97-4C89-4FFA-4BD9-3CF4979AACF3}"/>
              </a:ext>
            </a:extLst>
          </p:cNvPr>
          <p:cNvPicPr>
            <a:picLocks noChangeAspect="1"/>
          </p:cNvPicPr>
          <p:nvPr/>
        </p:nvPicPr>
        <p:blipFill>
          <a:blip r:embed="rId2"/>
          <a:stretch>
            <a:fillRect/>
          </a:stretch>
        </p:blipFill>
        <p:spPr>
          <a:xfrm>
            <a:off x="2552700" y="1793050"/>
            <a:ext cx="6273929" cy="4699825"/>
          </a:xfrm>
          <a:prstGeom prst="rect">
            <a:avLst/>
          </a:prstGeom>
        </p:spPr>
      </p:pic>
    </p:spTree>
    <p:extLst>
      <p:ext uri="{BB962C8B-B14F-4D97-AF65-F5344CB8AC3E}">
        <p14:creationId xmlns:p14="http://schemas.microsoft.com/office/powerpoint/2010/main" val="716587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84B5-1260-14EB-746E-E831F4DBBF34}"/>
              </a:ext>
            </a:extLst>
          </p:cNvPr>
          <p:cNvSpPr>
            <a:spLocks noGrp="1"/>
          </p:cNvSpPr>
          <p:nvPr>
            <p:ph type="title"/>
          </p:nvPr>
        </p:nvSpPr>
        <p:spPr/>
        <p:txBody>
          <a:bodyPr/>
          <a:lstStyle/>
          <a:p>
            <a:r>
              <a:rPr lang="en-CA" dirty="0"/>
              <a:t>Object Substitution</a:t>
            </a:r>
            <a:endParaRPr lang="en-US" dirty="0"/>
          </a:p>
        </p:txBody>
      </p:sp>
      <p:pic>
        <p:nvPicPr>
          <p:cNvPr id="4" name="Picture 3">
            <a:extLst>
              <a:ext uri="{FF2B5EF4-FFF2-40B4-BE49-F238E27FC236}">
                <a16:creationId xmlns:a16="http://schemas.microsoft.com/office/drawing/2014/main" id="{2B450C69-6DF7-14D1-2121-BECE9C026249}"/>
              </a:ext>
            </a:extLst>
          </p:cNvPr>
          <p:cNvPicPr>
            <a:picLocks noChangeAspect="1"/>
          </p:cNvPicPr>
          <p:nvPr/>
        </p:nvPicPr>
        <p:blipFill>
          <a:blip r:embed="rId2"/>
          <a:stretch>
            <a:fillRect/>
          </a:stretch>
        </p:blipFill>
        <p:spPr>
          <a:xfrm>
            <a:off x="416625" y="1690688"/>
            <a:ext cx="5383177" cy="3042665"/>
          </a:xfrm>
          <a:prstGeom prst="rect">
            <a:avLst/>
          </a:prstGeom>
        </p:spPr>
      </p:pic>
      <p:sp>
        <p:nvSpPr>
          <p:cNvPr id="5" name="TextBox 4">
            <a:extLst>
              <a:ext uri="{FF2B5EF4-FFF2-40B4-BE49-F238E27FC236}">
                <a16:creationId xmlns:a16="http://schemas.microsoft.com/office/drawing/2014/main" id="{34F3E20E-0390-7E0A-948F-F3BF2A21D343}"/>
              </a:ext>
            </a:extLst>
          </p:cNvPr>
          <p:cNvSpPr txBox="1"/>
          <p:nvPr/>
        </p:nvSpPr>
        <p:spPr>
          <a:xfrm>
            <a:off x="1188360" y="4797980"/>
            <a:ext cx="3839705" cy="369332"/>
          </a:xfrm>
          <a:prstGeom prst="rect">
            <a:avLst/>
          </a:prstGeom>
          <a:noFill/>
        </p:spPr>
        <p:txBody>
          <a:bodyPr wrap="none" rtlCol="0">
            <a:spAutoFit/>
          </a:bodyPr>
          <a:lstStyle/>
          <a:p>
            <a:r>
              <a:rPr lang="en-US" altLang="zh-CN" dirty="0"/>
              <a:t>Contact</a:t>
            </a:r>
            <a:r>
              <a:rPr lang="zh-CN" altLang="en-US" dirty="0"/>
              <a:t> </a:t>
            </a:r>
            <a:r>
              <a:rPr lang="en-US" altLang="zh-CN" dirty="0"/>
              <a:t>retargeting</a:t>
            </a:r>
            <a:r>
              <a:rPr lang="zh-CN" altLang="en-US" dirty="0"/>
              <a:t> </a:t>
            </a:r>
            <a:r>
              <a:rPr lang="en-US" altLang="zh-CN" dirty="0"/>
              <a:t>using</a:t>
            </a:r>
            <a:r>
              <a:rPr lang="zh-CN" altLang="en-US" dirty="0"/>
              <a:t> </a:t>
            </a:r>
            <a:r>
              <a:rPr lang="en-US" altLang="zh-CN" dirty="0"/>
              <a:t>axis</a:t>
            </a:r>
            <a:r>
              <a:rPr lang="zh-CN" altLang="en-US" dirty="0"/>
              <a:t> </a:t>
            </a:r>
            <a:r>
              <a:rPr lang="en-US" altLang="zh-CN" dirty="0"/>
              <a:t>curves</a:t>
            </a:r>
            <a:endParaRPr lang="en-US" dirty="0"/>
          </a:p>
        </p:txBody>
      </p:sp>
      <p:pic>
        <p:nvPicPr>
          <p:cNvPr id="6" name="Picture 5">
            <a:extLst>
              <a:ext uri="{FF2B5EF4-FFF2-40B4-BE49-F238E27FC236}">
                <a16:creationId xmlns:a16="http://schemas.microsoft.com/office/drawing/2014/main" id="{72478FE1-E469-028D-9F5C-BEE993EE79CB}"/>
              </a:ext>
            </a:extLst>
          </p:cNvPr>
          <p:cNvPicPr>
            <a:picLocks noChangeAspect="1"/>
          </p:cNvPicPr>
          <p:nvPr/>
        </p:nvPicPr>
        <p:blipFill>
          <a:blip r:embed="rId3"/>
          <a:stretch>
            <a:fillRect/>
          </a:stretch>
        </p:blipFill>
        <p:spPr>
          <a:xfrm>
            <a:off x="6096000" y="779605"/>
            <a:ext cx="5465811" cy="2810060"/>
          </a:xfrm>
          <a:prstGeom prst="rect">
            <a:avLst/>
          </a:prstGeom>
        </p:spPr>
      </p:pic>
      <p:pic>
        <p:nvPicPr>
          <p:cNvPr id="7" name="Picture 6">
            <a:extLst>
              <a:ext uri="{FF2B5EF4-FFF2-40B4-BE49-F238E27FC236}">
                <a16:creationId xmlns:a16="http://schemas.microsoft.com/office/drawing/2014/main" id="{42AEC8D8-A41B-3EAF-5DFD-4DE3651449CB}"/>
              </a:ext>
            </a:extLst>
          </p:cNvPr>
          <p:cNvPicPr>
            <a:picLocks noChangeAspect="1"/>
          </p:cNvPicPr>
          <p:nvPr/>
        </p:nvPicPr>
        <p:blipFill>
          <a:blip r:embed="rId4"/>
          <a:stretch>
            <a:fillRect/>
          </a:stretch>
        </p:blipFill>
        <p:spPr>
          <a:xfrm>
            <a:off x="6392200" y="3896462"/>
            <a:ext cx="5257800" cy="2952027"/>
          </a:xfrm>
          <a:prstGeom prst="rect">
            <a:avLst/>
          </a:prstGeom>
        </p:spPr>
      </p:pic>
    </p:spTree>
    <p:extLst>
      <p:ext uri="{BB962C8B-B14F-4D97-AF65-F5344CB8AC3E}">
        <p14:creationId xmlns:p14="http://schemas.microsoft.com/office/powerpoint/2010/main" val="67707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44B2-3C46-86A9-CCDE-2EBAAE84D321}"/>
              </a:ext>
            </a:extLst>
          </p:cNvPr>
          <p:cNvSpPr>
            <a:spLocks noGrp="1"/>
          </p:cNvSpPr>
          <p:nvPr>
            <p:ph type="title"/>
          </p:nvPr>
        </p:nvSpPr>
        <p:spPr/>
        <p:txBody>
          <a:bodyPr/>
          <a:lstStyle/>
          <a:p>
            <a:r>
              <a:rPr lang="en-US" altLang="zh-CN" dirty="0"/>
              <a:t>Comparison</a:t>
            </a:r>
            <a:endParaRPr lang="en-US" dirty="0"/>
          </a:p>
        </p:txBody>
      </p:sp>
      <p:pic>
        <p:nvPicPr>
          <p:cNvPr id="4" name="8月23日(5)-1">
            <a:hlinkClick r:id="" action="ppaction://media"/>
            <a:extLst>
              <a:ext uri="{FF2B5EF4-FFF2-40B4-BE49-F238E27FC236}">
                <a16:creationId xmlns:a16="http://schemas.microsoft.com/office/drawing/2014/main" id="{8102B070-3442-89B4-F0A8-B5168261B7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0214" y="1327740"/>
            <a:ext cx="9831572" cy="5530259"/>
          </a:xfrm>
          <a:prstGeom prst="rect">
            <a:avLst/>
          </a:prstGeom>
        </p:spPr>
      </p:pic>
    </p:spTree>
    <p:extLst>
      <p:ext uri="{BB962C8B-B14F-4D97-AF65-F5344CB8AC3E}">
        <p14:creationId xmlns:p14="http://schemas.microsoft.com/office/powerpoint/2010/main" val="23704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EEE2-A4FC-3F0D-1C21-CAE60347688A}"/>
              </a:ext>
            </a:extLst>
          </p:cNvPr>
          <p:cNvSpPr>
            <a:spLocks noGrp="1"/>
          </p:cNvSpPr>
          <p:nvPr>
            <p:ph type="title"/>
          </p:nvPr>
        </p:nvSpPr>
        <p:spPr/>
        <p:txBody>
          <a:bodyPr/>
          <a:lstStyle/>
          <a:p>
            <a:r>
              <a:rPr lang="en-US" altLang="zh-CN" dirty="0"/>
              <a:t>Ablation</a:t>
            </a:r>
            <a:endParaRPr lang="en-US" dirty="0"/>
          </a:p>
        </p:txBody>
      </p:sp>
      <p:pic>
        <p:nvPicPr>
          <p:cNvPr id="4" name="Picture 3">
            <a:extLst>
              <a:ext uri="{FF2B5EF4-FFF2-40B4-BE49-F238E27FC236}">
                <a16:creationId xmlns:a16="http://schemas.microsoft.com/office/drawing/2014/main" id="{33700595-10FB-F554-DBBF-98F937988161}"/>
              </a:ext>
            </a:extLst>
          </p:cNvPr>
          <p:cNvPicPr>
            <a:picLocks noChangeAspect="1"/>
          </p:cNvPicPr>
          <p:nvPr/>
        </p:nvPicPr>
        <p:blipFill>
          <a:blip r:embed="rId2"/>
          <a:stretch>
            <a:fillRect/>
          </a:stretch>
        </p:blipFill>
        <p:spPr>
          <a:xfrm>
            <a:off x="332509" y="1576284"/>
            <a:ext cx="5628630" cy="3705431"/>
          </a:xfrm>
          <a:prstGeom prst="rect">
            <a:avLst/>
          </a:prstGeom>
        </p:spPr>
      </p:pic>
      <p:pic>
        <p:nvPicPr>
          <p:cNvPr id="6" name="Picture 5">
            <a:extLst>
              <a:ext uri="{FF2B5EF4-FFF2-40B4-BE49-F238E27FC236}">
                <a16:creationId xmlns:a16="http://schemas.microsoft.com/office/drawing/2014/main" id="{F9F04C6E-D410-1B49-DFB6-7CED2F773156}"/>
              </a:ext>
            </a:extLst>
          </p:cNvPr>
          <p:cNvPicPr>
            <a:picLocks noChangeAspect="1"/>
          </p:cNvPicPr>
          <p:nvPr/>
        </p:nvPicPr>
        <p:blipFill>
          <a:blip r:embed="rId3"/>
          <a:stretch>
            <a:fillRect/>
          </a:stretch>
        </p:blipFill>
        <p:spPr>
          <a:xfrm>
            <a:off x="6338949" y="1576284"/>
            <a:ext cx="5589548" cy="3705431"/>
          </a:xfrm>
          <a:prstGeom prst="rect">
            <a:avLst/>
          </a:prstGeom>
        </p:spPr>
      </p:pic>
    </p:spTree>
    <p:extLst>
      <p:ext uri="{BB962C8B-B14F-4D97-AF65-F5344CB8AC3E}">
        <p14:creationId xmlns:p14="http://schemas.microsoft.com/office/powerpoint/2010/main" val="284665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1E5B-3FFE-2F53-C552-E01EE5396FFA}"/>
              </a:ext>
            </a:extLst>
          </p:cNvPr>
          <p:cNvSpPr>
            <a:spLocks noGrp="1"/>
          </p:cNvSpPr>
          <p:nvPr>
            <p:ph type="title"/>
          </p:nvPr>
        </p:nvSpPr>
        <p:spPr/>
        <p:txBody>
          <a:bodyPr/>
          <a:lstStyle/>
          <a:p>
            <a:r>
              <a:rPr lang="en-US" altLang="zh-CN" dirty="0"/>
              <a:t>Limitation</a:t>
            </a:r>
            <a:endParaRPr lang="en-US" dirty="0"/>
          </a:p>
        </p:txBody>
      </p:sp>
      <p:sp>
        <p:nvSpPr>
          <p:cNvPr id="3" name="Content Placeholder 2">
            <a:extLst>
              <a:ext uri="{FF2B5EF4-FFF2-40B4-BE49-F238E27FC236}">
                <a16:creationId xmlns:a16="http://schemas.microsoft.com/office/drawing/2014/main" id="{EA8E48C4-E3B0-A967-91F2-3BBB38D5DCFF}"/>
              </a:ext>
            </a:extLst>
          </p:cNvPr>
          <p:cNvSpPr>
            <a:spLocks noGrp="1"/>
          </p:cNvSpPr>
          <p:nvPr>
            <p:ph idx="1"/>
          </p:nvPr>
        </p:nvSpPr>
        <p:spPr>
          <a:xfrm>
            <a:off x="838200" y="1363569"/>
            <a:ext cx="10515600" cy="4351338"/>
          </a:xfrm>
        </p:spPr>
        <p:txBody>
          <a:bodyPr>
            <a:normAutofit fontScale="62500" lnSpcReduction="20000"/>
          </a:bodyPr>
          <a:lstStyle/>
          <a:p>
            <a:pPr marL="0" indent="0">
              <a:lnSpc>
                <a:spcPct val="160000"/>
              </a:lnSpc>
              <a:buNone/>
            </a:pPr>
            <a:endParaRPr lang="en-CA" dirty="0"/>
          </a:p>
          <a:p>
            <a:pPr>
              <a:lnSpc>
                <a:spcPct val="160000"/>
              </a:lnSpc>
            </a:pPr>
            <a:r>
              <a:rPr lang="en-CA" dirty="0"/>
              <a:t>Naturalness of Table Interactions</a:t>
            </a:r>
          </a:p>
          <a:p>
            <a:pPr lvl="1">
              <a:lnSpc>
                <a:spcPct val="160000"/>
              </a:lnSpc>
            </a:pPr>
            <a:r>
              <a:rPr lang="en-CA" dirty="0"/>
              <a:t>Without contact data on the table, retargeted motions sometimes deviate from human-like standards.</a:t>
            </a:r>
          </a:p>
          <a:p>
            <a:pPr>
              <a:lnSpc>
                <a:spcPct val="160000"/>
              </a:lnSpc>
            </a:pPr>
            <a:r>
              <a:rPr lang="en-CA" dirty="0"/>
              <a:t>Object Substitution Conflicts</a:t>
            </a:r>
          </a:p>
          <a:p>
            <a:pPr lvl="1">
              <a:lnSpc>
                <a:spcPct val="160000"/>
              </a:lnSpc>
            </a:pPr>
            <a:r>
              <a:rPr lang="en-CA" dirty="0"/>
              <a:t>Significant object changes can cause contradictions between marker constraints and contact constraints.</a:t>
            </a:r>
          </a:p>
          <a:p>
            <a:pPr>
              <a:lnSpc>
                <a:spcPct val="160000"/>
              </a:lnSpc>
            </a:pPr>
            <a:r>
              <a:rPr lang="en-CA" dirty="0"/>
              <a:t>Morphological or Kinematic Differences</a:t>
            </a:r>
          </a:p>
          <a:p>
            <a:pPr lvl="1">
              <a:lnSpc>
                <a:spcPct val="160000"/>
              </a:lnSpc>
            </a:pPr>
            <a:r>
              <a:rPr lang="en-CA" dirty="0"/>
              <a:t>The method struggles when source and target hands differ greatly in shape or degrees of freedom.</a:t>
            </a:r>
          </a:p>
          <a:p>
            <a:pPr>
              <a:lnSpc>
                <a:spcPct val="160000"/>
              </a:lnSpc>
            </a:pPr>
            <a:r>
              <a:rPr lang="en-CA" dirty="0"/>
              <a:t>High Computation Cost</a:t>
            </a:r>
          </a:p>
          <a:p>
            <a:pPr lvl="1">
              <a:lnSpc>
                <a:spcPct val="160000"/>
              </a:lnSpc>
            </a:pPr>
            <a:r>
              <a:rPr lang="en-CA" dirty="0"/>
              <a:t>Runs only on CPU; each trajectory requires several hours to generate.</a:t>
            </a:r>
          </a:p>
          <a:p>
            <a:pPr>
              <a:lnSpc>
                <a:spcPct val="160000"/>
              </a:lnSpc>
            </a:pPr>
            <a:endParaRPr lang="en-US" dirty="0"/>
          </a:p>
        </p:txBody>
      </p:sp>
    </p:spTree>
    <p:extLst>
      <p:ext uri="{BB962C8B-B14F-4D97-AF65-F5344CB8AC3E}">
        <p14:creationId xmlns:p14="http://schemas.microsoft.com/office/powerpoint/2010/main" val="1345538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2FC8-FA4A-F727-786F-E404C4ACC5F7}"/>
              </a:ext>
            </a:extLst>
          </p:cNvPr>
          <p:cNvSpPr>
            <a:spLocks noGrp="1"/>
          </p:cNvSpPr>
          <p:nvPr>
            <p:ph type="title"/>
          </p:nvPr>
        </p:nvSpPr>
        <p:spPr/>
        <p:txBody>
          <a:bodyPr/>
          <a:lstStyle/>
          <a:p>
            <a:r>
              <a:rPr lang="en-US" altLang="zh-CN" dirty="0"/>
              <a:t>Takeaway</a:t>
            </a:r>
            <a:endParaRPr lang="en-US" dirty="0"/>
          </a:p>
        </p:txBody>
      </p:sp>
      <p:sp>
        <p:nvSpPr>
          <p:cNvPr id="3" name="Content Placeholder 2">
            <a:extLst>
              <a:ext uri="{FF2B5EF4-FFF2-40B4-BE49-F238E27FC236}">
                <a16:creationId xmlns:a16="http://schemas.microsoft.com/office/drawing/2014/main" id="{80683BF0-494E-DB07-9284-31D9B8A2FF16}"/>
              </a:ext>
            </a:extLst>
          </p:cNvPr>
          <p:cNvSpPr>
            <a:spLocks noGrp="1"/>
          </p:cNvSpPr>
          <p:nvPr>
            <p:ph idx="1"/>
          </p:nvPr>
        </p:nvSpPr>
        <p:spPr>
          <a:xfrm>
            <a:off x="838199" y="1825625"/>
            <a:ext cx="10921409" cy="4351338"/>
          </a:xfrm>
        </p:spPr>
        <p:txBody>
          <a:bodyPr>
            <a:normAutofit fontScale="92500" lnSpcReduction="10000"/>
          </a:bodyPr>
          <a:lstStyle/>
          <a:p>
            <a:pPr>
              <a:lnSpc>
                <a:spcPct val="150000"/>
              </a:lnSpc>
            </a:pPr>
            <a:r>
              <a:rPr lang="en-CA" sz="2400" b="1" dirty="0"/>
              <a:t>Joint Motion–Contact Generation as a Dual Representation</a:t>
            </a:r>
          </a:p>
          <a:p>
            <a:pPr lvl="1">
              <a:lnSpc>
                <a:spcPct val="150000"/>
              </a:lnSpc>
            </a:pPr>
            <a:r>
              <a:rPr lang="en-CA" sz="2000" dirty="0"/>
              <a:t>In hand motion generation or dexterous transfer learning, producing not only joint trajectories but also contact distributions provides a richer supervisory signal. Contacts can serve as an additional constraint in the post-processing stage, enhancing physical plausibility and ensuring more realistic hand–object interactions.</a:t>
            </a:r>
          </a:p>
          <a:p>
            <a:pPr>
              <a:lnSpc>
                <a:spcPct val="150000"/>
              </a:lnSpc>
            </a:pPr>
            <a:r>
              <a:rPr lang="en-CA" sz="2400" b="1" dirty="0"/>
              <a:t>B-Spline Smoothing for Physically Coherent Dynamics</a:t>
            </a:r>
          </a:p>
          <a:p>
            <a:pPr lvl="1">
              <a:lnSpc>
                <a:spcPct val="150000"/>
              </a:lnSpc>
            </a:pPr>
            <a:r>
              <a:rPr lang="en-CA" sz="2000" dirty="0"/>
              <a:t>Leveraging B-spline fitting to smooth position, velocity, and acceleration yields trajectories with higher temporal consistency. This improves naturalness and stability in generated motions, making them more suitable for both motion generation and dexterous transfer learning tasks.</a:t>
            </a:r>
          </a:p>
          <a:p>
            <a:pPr>
              <a:lnSpc>
                <a:spcPct val="150000"/>
              </a:lnSpc>
            </a:pPr>
            <a:endParaRPr lang="en-US" sz="2400" dirty="0"/>
          </a:p>
        </p:txBody>
      </p:sp>
    </p:spTree>
    <p:extLst>
      <p:ext uri="{BB962C8B-B14F-4D97-AF65-F5344CB8AC3E}">
        <p14:creationId xmlns:p14="http://schemas.microsoft.com/office/powerpoint/2010/main" val="947420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250F8F-A9BB-0F13-1744-E0175C273E4E}"/>
              </a:ext>
            </a:extLst>
          </p:cNvPr>
          <p:cNvPicPr>
            <a:picLocks noChangeAspect="1"/>
          </p:cNvPicPr>
          <p:nvPr/>
        </p:nvPicPr>
        <p:blipFill>
          <a:blip r:embed="rId2"/>
          <a:stretch>
            <a:fillRect/>
          </a:stretch>
        </p:blipFill>
        <p:spPr>
          <a:xfrm>
            <a:off x="406215" y="326926"/>
            <a:ext cx="11379570" cy="6204146"/>
          </a:xfrm>
          <a:prstGeom prst="rect">
            <a:avLst/>
          </a:prstGeom>
        </p:spPr>
      </p:pic>
    </p:spTree>
    <p:extLst>
      <p:ext uri="{BB962C8B-B14F-4D97-AF65-F5344CB8AC3E}">
        <p14:creationId xmlns:p14="http://schemas.microsoft.com/office/powerpoint/2010/main" val="396049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A1BF89-53BD-FC42-7922-75D3EF034386}"/>
              </a:ext>
            </a:extLst>
          </p:cNvPr>
          <p:cNvPicPr>
            <a:picLocks noChangeAspect="1"/>
          </p:cNvPicPr>
          <p:nvPr/>
        </p:nvPicPr>
        <p:blipFill>
          <a:blip r:embed="rId2"/>
          <a:stretch>
            <a:fillRect/>
          </a:stretch>
        </p:blipFill>
        <p:spPr>
          <a:xfrm>
            <a:off x="406215" y="553683"/>
            <a:ext cx="11379570" cy="2235272"/>
          </a:xfrm>
          <a:prstGeom prst="rect">
            <a:avLst/>
          </a:prstGeom>
        </p:spPr>
      </p:pic>
      <p:pic>
        <p:nvPicPr>
          <p:cNvPr id="5" name="Picture 4">
            <a:extLst>
              <a:ext uri="{FF2B5EF4-FFF2-40B4-BE49-F238E27FC236}">
                <a16:creationId xmlns:a16="http://schemas.microsoft.com/office/drawing/2014/main" id="{455FD990-DFCB-BB0E-59E6-F40452344094}"/>
              </a:ext>
            </a:extLst>
          </p:cNvPr>
          <p:cNvPicPr>
            <a:picLocks noChangeAspect="1"/>
          </p:cNvPicPr>
          <p:nvPr/>
        </p:nvPicPr>
        <p:blipFill>
          <a:blip r:embed="rId3"/>
          <a:stretch>
            <a:fillRect/>
          </a:stretch>
        </p:blipFill>
        <p:spPr>
          <a:xfrm>
            <a:off x="5569241" y="2972197"/>
            <a:ext cx="6216544" cy="3509883"/>
          </a:xfrm>
          <a:prstGeom prst="rect">
            <a:avLst/>
          </a:prstGeom>
        </p:spPr>
      </p:pic>
      <p:sp>
        <p:nvSpPr>
          <p:cNvPr id="6" name="TextBox 5">
            <a:extLst>
              <a:ext uri="{FF2B5EF4-FFF2-40B4-BE49-F238E27FC236}">
                <a16:creationId xmlns:a16="http://schemas.microsoft.com/office/drawing/2014/main" id="{373D7773-9CD2-5334-B54E-EE625F94497E}"/>
              </a:ext>
            </a:extLst>
          </p:cNvPr>
          <p:cNvSpPr txBox="1"/>
          <p:nvPr/>
        </p:nvSpPr>
        <p:spPr>
          <a:xfrm>
            <a:off x="843280" y="3349662"/>
            <a:ext cx="5252720" cy="2308324"/>
          </a:xfrm>
          <a:prstGeom prst="rect">
            <a:avLst/>
          </a:prstGeom>
          <a:noFill/>
        </p:spPr>
        <p:txBody>
          <a:bodyPr wrap="square" rtlCol="0">
            <a:spAutoFit/>
          </a:bodyPr>
          <a:lstStyle/>
          <a:p>
            <a:r>
              <a:rPr lang="en-US" altLang="zh-CN" sz="2400" dirty="0"/>
              <a:t>Task:</a:t>
            </a:r>
            <a:r>
              <a:rPr lang="zh-CN" altLang="en-US" sz="2400" dirty="0"/>
              <a:t> </a:t>
            </a:r>
            <a:endParaRPr lang="en-CA" altLang="zh-CN" sz="2400" dirty="0"/>
          </a:p>
          <a:p>
            <a:pPr marL="742950" lvl="1" indent="-285750">
              <a:buFont typeface="Arial" panose="020B0604020202020204" pitchFamily="34" charset="0"/>
              <a:buChar char="•"/>
            </a:pPr>
            <a:r>
              <a:rPr lang="en-CA" sz="2000" dirty="0"/>
              <a:t>retargeting human hand-object manipulations</a:t>
            </a:r>
          </a:p>
          <a:p>
            <a:r>
              <a:rPr lang="en-US" altLang="zh-CN" sz="2400" dirty="0"/>
              <a:t>Application:</a:t>
            </a:r>
          </a:p>
          <a:p>
            <a:pPr marL="742950" lvl="1" indent="-285750">
              <a:buFont typeface="Arial" panose="020B0604020202020204" pitchFamily="34" charset="0"/>
              <a:buChar char="•"/>
            </a:pPr>
            <a:r>
              <a:rPr lang="en-US" altLang="zh-CN" sz="2000" dirty="0"/>
              <a:t>A</a:t>
            </a:r>
            <a:r>
              <a:rPr lang="en-CA" sz="2000" dirty="0" err="1"/>
              <a:t>nimation</a:t>
            </a:r>
            <a:endParaRPr lang="en-CA" sz="2000" dirty="0"/>
          </a:p>
          <a:p>
            <a:pPr marL="742950" lvl="1" indent="-285750">
              <a:buFont typeface="Arial" panose="020B0604020202020204" pitchFamily="34" charset="0"/>
              <a:buChar char="•"/>
            </a:pPr>
            <a:r>
              <a:rPr lang="en-US" altLang="zh-CN" sz="2000" dirty="0"/>
              <a:t>Robot</a:t>
            </a:r>
            <a:r>
              <a:rPr lang="zh-CN" altLang="en-US" sz="2000" dirty="0"/>
              <a:t> </a:t>
            </a:r>
            <a:r>
              <a:rPr lang="en-US" altLang="zh-CN" sz="2000" dirty="0"/>
              <a:t>transfer</a:t>
            </a:r>
            <a:r>
              <a:rPr lang="zh-CN" altLang="en-US" sz="2000" dirty="0"/>
              <a:t> </a:t>
            </a:r>
            <a:r>
              <a:rPr lang="en-US" altLang="zh-CN" sz="2000" dirty="0"/>
              <a:t>learning</a:t>
            </a:r>
          </a:p>
          <a:p>
            <a:endParaRPr lang="en-US" sz="1600" dirty="0"/>
          </a:p>
        </p:txBody>
      </p:sp>
    </p:spTree>
    <p:extLst>
      <p:ext uri="{BB962C8B-B14F-4D97-AF65-F5344CB8AC3E}">
        <p14:creationId xmlns:p14="http://schemas.microsoft.com/office/powerpoint/2010/main" val="764072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4145-D4C6-09D5-0A08-2F4E033B1F68}"/>
              </a:ext>
            </a:extLst>
          </p:cNvPr>
          <p:cNvSpPr>
            <a:spLocks noGrp="1"/>
          </p:cNvSpPr>
          <p:nvPr>
            <p:ph type="title"/>
          </p:nvPr>
        </p:nvSpPr>
        <p:spPr/>
        <p:txBody>
          <a:bodyPr/>
          <a:lstStyle/>
          <a:p>
            <a:r>
              <a:rPr lang="en-US" altLang="zh-CN" dirty="0"/>
              <a:t>Background</a:t>
            </a:r>
            <a:r>
              <a:rPr lang="zh-CN" altLang="en-US" dirty="0"/>
              <a:t> </a:t>
            </a:r>
            <a:r>
              <a:rPr lang="en-US" altLang="zh-CN" dirty="0"/>
              <a:t>of</a:t>
            </a:r>
            <a:r>
              <a:rPr lang="zh-CN" altLang="en-US" dirty="0"/>
              <a:t> </a:t>
            </a:r>
            <a:r>
              <a:rPr lang="en-US" altLang="zh-CN" dirty="0"/>
              <a:t>Motion</a:t>
            </a:r>
            <a:r>
              <a:rPr lang="zh-CN" altLang="en-US" dirty="0"/>
              <a:t> </a:t>
            </a:r>
            <a:r>
              <a:rPr lang="en-US" altLang="zh-CN" dirty="0"/>
              <a:t>Capture</a:t>
            </a:r>
            <a:r>
              <a:rPr lang="zh-CN" altLang="en-US" dirty="0"/>
              <a:t> </a:t>
            </a:r>
            <a:r>
              <a:rPr lang="en-US" altLang="zh-CN" dirty="0"/>
              <a:t>Systems</a:t>
            </a:r>
            <a:endParaRPr lang="en-US" dirty="0"/>
          </a:p>
        </p:txBody>
      </p:sp>
      <p:sp>
        <p:nvSpPr>
          <p:cNvPr id="6" name="TextBox 5">
            <a:extLst>
              <a:ext uri="{FF2B5EF4-FFF2-40B4-BE49-F238E27FC236}">
                <a16:creationId xmlns:a16="http://schemas.microsoft.com/office/drawing/2014/main" id="{54C32589-2804-2955-8151-78D6605B27E3}"/>
              </a:ext>
            </a:extLst>
          </p:cNvPr>
          <p:cNvSpPr txBox="1"/>
          <p:nvPr/>
        </p:nvSpPr>
        <p:spPr>
          <a:xfrm>
            <a:off x="716115" y="1492757"/>
            <a:ext cx="10967885" cy="2677656"/>
          </a:xfrm>
          <a:prstGeom prst="rect">
            <a:avLst/>
          </a:prstGeom>
          <a:noFill/>
        </p:spPr>
        <p:txBody>
          <a:bodyPr wrap="square">
            <a:spAutoFit/>
          </a:bodyPr>
          <a:lstStyle/>
          <a:p>
            <a:pPr>
              <a:buNone/>
            </a:pPr>
            <a:r>
              <a:rPr lang="en-US" altLang="zh-CN" sz="2800" b="1" dirty="0"/>
              <a:t>Types</a:t>
            </a:r>
            <a:r>
              <a:rPr lang="zh-CN" altLang="en-US" sz="2800" b="1" dirty="0"/>
              <a:t> </a:t>
            </a:r>
            <a:r>
              <a:rPr lang="en-US" altLang="zh-CN" sz="2800" b="1" dirty="0"/>
              <a:t>of</a:t>
            </a:r>
            <a:r>
              <a:rPr lang="zh-CN" altLang="en-US" sz="2800" b="1" dirty="0"/>
              <a:t> </a:t>
            </a:r>
            <a:r>
              <a:rPr lang="en-US" altLang="zh-CN" sz="2800" b="1" dirty="0"/>
              <a:t>Motion</a:t>
            </a:r>
            <a:r>
              <a:rPr lang="zh-CN" altLang="en-US" sz="2800" b="1" dirty="0"/>
              <a:t> </a:t>
            </a:r>
            <a:r>
              <a:rPr lang="en-US" altLang="zh-CN" sz="2800" b="1" dirty="0"/>
              <a:t>Capture</a:t>
            </a:r>
            <a:r>
              <a:rPr lang="zh-CN" altLang="en-US" sz="2800" b="1" dirty="0"/>
              <a:t> </a:t>
            </a:r>
            <a:r>
              <a:rPr lang="en-US" altLang="zh-CN" sz="2800" b="1" dirty="0"/>
              <a:t>Systems</a:t>
            </a:r>
            <a:br>
              <a:rPr lang="en-CA" sz="2400" b="1" dirty="0"/>
            </a:br>
            <a:r>
              <a:rPr lang="en-CA" sz="2000" b="1" dirty="0"/>
              <a:t>Vision-based</a:t>
            </a:r>
            <a:endParaRPr lang="en-CA" sz="2000" dirty="0"/>
          </a:p>
          <a:p>
            <a:pPr marL="742950" lvl="1" indent="-285750">
              <a:buFont typeface="Arial" panose="020B0604020202020204" pitchFamily="34" charset="0"/>
              <a:buChar char="•"/>
            </a:pPr>
            <a:r>
              <a:rPr lang="en-CA" sz="2000" dirty="0"/>
              <a:t>Marker-based: Tracks 3D markers → </a:t>
            </a:r>
            <a:r>
              <a:rPr lang="en-CA" sz="2000" b="1" dirty="0"/>
              <a:t>high accuracy</a:t>
            </a:r>
            <a:r>
              <a:rPr lang="en-CA" sz="2000" dirty="0"/>
              <a:t>, but expensive, requires studio setup.</a:t>
            </a:r>
          </a:p>
          <a:p>
            <a:pPr marL="742950" lvl="1" indent="-285750">
              <a:buFont typeface="Arial" panose="020B0604020202020204" pitchFamily="34" charset="0"/>
              <a:buChar char="•"/>
            </a:pPr>
            <a:r>
              <a:rPr lang="en-CA" sz="2000" dirty="0" err="1"/>
              <a:t>Markerless</a:t>
            </a:r>
            <a:r>
              <a:rPr lang="en-CA" sz="2000" dirty="0"/>
              <a:t>: Uses 3D point clouds / triangulated </a:t>
            </a:r>
            <a:r>
              <a:rPr lang="en-CA" sz="2000" dirty="0" err="1"/>
              <a:t>keypoints</a:t>
            </a:r>
            <a:r>
              <a:rPr lang="en-CA" sz="2000" dirty="0"/>
              <a:t> → </a:t>
            </a:r>
            <a:r>
              <a:rPr lang="en-CA" sz="2000" b="1" dirty="0"/>
              <a:t>no markers needed</a:t>
            </a:r>
            <a:r>
              <a:rPr lang="en-CA" sz="2000" dirty="0"/>
              <a:t>, but </a:t>
            </a:r>
            <a:r>
              <a:rPr lang="en-CA" sz="2000" b="1" dirty="0"/>
              <a:t>occlusion-sensitive </a:t>
            </a:r>
            <a:r>
              <a:rPr lang="en-CA" sz="2000" dirty="0"/>
              <a:t>and environment-dependent.</a:t>
            </a:r>
          </a:p>
          <a:p>
            <a:pPr>
              <a:buNone/>
            </a:pPr>
            <a:r>
              <a:rPr lang="en-CA" sz="2000" b="1" dirty="0"/>
              <a:t>IMU-based</a:t>
            </a:r>
            <a:endParaRPr lang="en-CA" sz="2000" dirty="0"/>
          </a:p>
          <a:p>
            <a:pPr marL="742950" lvl="1" indent="-285750">
              <a:buFont typeface="Arial" panose="020B0604020202020204" pitchFamily="34" charset="0"/>
              <a:buChar char="•"/>
            </a:pPr>
            <a:r>
              <a:rPr lang="en-CA" sz="2000" dirty="0"/>
              <a:t>Uses accelerometer, gyroscope, gravity, and orientation fusion.</a:t>
            </a:r>
          </a:p>
          <a:p>
            <a:pPr marL="742950" lvl="1" indent="-285750">
              <a:buFont typeface="Arial" panose="020B0604020202020204" pitchFamily="34" charset="0"/>
              <a:buChar char="•"/>
            </a:pPr>
            <a:r>
              <a:rPr lang="en-CA" sz="2000" b="1" dirty="0"/>
              <a:t>No occlusion, portable, low-cost</a:t>
            </a:r>
            <a:r>
              <a:rPr lang="en-CA" sz="2000" dirty="0"/>
              <a:t>; but </a:t>
            </a:r>
            <a:r>
              <a:rPr lang="en-CA" sz="2000" b="1" dirty="0"/>
              <a:t>noisy signals, drift accumulates over time</a:t>
            </a:r>
            <a:r>
              <a:rPr lang="en-CA" sz="2000" dirty="0"/>
              <a:t>.</a:t>
            </a:r>
          </a:p>
        </p:txBody>
      </p:sp>
      <p:sp>
        <p:nvSpPr>
          <p:cNvPr id="11" name="TextBox 10">
            <a:extLst>
              <a:ext uri="{FF2B5EF4-FFF2-40B4-BE49-F238E27FC236}">
                <a16:creationId xmlns:a16="http://schemas.microsoft.com/office/drawing/2014/main" id="{2C9DB4E7-609E-FD7C-B9FC-29C5FC2CA14F}"/>
              </a:ext>
            </a:extLst>
          </p:cNvPr>
          <p:cNvSpPr txBox="1"/>
          <p:nvPr/>
        </p:nvSpPr>
        <p:spPr>
          <a:xfrm>
            <a:off x="716115" y="4417725"/>
            <a:ext cx="10848356" cy="1446550"/>
          </a:xfrm>
          <a:prstGeom prst="rect">
            <a:avLst/>
          </a:prstGeom>
          <a:noFill/>
        </p:spPr>
        <p:txBody>
          <a:bodyPr wrap="square">
            <a:spAutoFit/>
          </a:bodyPr>
          <a:lstStyle/>
          <a:p>
            <a:pPr>
              <a:buNone/>
            </a:pPr>
            <a:r>
              <a:rPr lang="en-CA" sz="2800" b="1" dirty="0"/>
              <a:t>Challenges in Sparse IMU </a:t>
            </a:r>
            <a:r>
              <a:rPr lang="en-CA" sz="2800" b="1" dirty="0" err="1"/>
              <a:t>MoCap</a:t>
            </a:r>
            <a:endParaRPr lang="en-CA" sz="2800" b="1" dirty="0"/>
          </a:p>
          <a:p>
            <a:pPr marL="285750" indent="-285750">
              <a:buFont typeface="Arial" panose="020B0604020202020204" pitchFamily="34" charset="0"/>
              <a:buChar char="•"/>
            </a:pPr>
            <a:r>
              <a:rPr lang="en-CA" sz="2000" dirty="0"/>
              <a:t>Global pose must be reconstructed from local IMU</a:t>
            </a:r>
            <a:r>
              <a:rPr lang="zh-CN" altLang="en-US" sz="2000" dirty="0"/>
              <a:t> </a:t>
            </a:r>
            <a:r>
              <a:rPr lang="en-US" altLang="zh-CN" sz="2000" dirty="0"/>
              <a:t>signals,</a:t>
            </a:r>
            <a:r>
              <a:rPr lang="zh-CN" altLang="en-US" sz="2000" dirty="0"/>
              <a:t> </a:t>
            </a:r>
            <a:r>
              <a:rPr lang="en-CA" sz="2000" dirty="0"/>
              <a:t>which is inherently ambiguous.</a:t>
            </a:r>
          </a:p>
          <a:p>
            <a:pPr marL="285750" indent="-285750">
              <a:buFont typeface="Arial" panose="020B0604020202020204" pitchFamily="34" charset="0"/>
              <a:buChar char="•"/>
            </a:pPr>
            <a:r>
              <a:rPr lang="en-CA" sz="2000" dirty="0"/>
              <a:t>These signals are often noisy due to sensor bias, vibration, and sparse placement.</a:t>
            </a:r>
          </a:p>
          <a:p>
            <a:pPr marL="285750" indent="-285750">
              <a:buFont typeface="Arial" panose="020B0604020202020204" pitchFamily="34" charset="0"/>
              <a:buChar char="•"/>
            </a:pPr>
            <a:r>
              <a:rPr lang="en-CA" sz="2000" dirty="0"/>
              <a:t>Errors accumulate over time.</a:t>
            </a:r>
          </a:p>
        </p:txBody>
      </p:sp>
    </p:spTree>
    <p:extLst>
      <p:ext uri="{BB962C8B-B14F-4D97-AF65-F5344CB8AC3E}">
        <p14:creationId xmlns:p14="http://schemas.microsoft.com/office/powerpoint/2010/main" val="38315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1133-598B-A202-6276-E2B9AC68675C}"/>
              </a:ext>
            </a:extLst>
          </p:cNvPr>
          <p:cNvSpPr>
            <a:spLocks noGrp="1"/>
          </p:cNvSpPr>
          <p:nvPr>
            <p:ph type="title"/>
          </p:nvPr>
        </p:nvSpPr>
        <p:spPr/>
        <p:txBody>
          <a:bodyPr/>
          <a:lstStyle/>
          <a:p>
            <a:r>
              <a:rPr lang="en-US" altLang="zh-CN" dirty="0"/>
              <a:t>Related</a:t>
            </a:r>
            <a:r>
              <a:rPr lang="zh-CN" altLang="en-US" dirty="0"/>
              <a:t> </a:t>
            </a:r>
            <a:r>
              <a:rPr lang="en-US" altLang="zh-CN" dirty="0"/>
              <a:t>Work</a:t>
            </a:r>
            <a:endParaRPr lang="en-US" dirty="0"/>
          </a:p>
        </p:txBody>
      </p:sp>
      <p:sp>
        <p:nvSpPr>
          <p:cNvPr id="3" name="Content Placeholder 2">
            <a:extLst>
              <a:ext uri="{FF2B5EF4-FFF2-40B4-BE49-F238E27FC236}">
                <a16:creationId xmlns:a16="http://schemas.microsoft.com/office/drawing/2014/main" id="{CE38D2D7-2ACF-2BAC-70FE-75B24E359480}"/>
              </a:ext>
            </a:extLst>
          </p:cNvPr>
          <p:cNvSpPr>
            <a:spLocks noGrp="1"/>
          </p:cNvSpPr>
          <p:nvPr>
            <p:ph idx="1"/>
          </p:nvPr>
        </p:nvSpPr>
        <p:spPr>
          <a:xfrm>
            <a:off x="219634" y="1476000"/>
            <a:ext cx="11869271" cy="5381999"/>
          </a:xfrm>
        </p:spPr>
        <p:txBody>
          <a:bodyPr>
            <a:normAutofit/>
          </a:bodyPr>
          <a:lstStyle/>
          <a:p>
            <a:pPr marL="0" indent="0">
              <a:buNone/>
            </a:pPr>
            <a:r>
              <a:rPr lang="en-CA" b="1" dirty="0"/>
              <a:t>Enhancing Global Pose</a:t>
            </a:r>
          </a:p>
          <a:p>
            <a:pPr marL="0" indent="0">
              <a:buNone/>
            </a:pPr>
            <a:r>
              <a:rPr lang="en-CA" dirty="0"/>
              <a:t>Extra sensors (camera, UWB):</a:t>
            </a:r>
          </a:p>
          <a:p>
            <a:pPr lvl="1"/>
            <a:r>
              <a:rPr lang="en-CA" dirty="0"/>
              <a:t>Improve accuracy by reducing ambiguity,</a:t>
            </a:r>
          </a:p>
          <a:p>
            <a:pPr lvl="1"/>
            <a:r>
              <a:rPr lang="en-CA" dirty="0"/>
              <a:t>but the need for additional devices limits flexibility and applicability.</a:t>
            </a:r>
          </a:p>
          <a:p>
            <a:pPr marL="0" indent="0">
              <a:buNone/>
            </a:pPr>
            <a:r>
              <a:rPr lang="en-CA" dirty="0"/>
              <a:t>Physics-based constraints:</a:t>
            </a:r>
          </a:p>
          <a:p>
            <a:pPr lvl="1"/>
            <a:r>
              <a:rPr lang="en-CA" dirty="0"/>
              <a:t>Reduce drift and unnatural motion,</a:t>
            </a:r>
          </a:p>
          <a:p>
            <a:pPr lvl="1"/>
            <a:r>
              <a:rPr lang="en-CA" dirty="0"/>
              <a:t>but often rely on flat-plane assumptions</a:t>
            </a:r>
            <a:r>
              <a:rPr lang="zh-CN" altLang="en-US" dirty="0"/>
              <a:t> </a:t>
            </a:r>
            <a:r>
              <a:rPr lang="en-CA" dirty="0"/>
              <a:t>(feet contact) , unsuitable for complex motions and diverse environments.</a:t>
            </a:r>
          </a:p>
          <a:p>
            <a:pPr lvl="1"/>
            <a:endParaRPr lang="en-CA" dirty="0"/>
          </a:p>
          <a:p>
            <a:pPr marL="0" indent="0">
              <a:buNone/>
            </a:pPr>
            <a:r>
              <a:rPr lang="en-US" altLang="zh-CN" dirty="0"/>
              <a:t>S</a:t>
            </a:r>
            <a:r>
              <a:rPr lang="en-CA" altLang="zh-CN" dirty="0"/>
              <a:t>o</a:t>
            </a:r>
            <a:r>
              <a:rPr lang="en-US" altLang="zh-CN" dirty="0" err="1"/>
              <a:t>lution</a:t>
            </a:r>
            <a:r>
              <a:rPr lang="en-US" altLang="zh-CN" dirty="0"/>
              <a:t>:</a:t>
            </a:r>
          </a:p>
          <a:p>
            <a:pPr lvl="1"/>
            <a:r>
              <a:rPr lang="en-CA" dirty="0"/>
              <a:t>Estimate </a:t>
            </a:r>
            <a:r>
              <a:rPr lang="en-CA" b="1" dirty="0"/>
              <a:t>3D contacts </a:t>
            </a:r>
            <a:r>
              <a:rPr lang="en-CA" dirty="0"/>
              <a:t>directly from IMU signals.</a:t>
            </a:r>
            <a:endParaRPr lang="en-US" dirty="0"/>
          </a:p>
          <a:p>
            <a:pPr lvl="1"/>
            <a:r>
              <a:rPr lang="en-CA" dirty="0"/>
              <a:t>Full </a:t>
            </a:r>
            <a:r>
              <a:rPr lang="en-CA" b="1" dirty="0"/>
              <a:t>3D physics-based optimization</a:t>
            </a:r>
            <a:r>
              <a:rPr lang="en-CA" dirty="0"/>
              <a:t>, beyond feet-ground contact.</a:t>
            </a:r>
          </a:p>
        </p:txBody>
      </p:sp>
    </p:spTree>
    <p:extLst>
      <p:ext uri="{BB962C8B-B14F-4D97-AF65-F5344CB8AC3E}">
        <p14:creationId xmlns:p14="http://schemas.microsoft.com/office/powerpoint/2010/main" val="223178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1B6F-EA49-00A1-AC1F-C02DA240B4A6}"/>
              </a:ext>
            </a:extLst>
          </p:cNvPr>
          <p:cNvSpPr>
            <a:spLocks noGrp="1"/>
          </p:cNvSpPr>
          <p:nvPr>
            <p:ph type="title"/>
          </p:nvPr>
        </p:nvSpPr>
        <p:spPr/>
        <p:txBody>
          <a:bodyPr/>
          <a:lstStyle/>
          <a:p>
            <a:r>
              <a:rPr lang="en-US" altLang="zh-CN" dirty="0"/>
              <a:t>Pipeline</a:t>
            </a:r>
            <a:endParaRPr lang="en-US" dirty="0"/>
          </a:p>
        </p:txBody>
      </p:sp>
      <p:pic>
        <p:nvPicPr>
          <p:cNvPr id="4" name="Picture 3">
            <a:extLst>
              <a:ext uri="{FF2B5EF4-FFF2-40B4-BE49-F238E27FC236}">
                <a16:creationId xmlns:a16="http://schemas.microsoft.com/office/drawing/2014/main" id="{EA6995BF-A03B-C47D-9410-9F8C1307ACA6}"/>
              </a:ext>
            </a:extLst>
          </p:cNvPr>
          <p:cNvPicPr>
            <a:picLocks noChangeAspect="1"/>
          </p:cNvPicPr>
          <p:nvPr/>
        </p:nvPicPr>
        <p:blipFill>
          <a:blip r:embed="rId2"/>
          <a:stretch>
            <a:fillRect/>
          </a:stretch>
        </p:blipFill>
        <p:spPr>
          <a:xfrm>
            <a:off x="1393698" y="1328853"/>
            <a:ext cx="9404604" cy="4200293"/>
          </a:xfrm>
          <a:prstGeom prst="rect">
            <a:avLst/>
          </a:prstGeom>
        </p:spPr>
      </p:pic>
      <p:sp>
        <p:nvSpPr>
          <p:cNvPr id="5" name="TextBox 4">
            <a:extLst>
              <a:ext uri="{FF2B5EF4-FFF2-40B4-BE49-F238E27FC236}">
                <a16:creationId xmlns:a16="http://schemas.microsoft.com/office/drawing/2014/main" id="{5E25EEC6-38B8-54BB-3341-9292867B8960}"/>
              </a:ext>
            </a:extLst>
          </p:cNvPr>
          <p:cNvSpPr txBox="1"/>
          <p:nvPr/>
        </p:nvSpPr>
        <p:spPr>
          <a:xfrm>
            <a:off x="1218887" y="5846543"/>
            <a:ext cx="10762416" cy="646331"/>
          </a:xfrm>
          <a:prstGeom prst="rect">
            <a:avLst/>
          </a:prstGeom>
          <a:noFill/>
        </p:spPr>
        <p:txBody>
          <a:bodyPr wrap="square" rtlCol="0">
            <a:spAutoFit/>
          </a:bodyPr>
          <a:lstStyle/>
          <a:p>
            <a:r>
              <a:rPr lang="en-US" b="1" dirty="0"/>
              <a:t>Input: </a:t>
            </a:r>
            <a:r>
              <a:rPr lang="en-US" dirty="0"/>
              <a:t>6 IMUs</a:t>
            </a:r>
            <a:r>
              <a:rPr lang="zh-CN" altLang="en-US" dirty="0"/>
              <a:t> </a:t>
            </a:r>
            <a:r>
              <a:rPr lang="en-US" altLang="zh-CN" dirty="0"/>
              <a:t>(</a:t>
            </a:r>
            <a:r>
              <a:rPr lang="en-US" dirty="0"/>
              <a:t>accelerations, angular velocities, orientations</a:t>
            </a:r>
            <a:r>
              <a:rPr lang="en-US" altLang="zh-CN" dirty="0"/>
              <a:t>)</a:t>
            </a:r>
            <a:endParaRPr lang="en-US" dirty="0"/>
          </a:p>
          <a:p>
            <a:r>
              <a:rPr lang="en-CA" b="1" dirty="0"/>
              <a:t>Output:</a:t>
            </a:r>
            <a:r>
              <a:rPr lang="en-CA" dirty="0"/>
              <a:t> Human pose, global motion, and physical quantities (contacts, forces, torques, proxy surfaces)</a:t>
            </a:r>
            <a:endParaRPr lang="en-US" dirty="0"/>
          </a:p>
        </p:txBody>
      </p:sp>
    </p:spTree>
    <p:extLst>
      <p:ext uri="{BB962C8B-B14F-4D97-AF65-F5344CB8AC3E}">
        <p14:creationId xmlns:p14="http://schemas.microsoft.com/office/powerpoint/2010/main" val="239392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A557-F281-7F97-1748-C17F2B84616D}"/>
              </a:ext>
            </a:extLst>
          </p:cNvPr>
          <p:cNvSpPr>
            <a:spLocks noGrp="1"/>
          </p:cNvSpPr>
          <p:nvPr>
            <p:ph type="title"/>
          </p:nvPr>
        </p:nvSpPr>
        <p:spPr/>
        <p:txBody>
          <a:bodyPr/>
          <a:lstStyle/>
          <a:p>
            <a:r>
              <a:rPr lang="en-US" altLang="zh-CN" dirty="0"/>
              <a:t>Local</a:t>
            </a:r>
            <a:r>
              <a:rPr lang="zh-CN" altLang="en-US" dirty="0"/>
              <a:t> </a:t>
            </a:r>
            <a:r>
              <a:rPr lang="en-US" altLang="zh-CN" dirty="0"/>
              <a:t>Pose</a:t>
            </a:r>
            <a:r>
              <a:rPr lang="zh-CN" altLang="en-US" dirty="0"/>
              <a:t> </a:t>
            </a:r>
            <a:r>
              <a:rPr lang="en-US" altLang="zh-CN" dirty="0"/>
              <a:t>&amp;</a:t>
            </a:r>
            <a:r>
              <a:rPr lang="zh-CN" altLang="en-US" dirty="0"/>
              <a:t> </a:t>
            </a:r>
            <a:r>
              <a:rPr lang="en-US" altLang="zh-CN" dirty="0"/>
              <a:t>Global</a:t>
            </a:r>
            <a:r>
              <a:rPr lang="zh-CN" altLang="en-US" dirty="0"/>
              <a:t> </a:t>
            </a:r>
            <a:r>
              <a:rPr lang="en-US" altLang="zh-CN" dirty="0"/>
              <a:t>Translation</a:t>
            </a:r>
            <a:r>
              <a:rPr lang="zh-CN" altLang="en-US" dirty="0"/>
              <a:t> </a:t>
            </a:r>
            <a:r>
              <a:rPr lang="en-US" altLang="zh-CN" dirty="0"/>
              <a:t>Estimation</a:t>
            </a:r>
            <a:endParaRPr lang="en-US" dirty="0"/>
          </a:p>
        </p:txBody>
      </p:sp>
      <p:pic>
        <p:nvPicPr>
          <p:cNvPr id="4" name="Picture 3">
            <a:extLst>
              <a:ext uri="{FF2B5EF4-FFF2-40B4-BE49-F238E27FC236}">
                <a16:creationId xmlns:a16="http://schemas.microsoft.com/office/drawing/2014/main" id="{F0425B17-1FA2-181D-EA79-0D41D05F7C47}"/>
              </a:ext>
            </a:extLst>
          </p:cNvPr>
          <p:cNvPicPr>
            <a:picLocks noChangeAspect="1"/>
          </p:cNvPicPr>
          <p:nvPr/>
        </p:nvPicPr>
        <p:blipFill>
          <a:blip r:embed="rId2"/>
          <a:stretch>
            <a:fillRect/>
          </a:stretch>
        </p:blipFill>
        <p:spPr>
          <a:xfrm>
            <a:off x="4419600" y="1523956"/>
            <a:ext cx="7772400" cy="2201431"/>
          </a:xfrm>
          <a:prstGeom prst="rect">
            <a:avLst/>
          </a:prstGeom>
        </p:spPr>
      </p:pic>
      <p:pic>
        <p:nvPicPr>
          <p:cNvPr id="5" name="Picture 4">
            <a:extLst>
              <a:ext uri="{FF2B5EF4-FFF2-40B4-BE49-F238E27FC236}">
                <a16:creationId xmlns:a16="http://schemas.microsoft.com/office/drawing/2014/main" id="{CD68198C-5227-98BD-3503-94A7554BC5F8}"/>
              </a:ext>
            </a:extLst>
          </p:cNvPr>
          <p:cNvPicPr>
            <a:picLocks noChangeAspect="1"/>
          </p:cNvPicPr>
          <p:nvPr/>
        </p:nvPicPr>
        <p:blipFill>
          <a:blip r:embed="rId3"/>
          <a:stretch>
            <a:fillRect/>
          </a:stretch>
        </p:blipFill>
        <p:spPr>
          <a:xfrm>
            <a:off x="1004046" y="4212522"/>
            <a:ext cx="2586319" cy="2131127"/>
          </a:xfrm>
          <a:prstGeom prst="rect">
            <a:avLst/>
          </a:prstGeom>
        </p:spPr>
      </p:pic>
      <p:sp>
        <p:nvSpPr>
          <p:cNvPr id="6" name="TextBox 5">
            <a:extLst>
              <a:ext uri="{FF2B5EF4-FFF2-40B4-BE49-F238E27FC236}">
                <a16:creationId xmlns:a16="http://schemas.microsoft.com/office/drawing/2014/main" id="{C350F34A-FA8B-5B50-3060-DD65D8010F15}"/>
              </a:ext>
            </a:extLst>
          </p:cNvPr>
          <p:cNvSpPr txBox="1"/>
          <p:nvPr/>
        </p:nvSpPr>
        <p:spPr>
          <a:xfrm>
            <a:off x="269566" y="1739021"/>
            <a:ext cx="4827089" cy="1908215"/>
          </a:xfrm>
          <a:prstGeom prst="rect">
            <a:avLst/>
          </a:prstGeom>
          <a:noFill/>
        </p:spPr>
        <p:txBody>
          <a:bodyPr wrap="square" rtlCol="0">
            <a:spAutoFit/>
          </a:bodyPr>
          <a:lstStyle/>
          <a:p>
            <a:r>
              <a:rPr lang="en-CA" sz="2800" b="1" dirty="0"/>
              <a:t>Pose Estimator</a:t>
            </a:r>
            <a:endParaRPr lang="en-CA" sz="2800" dirty="0"/>
          </a:p>
          <a:p>
            <a:pPr marL="285750" indent="-285750">
              <a:buFont typeface="Arial" panose="020B0604020202020204" pitchFamily="34" charset="0"/>
              <a:buChar char="•"/>
            </a:pPr>
            <a:r>
              <a:rPr lang="en-CA" dirty="0"/>
              <a:t>Estimate leaf joints + gravity direction</a:t>
            </a:r>
          </a:p>
          <a:p>
            <a:pPr marL="285750" indent="-285750">
              <a:buFont typeface="Arial" panose="020B0604020202020204" pitchFamily="34" charset="0"/>
              <a:buChar char="•"/>
            </a:pPr>
            <a:r>
              <a:rPr lang="en-CA" b="1" dirty="0"/>
              <a:t>Refine IMU signals using gravity</a:t>
            </a:r>
          </a:p>
          <a:p>
            <a:pPr marL="285750" indent="-285750">
              <a:buFont typeface="Arial" panose="020B0604020202020204" pitchFamily="34" charset="0"/>
              <a:buChar char="•"/>
            </a:pPr>
            <a:r>
              <a:rPr lang="en-CA" dirty="0"/>
              <a:t>Estimate all joints with refined signals</a:t>
            </a:r>
          </a:p>
          <a:p>
            <a:pPr marL="285750" indent="-285750">
              <a:buFont typeface="Arial" panose="020B0604020202020204" pitchFamily="34" charset="0"/>
              <a:buChar char="•"/>
            </a:pPr>
            <a:r>
              <a:rPr lang="en-CA" dirty="0"/>
              <a:t>Regress SMPL pose (full body)</a:t>
            </a:r>
          </a:p>
          <a:p>
            <a:endParaRPr lang="en-US" dirty="0"/>
          </a:p>
        </p:txBody>
      </p:sp>
      <p:sp>
        <p:nvSpPr>
          <p:cNvPr id="8" name="TextBox 7">
            <a:extLst>
              <a:ext uri="{FF2B5EF4-FFF2-40B4-BE49-F238E27FC236}">
                <a16:creationId xmlns:a16="http://schemas.microsoft.com/office/drawing/2014/main" id="{A16BAA7D-06E2-5054-EDF3-8E34F4FFE13E}"/>
              </a:ext>
            </a:extLst>
          </p:cNvPr>
          <p:cNvSpPr txBox="1"/>
          <p:nvPr/>
        </p:nvSpPr>
        <p:spPr>
          <a:xfrm>
            <a:off x="5612532" y="4097688"/>
            <a:ext cx="6098240" cy="2664640"/>
          </a:xfrm>
          <a:prstGeom prst="rect">
            <a:avLst/>
          </a:prstGeom>
          <a:noFill/>
        </p:spPr>
        <p:txBody>
          <a:bodyPr wrap="square">
            <a:spAutoFit/>
          </a:bodyPr>
          <a:lstStyle/>
          <a:p>
            <a:pPr>
              <a:buNone/>
            </a:pPr>
            <a:r>
              <a:rPr lang="en-CA" sz="2800" b="1" dirty="0"/>
              <a:t>Translation Estimator</a:t>
            </a:r>
            <a:endParaRPr lang="en-CA" sz="2800" dirty="0"/>
          </a:p>
          <a:p>
            <a:pPr>
              <a:buFont typeface="Arial" panose="020B0604020202020204" pitchFamily="34" charset="0"/>
              <a:buChar char="•"/>
            </a:pPr>
            <a:r>
              <a:rPr lang="en-CA" b="1" dirty="0"/>
              <a:t>Estimate</a:t>
            </a:r>
            <a:endParaRPr lang="en-CA" dirty="0"/>
          </a:p>
          <a:p>
            <a:pPr marL="742950" lvl="1" indent="-285750">
              <a:buFont typeface="Arial" panose="020B0604020202020204" pitchFamily="34" charset="0"/>
              <a:buChar char="•"/>
            </a:pPr>
            <a:r>
              <a:rPr lang="en-CA" dirty="0"/>
              <a:t>Root velocity (</a:t>
            </a:r>
            <a:r>
              <a:rPr lang="en-CA" b="1" dirty="0"/>
              <a:t>parallel &amp; perpendicular to gravity</a:t>
            </a:r>
            <a:r>
              <a:rPr lang="en-CA" dirty="0"/>
              <a:t>)</a:t>
            </a:r>
          </a:p>
          <a:p>
            <a:pPr marL="742950" lvl="1" indent="-285750">
              <a:buFont typeface="Arial" panose="020B0604020202020204" pitchFamily="34" charset="0"/>
              <a:buChar char="•"/>
            </a:pPr>
            <a:r>
              <a:rPr lang="en-CA" dirty="0"/>
              <a:t>Stationary joint probabilities</a:t>
            </a:r>
          </a:p>
          <a:p>
            <a:pPr>
              <a:buFont typeface="Arial" panose="020B0604020202020204" pitchFamily="34" charset="0"/>
              <a:buChar char="•"/>
            </a:pPr>
            <a:r>
              <a:rPr lang="en-CA" b="1" dirty="0"/>
              <a:t>Optimization:</a:t>
            </a:r>
            <a:endParaRPr lang="en-CA" dirty="0"/>
          </a:p>
          <a:p>
            <a:pPr marL="742950" lvl="1" indent="-285750">
              <a:lnSpc>
                <a:spcPct val="200000"/>
              </a:lnSpc>
              <a:buFont typeface="Arial" panose="020B0604020202020204" pitchFamily="34" charset="0"/>
              <a:buChar char="•"/>
            </a:pPr>
            <a:r>
              <a:rPr lang="en-US" altLang="zh-CN" dirty="0"/>
              <a:t>a</a:t>
            </a:r>
            <a:r>
              <a:rPr lang="zh-CN" altLang="en-US" dirty="0"/>
              <a:t>  </a:t>
            </a:r>
            <a:endParaRPr lang="en-CA" dirty="0"/>
          </a:p>
          <a:p>
            <a:pPr marL="742950" lvl="1" indent="-285750">
              <a:lnSpc>
                <a:spcPct val="200000"/>
              </a:lnSpc>
              <a:buFont typeface="Arial" panose="020B0604020202020204" pitchFamily="34" charset="0"/>
              <a:buChar char="•"/>
            </a:pPr>
            <a:r>
              <a:rPr lang="en-CA" dirty="0"/>
              <a:t>Refine velocity while keeping stationary joints fixed</a:t>
            </a:r>
          </a:p>
        </p:txBody>
      </p:sp>
      <p:pic>
        <p:nvPicPr>
          <p:cNvPr id="9" name="Picture 8">
            <a:extLst>
              <a:ext uri="{FF2B5EF4-FFF2-40B4-BE49-F238E27FC236}">
                <a16:creationId xmlns:a16="http://schemas.microsoft.com/office/drawing/2014/main" id="{7ED4B4BD-AFF5-91E7-5661-3F62E12D4F62}"/>
              </a:ext>
            </a:extLst>
          </p:cNvPr>
          <p:cNvPicPr>
            <a:picLocks noChangeAspect="1"/>
          </p:cNvPicPr>
          <p:nvPr/>
        </p:nvPicPr>
        <p:blipFill>
          <a:blip r:embed="rId4"/>
          <a:stretch>
            <a:fillRect/>
          </a:stretch>
        </p:blipFill>
        <p:spPr>
          <a:xfrm>
            <a:off x="6319341" y="5759420"/>
            <a:ext cx="5581479" cy="584229"/>
          </a:xfrm>
          <a:prstGeom prst="rect">
            <a:avLst/>
          </a:prstGeom>
        </p:spPr>
      </p:pic>
    </p:spTree>
    <p:extLst>
      <p:ext uri="{BB962C8B-B14F-4D97-AF65-F5344CB8AC3E}">
        <p14:creationId xmlns:p14="http://schemas.microsoft.com/office/powerpoint/2010/main" val="253433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ECCF-C613-8F04-D5F3-1A212E985E4B}"/>
              </a:ext>
            </a:extLst>
          </p:cNvPr>
          <p:cNvSpPr>
            <a:spLocks noGrp="1"/>
          </p:cNvSpPr>
          <p:nvPr>
            <p:ph type="title"/>
          </p:nvPr>
        </p:nvSpPr>
        <p:spPr/>
        <p:txBody>
          <a:bodyPr/>
          <a:lstStyle/>
          <a:p>
            <a:r>
              <a:rPr lang="en-CA" dirty="0"/>
              <a:t>Physics Optimizer</a:t>
            </a:r>
            <a:endParaRPr lang="en-US" dirty="0"/>
          </a:p>
        </p:txBody>
      </p:sp>
      <p:sp>
        <p:nvSpPr>
          <p:cNvPr id="3" name="Content Placeholder 2">
            <a:extLst>
              <a:ext uri="{FF2B5EF4-FFF2-40B4-BE49-F238E27FC236}">
                <a16:creationId xmlns:a16="http://schemas.microsoft.com/office/drawing/2014/main" id="{86C80D54-1F81-2EAB-1262-01A8837BC463}"/>
              </a:ext>
            </a:extLst>
          </p:cNvPr>
          <p:cNvSpPr>
            <a:spLocks noGrp="1"/>
          </p:cNvSpPr>
          <p:nvPr>
            <p:ph idx="1"/>
          </p:nvPr>
        </p:nvSpPr>
        <p:spPr>
          <a:xfrm>
            <a:off x="838200" y="1825625"/>
            <a:ext cx="12185822" cy="4351338"/>
          </a:xfrm>
        </p:spPr>
        <p:txBody>
          <a:bodyPr>
            <a:normAutofit/>
          </a:bodyPr>
          <a:lstStyle/>
          <a:p>
            <a:r>
              <a:rPr lang="en-US" altLang="zh-CN" sz="2400" dirty="0"/>
              <a:t>Pre-tracking</a:t>
            </a:r>
          </a:p>
          <a:p>
            <a:pPr lvl="1"/>
            <a:r>
              <a:rPr lang="en-CA" sz="1800" dirty="0"/>
              <a:t>Contacts are unknown</a:t>
            </a:r>
          </a:p>
          <a:p>
            <a:pPr lvl="1"/>
            <a:r>
              <a:rPr lang="en-CA" sz="1800" b="1" dirty="0"/>
              <a:t>Goal:</a:t>
            </a:r>
            <a:r>
              <a:rPr lang="en-CA" sz="1800" dirty="0"/>
              <a:t> Calculate </a:t>
            </a:r>
            <a:r>
              <a:rPr lang="en-CA" sz="1800" b="1" dirty="0"/>
              <a:t>how much residual force</a:t>
            </a:r>
            <a:r>
              <a:rPr lang="en-CA" sz="1800" dirty="0"/>
              <a:t> is needed for tracking the reference motion</a:t>
            </a:r>
          </a:p>
          <a:p>
            <a:pPr lvl="1"/>
            <a:r>
              <a:rPr lang="en-CA" sz="1800" dirty="0"/>
              <a:t>Residual force</a:t>
            </a:r>
            <a:r>
              <a:rPr lang="en-US" altLang="zh-CN" sz="1800" dirty="0"/>
              <a:t>:</a:t>
            </a:r>
            <a:r>
              <a:rPr lang="zh-CN" altLang="en-US" sz="1800" dirty="0"/>
              <a:t> </a:t>
            </a:r>
            <a:r>
              <a:rPr lang="en-CA" sz="1800" dirty="0"/>
              <a:t>the virtual force/torque applied at the root joint to compensate for missing contacts</a:t>
            </a:r>
          </a:p>
          <a:p>
            <a:pPr lvl="1"/>
            <a:r>
              <a:rPr lang="en-US" altLang="zh-CN" sz="1800" dirty="0"/>
              <a:t>Objective</a:t>
            </a:r>
            <a:endParaRPr lang="en-US" sz="1800" dirty="0"/>
          </a:p>
        </p:txBody>
      </p:sp>
      <p:grpSp>
        <p:nvGrpSpPr>
          <p:cNvPr id="11" name="Group 10">
            <a:extLst>
              <a:ext uri="{FF2B5EF4-FFF2-40B4-BE49-F238E27FC236}">
                <a16:creationId xmlns:a16="http://schemas.microsoft.com/office/drawing/2014/main" id="{89F1EEE7-F759-E295-8B0C-B8E56AE534DA}"/>
              </a:ext>
            </a:extLst>
          </p:cNvPr>
          <p:cNvGrpSpPr/>
          <p:nvPr/>
        </p:nvGrpSpPr>
        <p:grpSpPr>
          <a:xfrm>
            <a:off x="2725054" y="3235660"/>
            <a:ext cx="6292273" cy="1531268"/>
            <a:chOff x="1533659" y="3476914"/>
            <a:chExt cx="6292273" cy="1531268"/>
          </a:xfrm>
        </p:grpSpPr>
        <p:pic>
          <p:nvPicPr>
            <p:cNvPr id="8" name="Picture 7">
              <a:extLst>
                <a:ext uri="{FF2B5EF4-FFF2-40B4-BE49-F238E27FC236}">
                  <a16:creationId xmlns:a16="http://schemas.microsoft.com/office/drawing/2014/main" id="{AD7E77E6-F379-FCB9-B51D-F9EB413ECDC9}"/>
                </a:ext>
              </a:extLst>
            </p:cNvPr>
            <p:cNvPicPr>
              <a:picLocks noChangeAspect="1"/>
            </p:cNvPicPr>
            <p:nvPr/>
          </p:nvPicPr>
          <p:blipFill>
            <a:blip r:embed="rId2"/>
            <a:stretch>
              <a:fillRect/>
            </a:stretch>
          </p:blipFill>
          <p:spPr>
            <a:xfrm>
              <a:off x="1533659" y="3476914"/>
              <a:ext cx="6292273" cy="958273"/>
            </a:xfrm>
            <a:prstGeom prst="rect">
              <a:avLst/>
            </a:prstGeom>
          </p:spPr>
        </p:pic>
        <p:pic>
          <p:nvPicPr>
            <p:cNvPr id="9" name="Picture 8">
              <a:extLst>
                <a:ext uri="{FF2B5EF4-FFF2-40B4-BE49-F238E27FC236}">
                  <a16:creationId xmlns:a16="http://schemas.microsoft.com/office/drawing/2014/main" id="{5E8310E4-72ED-0C96-4186-35B51B754ED7}"/>
                </a:ext>
              </a:extLst>
            </p:cNvPr>
            <p:cNvPicPr>
              <a:picLocks noChangeAspect="1"/>
            </p:cNvPicPr>
            <p:nvPr/>
          </p:nvPicPr>
          <p:blipFill>
            <a:blip r:embed="rId3"/>
            <a:stretch>
              <a:fillRect/>
            </a:stretch>
          </p:blipFill>
          <p:spPr>
            <a:xfrm>
              <a:off x="3525520" y="4603052"/>
              <a:ext cx="2570480" cy="405130"/>
            </a:xfrm>
            <a:prstGeom prst="rect">
              <a:avLst/>
            </a:prstGeom>
          </p:spPr>
        </p:pic>
        <p:pic>
          <p:nvPicPr>
            <p:cNvPr id="10" name="Picture 9">
              <a:extLst>
                <a:ext uri="{FF2B5EF4-FFF2-40B4-BE49-F238E27FC236}">
                  <a16:creationId xmlns:a16="http://schemas.microsoft.com/office/drawing/2014/main" id="{A0703DC9-A241-10ED-9E46-1D3F42D5B401}"/>
                </a:ext>
              </a:extLst>
            </p:cNvPr>
            <p:cNvPicPr>
              <a:picLocks noChangeAspect="1"/>
            </p:cNvPicPr>
            <p:nvPr/>
          </p:nvPicPr>
          <p:blipFill>
            <a:blip r:embed="rId4"/>
            <a:stretch>
              <a:fillRect/>
            </a:stretch>
          </p:blipFill>
          <p:spPr>
            <a:xfrm>
              <a:off x="3003042" y="4674997"/>
              <a:ext cx="522478" cy="261239"/>
            </a:xfrm>
            <a:prstGeom prst="rect">
              <a:avLst/>
            </a:prstGeom>
          </p:spPr>
        </p:pic>
      </p:grpSp>
      <p:pic>
        <p:nvPicPr>
          <p:cNvPr id="12" name="Picture 11">
            <a:extLst>
              <a:ext uri="{FF2B5EF4-FFF2-40B4-BE49-F238E27FC236}">
                <a16:creationId xmlns:a16="http://schemas.microsoft.com/office/drawing/2014/main" id="{875A58DB-86FC-DFBF-5458-C50C82C8E9D9}"/>
              </a:ext>
            </a:extLst>
          </p:cNvPr>
          <p:cNvPicPr>
            <a:picLocks noChangeAspect="1"/>
          </p:cNvPicPr>
          <p:nvPr/>
        </p:nvPicPr>
        <p:blipFill>
          <a:blip r:embed="rId5"/>
          <a:stretch>
            <a:fillRect/>
          </a:stretch>
        </p:blipFill>
        <p:spPr>
          <a:xfrm>
            <a:off x="1773662" y="5141010"/>
            <a:ext cx="3073400" cy="914400"/>
          </a:xfrm>
          <a:prstGeom prst="rect">
            <a:avLst/>
          </a:prstGeom>
        </p:spPr>
      </p:pic>
      <p:sp>
        <p:nvSpPr>
          <p:cNvPr id="13" name="Content Placeholder 2">
            <a:extLst>
              <a:ext uri="{FF2B5EF4-FFF2-40B4-BE49-F238E27FC236}">
                <a16:creationId xmlns:a16="http://schemas.microsoft.com/office/drawing/2014/main" id="{BAB56CA1-B5DF-05CC-884E-6442CD249AC8}"/>
              </a:ext>
            </a:extLst>
          </p:cNvPr>
          <p:cNvSpPr txBox="1">
            <a:spLocks/>
          </p:cNvSpPr>
          <p:nvPr/>
        </p:nvSpPr>
        <p:spPr>
          <a:xfrm>
            <a:off x="838199" y="4829919"/>
            <a:ext cx="11060151"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zh-CN" sz="1800" dirty="0"/>
              <a:t>Desired</a:t>
            </a:r>
            <a:r>
              <a:rPr lang="zh-CN" altLang="en-US" sz="1800" dirty="0"/>
              <a:t> </a:t>
            </a:r>
            <a:r>
              <a:rPr lang="en-US" altLang="zh-CN" sz="1800" dirty="0"/>
              <a:t>accelerations</a:t>
            </a:r>
            <a:r>
              <a:rPr lang="zh-CN" altLang="en-US" sz="1800" dirty="0"/>
              <a:t> </a:t>
            </a:r>
            <a:r>
              <a:rPr lang="en-US" altLang="zh-CN" sz="1800" dirty="0"/>
              <a:t>are</a:t>
            </a:r>
            <a:r>
              <a:rPr lang="zh-CN" altLang="en-US" sz="1800" dirty="0"/>
              <a:t> </a:t>
            </a:r>
            <a:r>
              <a:rPr lang="en-US" altLang="zh-CN" sz="1800" dirty="0"/>
              <a:t>calculated</a:t>
            </a:r>
            <a:r>
              <a:rPr lang="zh-CN" altLang="en-US" sz="1800" dirty="0"/>
              <a:t> </a:t>
            </a:r>
            <a:r>
              <a:rPr lang="en-US" altLang="zh-CN" sz="1800" dirty="0"/>
              <a:t>by</a:t>
            </a:r>
            <a:r>
              <a:rPr lang="zh-CN" altLang="en-US" sz="1800" dirty="0"/>
              <a:t> </a:t>
            </a:r>
            <a:r>
              <a:rPr lang="en-US" altLang="zh-CN" sz="1800" dirty="0"/>
              <a:t>PD</a:t>
            </a:r>
            <a:r>
              <a:rPr lang="zh-CN" altLang="en-US" sz="1800" dirty="0"/>
              <a:t> </a:t>
            </a:r>
            <a:r>
              <a:rPr lang="en-US" altLang="zh-CN" sz="1800" dirty="0"/>
              <a:t>controller</a:t>
            </a:r>
            <a:r>
              <a:rPr lang="zh-CN" altLang="en-US" sz="1800" dirty="0"/>
              <a:t> </a:t>
            </a:r>
            <a:r>
              <a:rPr lang="en-US" altLang="zh-CN" sz="1800" dirty="0"/>
              <a:t>of</a:t>
            </a:r>
            <a:r>
              <a:rPr lang="zh-CN" altLang="en-US" sz="1800" dirty="0"/>
              <a:t> </a:t>
            </a:r>
            <a:r>
              <a:rPr lang="en-US" altLang="zh-CN" sz="1800" dirty="0"/>
              <a:t>the</a:t>
            </a:r>
            <a:r>
              <a:rPr lang="zh-CN" altLang="en-US" sz="1800" dirty="0"/>
              <a:t> </a:t>
            </a:r>
            <a:r>
              <a:rPr lang="en-US" altLang="zh-CN" sz="1800" dirty="0"/>
              <a:t>physical</a:t>
            </a:r>
            <a:r>
              <a:rPr lang="zh-CN" altLang="en-US" sz="1800" dirty="0"/>
              <a:t> </a:t>
            </a:r>
            <a:r>
              <a:rPr lang="en-US" altLang="zh-CN" sz="1800" dirty="0"/>
              <a:t>character</a:t>
            </a:r>
            <a:endParaRPr lang="en-US" sz="1800" dirty="0"/>
          </a:p>
        </p:txBody>
      </p:sp>
    </p:spTree>
    <p:extLst>
      <p:ext uri="{BB962C8B-B14F-4D97-AF65-F5344CB8AC3E}">
        <p14:creationId xmlns:p14="http://schemas.microsoft.com/office/powerpoint/2010/main" val="4044173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8855-F473-5CBC-2C5B-371D0D4764D6}"/>
              </a:ext>
            </a:extLst>
          </p:cNvPr>
          <p:cNvSpPr>
            <a:spLocks noGrp="1"/>
          </p:cNvSpPr>
          <p:nvPr>
            <p:ph type="title"/>
          </p:nvPr>
        </p:nvSpPr>
        <p:spPr/>
        <p:txBody>
          <a:bodyPr/>
          <a:lstStyle/>
          <a:p>
            <a:r>
              <a:rPr lang="en-US" altLang="zh-CN" dirty="0"/>
              <a:t>Contact</a:t>
            </a:r>
            <a:r>
              <a:rPr lang="zh-CN" altLang="en-US" dirty="0"/>
              <a:t> </a:t>
            </a:r>
            <a:r>
              <a:rPr lang="en-US" altLang="zh-CN" dirty="0"/>
              <a:t>Estimation</a:t>
            </a:r>
            <a:endParaRPr lang="en-US" dirty="0"/>
          </a:p>
        </p:txBody>
      </p:sp>
      <p:sp>
        <p:nvSpPr>
          <p:cNvPr id="3" name="Content Placeholder 2">
            <a:extLst>
              <a:ext uri="{FF2B5EF4-FFF2-40B4-BE49-F238E27FC236}">
                <a16:creationId xmlns:a16="http://schemas.microsoft.com/office/drawing/2014/main" id="{BA977569-EFA3-B16A-2A98-515866B76B26}"/>
              </a:ext>
            </a:extLst>
          </p:cNvPr>
          <p:cNvSpPr>
            <a:spLocks noGrp="1"/>
          </p:cNvSpPr>
          <p:nvPr>
            <p:ph idx="1"/>
          </p:nvPr>
        </p:nvSpPr>
        <p:spPr>
          <a:xfrm>
            <a:off x="308113" y="1825624"/>
            <a:ext cx="13436462" cy="5032375"/>
          </a:xfrm>
        </p:spPr>
        <p:txBody>
          <a:bodyPr>
            <a:normAutofit/>
          </a:bodyPr>
          <a:lstStyle/>
          <a:p>
            <a:r>
              <a:rPr lang="en-CA" sz="2000" b="1" dirty="0"/>
              <a:t>Goal:</a:t>
            </a:r>
            <a:r>
              <a:rPr lang="en-CA" sz="2000" dirty="0"/>
              <a:t> explain the residual force by assigning </a:t>
            </a:r>
            <a:r>
              <a:rPr lang="en-CA" sz="2000" b="1" dirty="0"/>
              <a:t>physical contacts</a:t>
            </a:r>
            <a:endParaRPr lang="en-CA" sz="2000" dirty="0"/>
          </a:p>
          <a:p>
            <a:r>
              <a:rPr lang="en-US" altLang="zh-CN" sz="2000" b="1" dirty="0"/>
              <a:t>Rules for selecting contact joints</a:t>
            </a:r>
            <a:r>
              <a:rPr lang="en-CA" sz="2000" b="1" dirty="0"/>
              <a:t>:</a:t>
            </a:r>
            <a:r>
              <a:rPr lang="en-CA" sz="2000" dirty="0"/>
              <a:t> </a:t>
            </a:r>
          </a:p>
          <a:p>
            <a:pPr lvl="1"/>
            <a:r>
              <a:rPr lang="zh-CN" altLang="en-US" sz="1600" dirty="0"/>
              <a:t> </a:t>
            </a:r>
            <a:r>
              <a:rPr lang="en-CA" sz="1600" dirty="0"/>
              <a:t>A joint is marked as </a:t>
            </a:r>
            <a:r>
              <a:rPr lang="en-CA" sz="1600" b="1" dirty="0"/>
              <a:t>contact</a:t>
            </a:r>
            <a:r>
              <a:rPr lang="en-CA" sz="1600" dirty="0"/>
              <a:t> if:</a:t>
            </a:r>
            <a:r>
              <a:rPr lang="zh-CN" altLang="en-US" sz="1600" dirty="0"/>
              <a:t> </a:t>
            </a:r>
            <a:r>
              <a:rPr lang="en-US" altLang="zh-CN" sz="1600" dirty="0"/>
              <a:t>(a)</a:t>
            </a:r>
            <a:r>
              <a:rPr lang="zh-CN" altLang="en-US" sz="1600" dirty="0"/>
              <a:t> </a:t>
            </a:r>
            <a:r>
              <a:rPr lang="en-CA" sz="1200" dirty="0"/>
              <a:t>it is estimated to be stationary, and</a:t>
            </a:r>
            <a:r>
              <a:rPr lang="en-US" altLang="zh-CN" sz="1200" dirty="0"/>
              <a:t>;</a:t>
            </a:r>
            <a:r>
              <a:rPr lang="zh-CN" altLang="en-US" sz="1200" dirty="0"/>
              <a:t> </a:t>
            </a:r>
            <a:r>
              <a:rPr lang="en-US" altLang="zh-CN" sz="1200" dirty="0"/>
              <a:t>(b)</a:t>
            </a:r>
            <a:r>
              <a:rPr lang="zh-CN" altLang="en-US" sz="1200" dirty="0"/>
              <a:t> </a:t>
            </a:r>
            <a:r>
              <a:rPr lang="en-CA" sz="1200" dirty="0"/>
              <a:t>either contact in the previous frame or currently touching the ground</a:t>
            </a:r>
            <a:endParaRPr lang="en-US" altLang="zh-CN" sz="1200" dirty="0"/>
          </a:p>
          <a:p>
            <a:pPr lvl="1"/>
            <a:r>
              <a:rPr lang="en-CA" sz="1600" dirty="0"/>
              <a:t>If two stationary joints are </a:t>
            </a:r>
            <a:r>
              <a:rPr lang="en-CA" sz="1600" b="1" dirty="0"/>
              <a:t>close to each other and at the same height</a:t>
            </a:r>
            <a:r>
              <a:rPr lang="en-CA" sz="1600" dirty="0"/>
              <a:t>, and one is contact → mark the other as contact as well</a:t>
            </a:r>
            <a:endParaRPr lang="en-US" altLang="zh-CN" sz="1600" dirty="0"/>
          </a:p>
          <a:p>
            <a:pPr lvl="1"/>
            <a:r>
              <a:rPr lang="en-CA" sz="1600" dirty="0"/>
              <a:t>Any stationary joints not marked as contact are labeled as </a:t>
            </a:r>
            <a:r>
              <a:rPr lang="en-CA" sz="1600" b="1" dirty="0"/>
              <a:t>potential contact joints</a:t>
            </a:r>
            <a:r>
              <a:rPr lang="en-CA" sz="1600" dirty="0"/>
              <a:t>.</a:t>
            </a:r>
            <a:endParaRPr lang="en-US" altLang="zh-CN" sz="1600" dirty="0"/>
          </a:p>
          <a:p>
            <a:r>
              <a:rPr lang="en-CA" sz="2000" dirty="0"/>
              <a:t>Friction Constraints</a:t>
            </a:r>
            <a:r>
              <a:rPr lang="en-US" altLang="zh-CN" sz="2000" dirty="0"/>
              <a:t>:</a:t>
            </a:r>
          </a:p>
          <a:p>
            <a:pPr lvl="1"/>
            <a:r>
              <a:rPr lang="en-CA" sz="1600" dirty="0"/>
              <a:t>Feet &amp; pelvis: contact forces constrained by a friction cone, with surface normal toward the negative gravity direction.</a:t>
            </a:r>
            <a:endParaRPr lang="en-CA" altLang="zh-CN" sz="1600" dirty="0"/>
          </a:p>
          <a:p>
            <a:pPr lvl="1"/>
            <a:r>
              <a:rPr lang="en-CA" sz="1600" dirty="0"/>
              <a:t>Hands: no friction cone constraint (hands can grasp arbitrary objects)</a:t>
            </a:r>
          </a:p>
          <a:p>
            <a:pPr lvl="1"/>
            <a:endParaRPr lang="en-CA" altLang="zh-CN" sz="1600" b="1" dirty="0"/>
          </a:p>
          <a:p>
            <a:r>
              <a:rPr lang="en-US" altLang="zh-CN" sz="2000" dirty="0"/>
              <a:t>How</a:t>
            </a:r>
            <a:r>
              <a:rPr lang="zh-CN" altLang="en-US" sz="2000" dirty="0"/>
              <a:t> </a:t>
            </a:r>
            <a:r>
              <a:rPr lang="en-US" altLang="zh-CN" sz="2000" dirty="0"/>
              <a:t>current</a:t>
            </a:r>
            <a:r>
              <a:rPr lang="zh-CN" altLang="en-US" sz="2000" dirty="0"/>
              <a:t> </a:t>
            </a:r>
            <a:r>
              <a:rPr lang="en-US" altLang="zh-CN" sz="2000" dirty="0"/>
              <a:t>contact</a:t>
            </a:r>
            <a:r>
              <a:rPr lang="zh-CN" altLang="en-US" sz="2000" dirty="0"/>
              <a:t> </a:t>
            </a:r>
            <a:r>
              <a:rPr lang="en-US" altLang="zh-CN" sz="2000" dirty="0"/>
              <a:t>set</a:t>
            </a:r>
            <a:r>
              <a:rPr lang="zh-CN" altLang="en-US" sz="2000" dirty="0"/>
              <a:t> </a:t>
            </a:r>
            <a:r>
              <a:rPr lang="en-US" altLang="zh-CN" sz="2000" dirty="0"/>
              <a:t>explain</a:t>
            </a:r>
            <a:r>
              <a:rPr lang="zh-CN" altLang="en-US" sz="2000" dirty="0"/>
              <a:t> </a:t>
            </a:r>
            <a:r>
              <a:rPr lang="en-US" altLang="zh-CN" sz="2000" dirty="0"/>
              <a:t>residual</a:t>
            </a:r>
            <a:r>
              <a:rPr lang="zh-CN" altLang="en-US" sz="2000" dirty="0"/>
              <a:t> </a:t>
            </a:r>
            <a:r>
              <a:rPr lang="en-US" altLang="zh-CN" sz="2000" dirty="0"/>
              <a:t>force:</a:t>
            </a:r>
          </a:p>
          <a:p>
            <a:pPr marL="457200" lvl="1" indent="0">
              <a:buNone/>
            </a:pPr>
            <a:endParaRPr lang="en-US" altLang="zh-CN" sz="1600" b="1" dirty="0"/>
          </a:p>
          <a:p>
            <a:r>
              <a:rPr lang="en-CA" sz="2000" dirty="0"/>
              <a:t>Check residual </a:t>
            </a:r>
            <a:r>
              <a:rPr lang="en-US" altLang="zh-CN" sz="2000" dirty="0"/>
              <a:t>force:</a:t>
            </a:r>
            <a:r>
              <a:rPr lang="zh-CN" altLang="en-US" sz="1600" b="1" dirty="0"/>
              <a:t> </a:t>
            </a:r>
            <a:endParaRPr lang="en-CA" altLang="zh-CN" sz="1600" b="1" dirty="0"/>
          </a:p>
          <a:p>
            <a:pPr lvl="1"/>
            <a:endParaRPr lang="en-US" altLang="zh-CN" sz="1600" b="1" dirty="0"/>
          </a:p>
          <a:p>
            <a:pPr lvl="1"/>
            <a:endParaRPr lang="en-CA" sz="1600" dirty="0"/>
          </a:p>
          <a:p>
            <a:endParaRPr lang="en-US" sz="2000" dirty="0"/>
          </a:p>
        </p:txBody>
      </p:sp>
      <p:pic>
        <p:nvPicPr>
          <p:cNvPr id="6" name="Picture 5">
            <a:extLst>
              <a:ext uri="{FF2B5EF4-FFF2-40B4-BE49-F238E27FC236}">
                <a16:creationId xmlns:a16="http://schemas.microsoft.com/office/drawing/2014/main" id="{33204B26-3731-3403-7FA8-2A65C3197580}"/>
              </a:ext>
            </a:extLst>
          </p:cNvPr>
          <p:cNvPicPr>
            <a:picLocks noChangeAspect="1"/>
          </p:cNvPicPr>
          <p:nvPr/>
        </p:nvPicPr>
        <p:blipFill>
          <a:blip r:embed="rId2"/>
          <a:stretch>
            <a:fillRect/>
          </a:stretch>
        </p:blipFill>
        <p:spPr>
          <a:xfrm>
            <a:off x="5848085" y="4678852"/>
            <a:ext cx="3500721" cy="668229"/>
          </a:xfrm>
          <a:prstGeom prst="rect">
            <a:avLst/>
          </a:prstGeom>
        </p:spPr>
      </p:pic>
      <p:pic>
        <p:nvPicPr>
          <p:cNvPr id="7" name="Picture 6">
            <a:extLst>
              <a:ext uri="{FF2B5EF4-FFF2-40B4-BE49-F238E27FC236}">
                <a16:creationId xmlns:a16="http://schemas.microsoft.com/office/drawing/2014/main" id="{63448A9E-75C3-356D-1419-FDD28084405E}"/>
              </a:ext>
            </a:extLst>
          </p:cNvPr>
          <p:cNvPicPr>
            <a:picLocks noChangeAspect="1"/>
          </p:cNvPicPr>
          <p:nvPr/>
        </p:nvPicPr>
        <p:blipFill>
          <a:blip r:embed="rId3"/>
          <a:stretch>
            <a:fillRect/>
          </a:stretch>
        </p:blipFill>
        <p:spPr>
          <a:xfrm>
            <a:off x="9491516" y="4889537"/>
            <a:ext cx="1586937" cy="246857"/>
          </a:xfrm>
          <a:prstGeom prst="rect">
            <a:avLst/>
          </a:prstGeom>
        </p:spPr>
      </p:pic>
      <p:pic>
        <p:nvPicPr>
          <p:cNvPr id="8" name="Picture 7">
            <a:extLst>
              <a:ext uri="{FF2B5EF4-FFF2-40B4-BE49-F238E27FC236}">
                <a16:creationId xmlns:a16="http://schemas.microsoft.com/office/drawing/2014/main" id="{4E57A04D-06CA-D007-32A9-C4846C0327BE}"/>
              </a:ext>
            </a:extLst>
          </p:cNvPr>
          <p:cNvPicPr>
            <a:picLocks noChangeAspect="1"/>
          </p:cNvPicPr>
          <p:nvPr/>
        </p:nvPicPr>
        <p:blipFill>
          <a:blip r:embed="rId4"/>
          <a:stretch>
            <a:fillRect/>
          </a:stretch>
        </p:blipFill>
        <p:spPr>
          <a:xfrm>
            <a:off x="3144177" y="5575533"/>
            <a:ext cx="1998275" cy="46043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EA6EF4-FD84-EF74-EE96-B57286B0BBEF}"/>
                  </a:ext>
                </a:extLst>
              </p:cNvPr>
              <p:cNvSpPr txBox="1"/>
              <p:nvPr/>
            </p:nvSpPr>
            <p:spPr>
              <a:xfrm>
                <a:off x="838200" y="5986840"/>
                <a:ext cx="10515600" cy="646331"/>
              </a:xfrm>
              <a:prstGeom prst="rect">
                <a:avLst/>
              </a:prstGeom>
              <a:noFill/>
            </p:spPr>
            <p:txBody>
              <a:bodyPr wrap="square">
                <a:spAutoFit/>
              </a:bodyPr>
              <a:lstStyle/>
              <a:p>
                <a:r>
                  <a:rPr lang="en-CA" dirty="0"/>
                  <a:t>If </a:t>
                </a:r>
                <a14:m>
                  <m:oMath xmlns:m="http://schemas.openxmlformats.org/officeDocument/2006/math">
                    <m:r>
                      <a:rPr lang="en-CA">
                        <a:latin typeface="Cambria Math" panose="02040503050406030204" pitchFamily="18" charset="0"/>
                      </a:rPr>
                      <m:t>∣</m:t>
                    </m:r>
                    <m:r>
                      <a:rPr lang="en-CA" i="1">
                        <a:latin typeface="Cambria Math" panose="02040503050406030204" pitchFamily="18" charset="0"/>
                      </a:rPr>
                      <m:t>𝑒</m:t>
                    </m:r>
                    <m:r>
                      <a:rPr lang="en-CA" i="0">
                        <a:latin typeface="Cambria Math" panose="02040503050406030204" pitchFamily="18" charset="0"/>
                      </a:rPr>
                      <m:t>∣</m:t>
                    </m:r>
                  </m:oMath>
                </a14:m>
                <a:r>
                  <a:rPr lang="en-CA" dirty="0"/>
                  <a:t>&gt; threshold → add more candidate joints</a:t>
                </a:r>
                <a:r>
                  <a:rPr lang="zh-CN" altLang="en-US" dirty="0"/>
                  <a:t> </a:t>
                </a:r>
                <a:r>
                  <a:rPr lang="en-US" altLang="zh-CN" dirty="0"/>
                  <a:t>from</a:t>
                </a:r>
                <a:r>
                  <a:rPr lang="zh-CN" altLang="en-US" dirty="0"/>
                  <a:t> </a:t>
                </a:r>
                <a:r>
                  <a:rPr lang="en-CA" dirty="0"/>
                  <a:t>If </a:t>
                </a:r>
                <a14:m>
                  <m:oMath xmlns:m="http://schemas.openxmlformats.org/officeDocument/2006/math">
                    <m:r>
                      <a:rPr lang="en-CA">
                        <a:latin typeface="Cambria Math" panose="02040503050406030204" pitchFamily="18" charset="0"/>
                      </a:rPr>
                      <m:t>∣</m:t>
                    </m:r>
                    <m:r>
                      <a:rPr lang="en-CA" i="1">
                        <a:latin typeface="Cambria Math" panose="02040503050406030204" pitchFamily="18" charset="0"/>
                      </a:rPr>
                      <m:t>𝑒</m:t>
                    </m:r>
                    <m:r>
                      <a:rPr lang="en-CA">
                        <a:latin typeface="Cambria Math" panose="02040503050406030204" pitchFamily="18" charset="0"/>
                      </a:rPr>
                      <m:t>∣</m:t>
                    </m:r>
                  </m:oMath>
                </a14:m>
                <a:r>
                  <a:rPr lang="en-CA" dirty="0"/>
                  <a:t>&gt; threshold → add more candidate joints</a:t>
                </a:r>
              </a:p>
              <a:p>
                <a:r>
                  <a:rPr lang="en-CA" dirty="0"/>
                  <a:t>If </a:t>
                </a:r>
                <a14:m>
                  <m:oMath xmlns:m="http://schemas.openxmlformats.org/officeDocument/2006/math">
                    <m:r>
                      <a:rPr lang="en-CA">
                        <a:latin typeface="Cambria Math" panose="02040503050406030204" pitchFamily="18" charset="0"/>
                      </a:rPr>
                      <m:t>∣</m:t>
                    </m:r>
                    <m:r>
                      <a:rPr lang="en-CA" i="1">
                        <a:latin typeface="Cambria Math" panose="02040503050406030204" pitchFamily="18" charset="0"/>
                      </a:rPr>
                      <m:t>𝑒</m:t>
                    </m:r>
                    <m:r>
                      <a:rPr lang="en-CA">
                        <a:latin typeface="Cambria Math" panose="02040503050406030204" pitchFamily="18" charset="0"/>
                      </a:rPr>
                      <m:t>∣</m:t>
                    </m:r>
                  </m:oMath>
                </a14:m>
                <a:r>
                  <a:rPr lang="en-CA" dirty="0"/>
                  <a:t>≤ threshold → accept current contact set</a:t>
                </a:r>
              </a:p>
            </p:txBody>
          </p:sp>
        </mc:Choice>
        <mc:Fallback xmlns="">
          <p:sp>
            <p:nvSpPr>
              <p:cNvPr id="10" name="TextBox 9">
                <a:extLst>
                  <a:ext uri="{FF2B5EF4-FFF2-40B4-BE49-F238E27FC236}">
                    <a16:creationId xmlns:a16="http://schemas.microsoft.com/office/drawing/2014/main" id="{BEEA6EF4-FD84-EF74-EE96-B57286B0BBEF}"/>
                  </a:ext>
                </a:extLst>
              </p:cNvPr>
              <p:cNvSpPr txBox="1">
                <a:spLocks noRot="1" noChangeAspect="1" noMove="1" noResize="1" noEditPoints="1" noAdjustHandles="1" noChangeArrowheads="1" noChangeShapeType="1" noTextEdit="1"/>
              </p:cNvSpPr>
              <p:nvPr/>
            </p:nvSpPr>
            <p:spPr>
              <a:xfrm>
                <a:off x="838200" y="5986840"/>
                <a:ext cx="10515600" cy="646331"/>
              </a:xfrm>
              <a:prstGeom prst="rect">
                <a:avLst/>
              </a:prstGeom>
              <a:blipFill>
                <a:blip r:embed="rId5"/>
                <a:stretch>
                  <a:fillRect l="-603" t="-3846" b="-13462"/>
                </a:stretch>
              </a:blipFill>
            </p:spPr>
            <p:txBody>
              <a:bodyPr/>
              <a:lstStyle/>
              <a:p>
                <a:r>
                  <a:rPr lang="en-US">
                    <a:noFill/>
                  </a:rPr>
                  <a:t> </a:t>
                </a:r>
              </a:p>
            </p:txBody>
          </p:sp>
        </mc:Fallback>
      </mc:AlternateContent>
    </p:spTree>
    <p:extLst>
      <p:ext uri="{BB962C8B-B14F-4D97-AF65-F5344CB8AC3E}">
        <p14:creationId xmlns:p14="http://schemas.microsoft.com/office/powerpoint/2010/main" val="1458731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EAF2-E981-C5AC-FED3-299CD8541060}"/>
              </a:ext>
            </a:extLst>
          </p:cNvPr>
          <p:cNvSpPr>
            <a:spLocks noGrp="1"/>
          </p:cNvSpPr>
          <p:nvPr>
            <p:ph type="title"/>
          </p:nvPr>
        </p:nvSpPr>
        <p:spPr/>
        <p:txBody>
          <a:bodyPr/>
          <a:lstStyle/>
          <a:p>
            <a:r>
              <a:rPr lang="en-US" altLang="zh-CN" dirty="0"/>
              <a:t>Re-tracking</a:t>
            </a:r>
            <a:endParaRPr lang="en-US" dirty="0"/>
          </a:p>
        </p:txBody>
      </p:sp>
      <p:sp>
        <p:nvSpPr>
          <p:cNvPr id="3" name="Content Placeholder 2">
            <a:extLst>
              <a:ext uri="{FF2B5EF4-FFF2-40B4-BE49-F238E27FC236}">
                <a16:creationId xmlns:a16="http://schemas.microsoft.com/office/drawing/2014/main" id="{9F61B96F-7A80-1DD0-E80A-E7E64A147167}"/>
              </a:ext>
            </a:extLst>
          </p:cNvPr>
          <p:cNvSpPr>
            <a:spLocks noGrp="1"/>
          </p:cNvSpPr>
          <p:nvPr>
            <p:ph idx="1"/>
          </p:nvPr>
        </p:nvSpPr>
        <p:spPr>
          <a:xfrm>
            <a:off x="838199" y="1825625"/>
            <a:ext cx="10659533" cy="4351338"/>
          </a:xfrm>
        </p:spPr>
        <p:txBody>
          <a:bodyPr>
            <a:normAutofit/>
          </a:bodyPr>
          <a:lstStyle/>
          <a:p>
            <a:r>
              <a:rPr lang="en-US" sz="2000" dirty="0"/>
              <a:t>Contact</a:t>
            </a:r>
            <a:r>
              <a:rPr lang="zh-CN" altLang="en-US" sz="2000" dirty="0"/>
              <a:t> </a:t>
            </a:r>
            <a:r>
              <a:rPr lang="en-US" altLang="zh-CN" sz="2000" dirty="0"/>
              <a:t>is</a:t>
            </a:r>
            <a:r>
              <a:rPr lang="zh-CN" altLang="en-US" sz="2000" dirty="0"/>
              <a:t> </a:t>
            </a:r>
            <a:r>
              <a:rPr lang="en-US" altLang="zh-CN" sz="2000" dirty="0"/>
              <a:t>known,</a:t>
            </a:r>
            <a:r>
              <a:rPr lang="zh-CN" altLang="en-US" sz="2000" dirty="0"/>
              <a:t> </a:t>
            </a:r>
            <a:r>
              <a:rPr lang="en-US" altLang="zh-CN" sz="2000" dirty="0"/>
              <a:t>no</a:t>
            </a:r>
            <a:r>
              <a:rPr lang="zh-CN" altLang="en-US" sz="2000" dirty="0"/>
              <a:t> </a:t>
            </a:r>
            <a:r>
              <a:rPr lang="en-US" altLang="zh-CN" sz="2000" dirty="0"/>
              <a:t>need</a:t>
            </a:r>
            <a:r>
              <a:rPr lang="zh-CN" altLang="en-US" sz="2000" dirty="0"/>
              <a:t> </a:t>
            </a:r>
            <a:r>
              <a:rPr lang="en-US" altLang="zh-CN" sz="2000" dirty="0"/>
              <a:t>residual</a:t>
            </a:r>
            <a:r>
              <a:rPr lang="zh-CN" altLang="en-US" sz="2000" dirty="0"/>
              <a:t> </a:t>
            </a:r>
            <a:r>
              <a:rPr lang="en-US" altLang="zh-CN" sz="2000" dirty="0"/>
              <a:t>force</a:t>
            </a:r>
          </a:p>
          <a:p>
            <a:r>
              <a:rPr lang="en-US" altLang="zh-CN" sz="2000" dirty="0"/>
              <a:t>Goal:</a:t>
            </a:r>
            <a:r>
              <a:rPr lang="zh-CN" altLang="en-US" sz="2000" dirty="0"/>
              <a:t> </a:t>
            </a:r>
            <a:r>
              <a:rPr lang="en-CA" sz="2000" dirty="0"/>
              <a:t>refine motion using the estimated </a:t>
            </a:r>
            <a:r>
              <a:rPr lang="en-CA" sz="2000" b="1" dirty="0"/>
              <a:t>contact joints and forces</a:t>
            </a:r>
            <a:r>
              <a:rPr lang="zh-CN" altLang="en-US" sz="2000" dirty="0"/>
              <a:t> </a:t>
            </a:r>
            <a:endParaRPr lang="en-US" altLang="zh-CN" sz="2000" dirty="0"/>
          </a:p>
          <a:p>
            <a:r>
              <a:rPr lang="en-CA" sz="2000" b="1" dirty="0"/>
              <a:t>Update reference positions</a:t>
            </a:r>
            <a:r>
              <a:rPr lang="en-CA" sz="2000" dirty="0"/>
              <a:t> for contact joints</a:t>
            </a:r>
          </a:p>
          <a:p>
            <a:pPr lvl="1"/>
            <a:r>
              <a:rPr lang="en-CA" sz="1600" dirty="0"/>
              <a:t>If above ground (within threshold) → gradually pull down</a:t>
            </a:r>
          </a:p>
          <a:p>
            <a:pPr lvl="1"/>
            <a:r>
              <a:rPr lang="en-CA" sz="1600" dirty="0"/>
              <a:t>If penetrating → set to ground level</a:t>
            </a:r>
          </a:p>
          <a:p>
            <a:r>
              <a:rPr lang="en-US" altLang="zh-CN" sz="2400" dirty="0"/>
              <a:t>Objective:</a:t>
            </a:r>
            <a:r>
              <a:rPr lang="zh-CN" altLang="en-US" sz="2400" dirty="0"/>
              <a:t> </a:t>
            </a:r>
            <a:endParaRPr lang="en-CA" altLang="zh-CN" sz="2400" dirty="0"/>
          </a:p>
          <a:p>
            <a:endParaRPr lang="en-CA" sz="2400" dirty="0"/>
          </a:p>
          <a:p>
            <a:endParaRPr lang="en-CA" sz="2400" dirty="0"/>
          </a:p>
          <a:p>
            <a:r>
              <a:rPr lang="en-US" altLang="zh-CN" sz="2400" dirty="0"/>
              <a:t>The</a:t>
            </a:r>
            <a:r>
              <a:rPr lang="zh-CN" altLang="en-US" sz="2400" dirty="0"/>
              <a:t> </a:t>
            </a:r>
            <a:r>
              <a:rPr lang="en-US" altLang="zh-CN" sz="2400" dirty="0"/>
              <a:t>refined</a:t>
            </a:r>
            <a:r>
              <a:rPr lang="zh-CN" altLang="en-US" sz="2400" dirty="0"/>
              <a:t> </a:t>
            </a:r>
            <a:r>
              <a:rPr lang="en-US" altLang="zh-CN" sz="2400" dirty="0"/>
              <a:t>pose:</a:t>
            </a:r>
            <a:endParaRPr lang="en-US" sz="2400" dirty="0"/>
          </a:p>
        </p:txBody>
      </p:sp>
      <p:pic>
        <p:nvPicPr>
          <p:cNvPr id="5" name="Picture 4">
            <a:extLst>
              <a:ext uri="{FF2B5EF4-FFF2-40B4-BE49-F238E27FC236}">
                <a16:creationId xmlns:a16="http://schemas.microsoft.com/office/drawing/2014/main" id="{732EA035-C575-CA4A-C0E0-2D09715532DD}"/>
              </a:ext>
            </a:extLst>
          </p:cNvPr>
          <p:cNvPicPr>
            <a:picLocks noChangeAspect="1"/>
          </p:cNvPicPr>
          <p:nvPr/>
        </p:nvPicPr>
        <p:blipFill>
          <a:blip r:embed="rId2"/>
          <a:stretch>
            <a:fillRect/>
          </a:stretch>
        </p:blipFill>
        <p:spPr>
          <a:xfrm>
            <a:off x="2586567" y="3585633"/>
            <a:ext cx="6375400" cy="1143000"/>
          </a:xfrm>
          <a:prstGeom prst="rect">
            <a:avLst/>
          </a:prstGeom>
        </p:spPr>
      </p:pic>
      <p:pic>
        <p:nvPicPr>
          <p:cNvPr id="6" name="Picture 5">
            <a:extLst>
              <a:ext uri="{FF2B5EF4-FFF2-40B4-BE49-F238E27FC236}">
                <a16:creationId xmlns:a16="http://schemas.microsoft.com/office/drawing/2014/main" id="{DB49977B-1142-09D7-7CBA-F1DB47702C54}"/>
              </a:ext>
            </a:extLst>
          </p:cNvPr>
          <p:cNvPicPr>
            <a:picLocks noChangeAspect="1"/>
          </p:cNvPicPr>
          <p:nvPr/>
        </p:nvPicPr>
        <p:blipFill>
          <a:blip r:embed="rId3"/>
          <a:stretch>
            <a:fillRect/>
          </a:stretch>
        </p:blipFill>
        <p:spPr>
          <a:xfrm>
            <a:off x="3557057" y="4970196"/>
            <a:ext cx="1917700" cy="850900"/>
          </a:xfrm>
          <a:prstGeom prst="rect">
            <a:avLst/>
          </a:prstGeom>
        </p:spPr>
      </p:pic>
    </p:spTree>
    <p:extLst>
      <p:ext uri="{BB962C8B-B14F-4D97-AF65-F5344CB8AC3E}">
        <p14:creationId xmlns:p14="http://schemas.microsoft.com/office/powerpoint/2010/main" val="2647574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5443-83A8-3D1B-F4D2-B9A252DD61BF}"/>
              </a:ext>
            </a:extLst>
          </p:cNvPr>
          <p:cNvSpPr>
            <a:spLocks noGrp="1"/>
          </p:cNvSpPr>
          <p:nvPr>
            <p:ph type="title"/>
          </p:nvPr>
        </p:nvSpPr>
        <p:spPr/>
        <p:txBody>
          <a:bodyPr/>
          <a:lstStyle/>
          <a:p>
            <a:r>
              <a:rPr lang="en-US" altLang="zh-CN" dirty="0"/>
              <a:t>Experiment</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C48D1F-97B8-0DA1-0A2B-A1D994C59E8A}"/>
                  </a:ext>
                </a:extLst>
              </p:cNvPr>
              <p:cNvSpPr txBox="1"/>
              <p:nvPr/>
            </p:nvSpPr>
            <p:spPr>
              <a:xfrm>
                <a:off x="696826" y="1582341"/>
                <a:ext cx="10807872" cy="4895443"/>
              </a:xfrm>
              <a:prstGeom prst="rect">
                <a:avLst/>
              </a:prstGeom>
              <a:noFill/>
            </p:spPr>
            <p:txBody>
              <a:bodyPr wrap="square">
                <a:spAutoFit/>
              </a:bodyPr>
              <a:lstStyle/>
              <a:p>
                <a:pPr>
                  <a:lnSpc>
                    <a:spcPct val="150000"/>
                  </a:lnSpc>
                  <a:buNone/>
                </a:pPr>
                <a:r>
                  <a:rPr lang="en-CA" sz="2000" b="1" dirty="0"/>
                  <a:t>Metrics</a:t>
                </a:r>
                <a:endParaRPr lang="en-CA" dirty="0"/>
              </a:p>
              <a:p>
                <a:pPr marL="342900" indent="-342900">
                  <a:lnSpc>
                    <a:spcPct val="150000"/>
                  </a:lnSpc>
                  <a:buFont typeface="Arial" panose="020B0604020202020204" pitchFamily="34" charset="0"/>
                  <a:buChar char="•"/>
                </a:pPr>
                <a:r>
                  <a:rPr lang="en-CA" b="1" dirty="0"/>
                  <a:t>SIP Error</a:t>
                </a:r>
                <a:r>
                  <a:rPr lang="en-CA" dirty="0"/>
                  <a:t>: Global orientation error of hips &amp; shoulders (°)</a:t>
                </a:r>
              </a:p>
              <a:p>
                <a:pPr marL="342900" indent="-342900">
                  <a:lnSpc>
                    <a:spcPct val="150000"/>
                  </a:lnSpc>
                  <a:buFont typeface="Arial" panose="020B0604020202020204" pitchFamily="34" charset="0"/>
                  <a:buChar char="•"/>
                </a:pPr>
                <a:r>
                  <a:rPr lang="en-CA" b="1" dirty="0"/>
                  <a:t>Angular Error</a:t>
                </a:r>
                <a:r>
                  <a:rPr lang="en-CA" dirty="0"/>
                  <a:t>: Global orientation error of all joints (°)</a:t>
                </a:r>
              </a:p>
              <a:p>
                <a:pPr marL="342900" indent="-342900">
                  <a:lnSpc>
                    <a:spcPct val="150000"/>
                  </a:lnSpc>
                  <a:buFont typeface="Arial" panose="020B0604020202020204" pitchFamily="34" charset="0"/>
                  <a:buChar char="•"/>
                </a:pPr>
                <a:r>
                  <a:rPr lang="en-CA" b="1" dirty="0"/>
                  <a:t>Positional Error</a:t>
                </a:r>
                <a:r>
                  <a:rPr lang="en-CA" dirty="0"/>
                  <a:t>: 3D position error of joints (cm)</a:t>
                </a:r>
              </a:p>
              <a:p>
                <a:pPr marL="342900" indent="-342900">
                  <a:lnSpc>
                    <a:spcPct val="150000"/>
                  </a:lnSpc>
                  <a:buFont typeface="Arial" panose="020B0604020202020204" pitchFamily="34" charset="0"/>
                  <a:buChar char="•"/>
                </a:pPr>
                <a:r>
                  <a:rPr lang="en-CA" b="1" dirty="0"/>
                  <a:t>Mesh Error</a:t>
                </a:r>
                <a:r>
                  <a:rPr lang="en-CA" dirty="0"/>
                  <a:t>: Vertex error of SMPL mesh (cm)</a:t>
                </a:r>
              </a:p>
              <a:p>
                <a:pPr marL="342900" indent="-342900">
                  <a:lnSpc>
                    <a:spcPct val="150000"/>
                  </a:lnSpc>
                  <a:buFont typeface="Arial" panose="020B0604020202020204" pitchFamily="34" charset="0"/>
                  <a:buChar char="•"/>
                </a:pPr>
                <a:r>
                  <a:rPr lang="en-CA" b="1" dirty="0"/>
                  <a:t>Root Jitter</a:t>
                </a:r>
                <a:r>
                  <a:rPr lang="en-CA" dirty="0"/>
                  <a:t>: Jerk (time derivative of acceleration) of root joint </a:t>
                </a:r>
                <a14:m>
                  <m:oMath xmlns:m="http://schemas.openxmlformats.org/officeDocument/2006/math">
                    <m:d>
                      <m:dPr>
                        <m:ctrlPr>
                          <a:rPr lang="ar-AE" i="1">
                            <a:latin typeface="Cambria Math" panose="02040503050406030204" pitchFamily="18" charset="0"/>
                          </a:rPr>
                        </m:ctrlPr>
                      </m:dPr>
                      <m:e>
                        <m:sSup>
                          <m:sSupPr>
                            <m:ctrlPr>
                              <a:rPr lang="ar-AE" i="1">
                                <a:latin typeface="Cambria Math" panose="02040503050406030204" pitchFamily="18" charset="0"/>
                              </a:rPr>
                            </m:ctrlPr>
                          </m:sSupPr>
                          <m:e>
                            <m:r>
                              <a:rPr lang="ar-AE">
                                <a:latin typeface="Cambria Math" panose="02040503050406030204" pitchFamily="18" charset="0"/>
                              </a:rPr>
                              <m:t>10</m:t>
                            </m:r>
                          </m:e>
                          <m:sup>
                            <m:r>
                              <a:rPr lang="ar-AE" i="0">
                                <a:latin typeface="Cambria Math" panose="02040503050406030204" pitchFamily="18" charset="0"/>
                              </a:rPr>
                              <m:t>3</m:t>
                            </m:r>
                          </m:sup>
                        </m:sSup>
                        <m:r>
                          <a:rPr lang="ar-AE" i="1">
                            <a:latin typeface="Cambria Math" panose="02040503050406030204" pitchFamily="18" charset="0"/>
                          </a:rPr>
                          <m:t>𝑚</m:t>
                        </m:r>
                        <m:r>
                          <a:rPr lang="ar-AE" i="0">
                            <a:latin typeface="Cambria Math" panose="02040503050406030204" pitchFamily="18" charset="0"/>
                          </a:rPr>
                          <m:t>/</m:t>
                        </m:r>
                        <m:sSup>
                          <m:sSupPr>
                            <m:ctrlPr>
                              <a:rPr lang="ar-AE" i="1">
                                <a:latin typeface="Cambria Math" panose="02040503050406030204" pitchFamily="18" charset="0"/>
                              </a:rPr>
                            </m:ctrlPr>
                          </m:sSupPr>
                          <m:e>
                            <m:r>
                              <a:rPr lang="ar-AE" i="1">
                                <a:latin typeface="Cambria Math" panose="02040503050406030204" pitchFamily="18" charset="0"/>
                              </a:rPr>
                              <m:t>𝑠</m:t>
                            </m:r>
                          </m:e>
                          <m:sup>
                            <m:r>
                              <a:rPr lang="ar-AE" i="0">
                                <a:latin typeface="Cambria Math" panose="02040503050406030204" pitchFamily="18" charset="0"/>
                              </a:rPr>
                              <m:t>3</m:t>
                            </m:r>
                          </m:sup>
                        </m:sSup>
                      </m:e>
                    </m:d>
                  </m:oMath>
                </a14:m>
                <a:endParaRPr lang="ar-AE" dirty="0"/>
              </a:p>
              <a:p>
                <a:pPr marL="342900" indent="-342900">
                  <a:lnSpc>
                    <a:spcPct val="150000"/>
                  </a:lnSpc>
                  <a:buFont typeface="Arial" panose="020B0604020202020204" pitchFamily="34" charset="0"/>
                  <a:buChar char="•"/>
                </a:pPr>
                <a:r>
                  <a:rPr lang="en-CA" b="1" dirty="0"/>
                  <a:t>Joint Jitter</a:t>
                </a:r>
                <a:r>
                  <a:rPr lang="en-CA" dirty="0"/>
                  <a:t>: Average jerk of all joints </a:t>
                </a:r>
                <a14:m>
                  <m:oMath xmlns:m="http://schemas.openxmlformats.org/officeDocument/2006/math">
                    <m:d>
                      <m:dPr>
                        <m:ctrlPr>
                          <a:rPr lang="ar-AE" i="1">
                            <a:latin typeface="Cambria Math" panose="02040503050406030204" pitchFamily="18" charset="0"/>
                          </a:rPr>
                        </m:ctrlPr>
                      </m:dPr>
                      <m:e>
                        <m:sSup>
                          <m:sSupPr>
                            <m:ctrlPr>
                              <a:rPr lang="ar-AE" i="1">
                                <a:latin typeface="Cambria Math" panose="02040503050406030204" pitchFamily="18" charset="0"/>
                              </a:rPr>
                            </m:ctrlPr>
                          </m:sSupPr>
                          <m:e>
                            <m:r>
                              <a:rPr lang="ar-AE">
                                <a:latin typeface="Cambria Math" panose="02040503050406030204" pitchFamily="18" charset="0"/>
                              </a:rPr>
                              <m:t>10</m:t>
                            </m:r>
                          </m:e>
                          <m:sup>
                            <m:r>
                              <a:rPr lang="ar-AE" i="0">
                                <a:latin typeface="Cambria Math" panose="02040503050406030204" pitchFamily="18" charset="0"/>
                              </a:rPr>
                              <m:t>3</m:t>
                            </m:r>
                          </m:sup>
                        </m:sSup>
                        <m:r>
                          <a:rPr lang="ar-AE" i="1">
                            <a:latin typeface="Cambria Math" panose="02040503050406030204" pitchFamily="18" charset="0"/>
                          </a:rPr>
                          <m:t>𝑚</m:t>
                        </m:r>
                        <m:r>
                          <a:rPr lang="ar-AE" i="0">
                            <a:latin typeface="Cambria Math" panose="02040503050406030204" pitchFamily="18" charset="0"/>
                          </a:rPr>
                          <m:t>/</m:t>
                        </m:r>
                        <m:sSup>
                          <m:sSupPr>
                            <m:ctrlPr>
                              <a:rPr lang="ar-AE" i="1">
                                <a:latin typeface="Cambria Math" panose="02040503050406030204" pitchFamily="18" charset="0"/>
                              </a:rPr>
                            </m:ctrlPr>
                          </m:sSupPr>
                          <m:e>
                            <m:r>
                              <a:rPr lang="ar-AE" i="1">
                                <a:latin typeface="Cambria Math" panose="02040503050406030204" pitchFamily="18" charset="0"/>
                              </a:rPr>
                              <m:t>𝑠</m:t>
                            </m:r>
                          </m:e>
                          <m:sup>
                            <m:r>
                              <a:rPr lang="ar-AE" i="0">
                                <a:latin typeface="Cambria Math" panose="02040503050406030204" pitchFamily="18" charset="0"/>
                              </a:rPr>
                              <m:t>3</m:t>
                            </m:r>
                          </m:sup>
                        </m:sSup>
                      </m:e>
                    </m:d>
                  </m:oMath>
                </a14:m>
                <a:endParaRPr lang="en-CA" dirty="0"/>
              </a:p>
              <a:p>
                <a:pPr marL="342900" indent="-342900">
                  <a:lnSpc>
                    <a:spcPct val="150000"/>
                  </a:lnSpc>
                  <a:buFont typeface="Arial" panose="020B0604020202020204" pitchFamily="34" charset="0"/>
                  <a:buChar char="•"/>
                </a:pPr>
                <a:endParaRPr lang="ar-AE" dirty="0"/>
              </a:p>
              <a:p>
                <a:pPr>
                  <a:lnSpc>
                    <a:spcPct val="150000"/>
                  </a:lnSpc>
                  <a:buNone/>
                </a:pPr>
                <a:r>
                  <a:rPr lang="en-CA" sz="2000" b="1" dirty="0"/>
                  <a:t>Settings</a:t>
                </a:r>
                <a:endParaRPr lang="en-CA" dirty="0"/>
              </a:p>
              <a:p>
                <a:pPr marL="342900" indent="-342900">
                  <a:lnSpc>
                    <a:spcPct val="150000"/>
                  </a:lnSpc>
                  <a:buFont typeface="Arial" panose="020B0604020202020204" pitchFamily="34" charset="0"/>
                  <a:buChar char="•"/>
                </a:pPr>
                <a:r>
                  <a:rPr lang="en-CA" b="1" dirty="0"/>
                  <a:t>Local</a:t>
                </a:r>
                <a:r>
                  <a:rPr lang="en-CA" dirty="0"/>
                  <a:t>: Align estimated root position &amp; orientation with GT before evaluation</a:t>
                </a:r>
              </a:p>
              <a:p>
                <a:pPr marL="342900" indent="-342900">
                  <a:lnSpc>
                    <a:spcPct val="150000"/>
                  </a:lnSpc>
                  <a:buFont typeface="Arial" panose="020B0604020202020204" pitchFamily="34" charset="0"/>
                  <a:buChar char="•"/>
                </a:pPr>
                <a:r>
                  <a:rPr lang="en-CA" b="1" dirty="0"/>
                  <a:t>Global</a:t>
                </a:r>
                <a:r>
                  <a:rPr lang="en-CA" dirty="0"/>
                  <a:t>: Only align root position; evaluate full pose including global orientation</a:t>
                </a:r>
              </a:p>
            </p:txBody>
          </p:sp>
        </mc:Choice>
        <mc:Fallback xmlns="">
          <p:sp>
            <p:nvSpPr>
              <p:cNvPr id="7" name="TextBox 6">
                <a:extLst>
                  <a:ext uri="{FF2B5EF4-FFF2-40B4-BE49-F238E27FC236}">
                    <a16:creationId xmlns:a16="http://schemas.microsoft.com/office/drawing/2014/main" id="{58C48D1F-97B8-0DA1-0A2B-A1D994C59E8A}"/>
                  </a:ext>
                </a:extLst>
              </p:cNvPr>
              <p:cNvSpPr txBox="1">
                <a:spLocks noRot="1" noChangeAspect="1" noMove="1" noResize="1" noEditPoints="1" noAdjustHandles="1" noChangeArrowheads="1" noChangeShapeType="1" noTextEdit="1"/>
              </p:cNvSpPr>
              <p:nvPr/>
            </p:nvSpPr>
            <p:spPr>
              <a:xfrm>
                <a:off x="696826" y="1582341"/>
                <a:ext cx="10807872" cy="4895443"/>
              </a:xfrm>
              <a:prstGeom prst="rect">
                <a:avLst/>
              </a:prstGeom>
              <a:blipFill>
                <a:blip r:embed="rId3"/>
                <a:stretch>
                  <a:fillRect l="-587"/>
                </a:stretch>
              </a:blipFill>
            </p:spPr>
            <p:txBody>
              <a:bodyPr/>
              <a:lstStyle/>
              <a:p>
                <a:r>
                  <a:rPr lang="en-US">
                    <a:noFill/>
                  </a:rPr>
                  <a:t> </a:t>
                </a:r>
              </a:p>
            </p:txBody>
          </p:sp>
        </mc:Fallback>
      </mc:AlternateContent>
    </p:spTree>
    <p:extLst>
      <p:ext uri="{BB962C8B-B14F-4D97-AF65-F5344CB8AC3E}">
        <p14:creationId xmlns:p14="http://schemas.microsoft.com/office/powerpoint/2010/main" val="1442579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16E6C8-0A04-06C5-0148-04346FC4B42E}"/>
              </a:ext>
            </a:extLst>
          </p:cNvPr>
          <p:cNvPicPr>
            <a:picLocks noChangeAspect="1"/>
          </p:cNvPicPr>
          <p:nvPr/>
        </p:nvPicPr>
        <p:blipFill>
          <a:blip r:embed="rId2"/>
          <a:stretch>
            <a:fillRect/>
          </a:stretch>
        </p:blipFill>
        <p:spPr>
          <a:xfrm>
            <a:off x="0" y="170121"/>
            <a:ext cx="11822110" cy="3211196"/>
          </a:xfrm>
          <a:prstGeom prst="rect">
            <a:avLst/>
          </a:prstGeom>
        </p:spPr>
      </p:pic>
      <p:sp>
        <p:nvSpPr>
          <p:cNvPr id="5" name="Content Placeholder 2">
            <a:extLst>
              <a:ext uri="{FF2B5EF4-FFF2-40B4-BE49-F238E27FC236}">
                <a16:creationId xmlns:a16="http://schemas.microsoft.com/office/drawing/2014/main" id="{A682AA9E-C0AA-8A51-6EF0-620697C51D37}"/>
              </a:ext>
            </a:extLst>
          </p:cNvPr>
          <p:cNvSpPr>
            <a:spLocks noGrp="1"/>
          </p:cNvSpPr>
          <p:nvPr>
            <p:ph idx="1"/>
          </p:nvPr>
        </p:nvSpPr>
        <p:spPr>
          <a:xfrm>
            <a:off x="109537" y="3994030"/>
            <a:ext cx="5011103" cy="3211196"/>
          </a:xfrm>
        </p:spPr>
        <p:txBody>
          <a:bodyPr>
            <a:normAutofit/>
          </a:bodyPr>
          <a:lstStyle/>
          <a:p>
            <a:pPr marL="0" indent="0">
              <a:buNone/>
            </a:pPr>
            <a:r>
              <a:rPr lang="en-US" altLang="zh-CN" sz="2000" dirty="0"/>
              <a:t>The</a:t>
            </a:r>
            <a:r>
              <a:rPr lang="en-CA" sz="2000" dirty="0"/>
              <a:t> method achieves </a:t>
            </a:r>
            <a:r>
              <a:rPr lang="en-CA" sz="2000" b="1" dirty="0"/>
              <a:t>higher pose accuracy (local &amp; global)</a:t>
            </a:r>
            <a:r>
              <a:rPr lang="en-CA" sz="2000" dirty="0"/>
              <a:t> and </a:t>
            </a:r>
            <a:r>
              <a:rPr lang="en-CA" sz="2000" b="1" dirty="0"/>
              <a:t>lower drift</a:t>
            </a:r>
            <a:r>
              <a:rPr lang="en-CA" sz="2000" dirty="0"/>
              <a:t> in unconstrained 3D space, while maintaining comparable (but not superior) smoothness compared to flat-ground physics-based baselines.</a:t>
            </a:r>
          </a:p>
        </p:txBody>
      </p:sp>
      <p:pic>
        <p:nvPicPr>
          <p:cNvPr id="7" name="Picture 6">
            <a:extLst>
              <a:ext uri="{FF2B5EF4-FFF2-40B4-BE49-F238E27FC236}">
                <a16:creationId xmlns:a16="http://schemas.microsoft.com/office/drawing/2014/main" id="{BDE222FF-2DCF-828E-F60A-DA21C181AE83}"/>
              </a:ext>
            </a:extLst>
          </p:cNvPr>
          <p:cNvPicPr>
            <a:picLocks noChangeAspect="1"/>
          </p:cNvPicPr>
          <p:nvPr/>
        </p:nvPicPr>
        <p:blipFill>
          <a:blip r:embed="rId3"/>
          <a:stretch>
            <a:fillRect/>
          </a:stretch>
        </p:blipFill>
        <p:spPr>
          <a:xfrm>
            <a:off x="5023797" y="3816926"/>
            <a:ext cx="7065889" cy="2960944"/>
          </a:xfrm>
          <a:prstGeom prst="rect">
            <a:avLst/>
          </a:prstGeom>
        </p:spPr>
      </p:pic>
    </p:spTree>
    <p:extLst>
      <p:ext uri="{BB962C8B-B14F-4D97-AF65-F5344CB8AC3E}">
        <p14:creationId xmlns:p14="http://schemas.microsoft.com/office/powerpoint/2010/main" val="2309972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087D-417E-15A1-649A-70A9A42E0861}"/>
              </a:ext>
            </a:extLst>
          </p:cNvPr>
          <p:cNvSpPr>
            <a:spLocks noGrp="1"/>
          </p:cNvSpPr>
          <p:nvPr>
            <p:ph type="title"/>
          </p:nvPr>
        </p:nvSpPr>
        <p:spPr/>
        <p:txBody>
          <a:bodyPr/>
          <a:lstStyle/>
          <a:p>
            <a:r>
              <a:rPr lang="en-US" altLang="zh-CN" dirty="0"/>
              <a:t>Ablation</a:t>
            </a:r>
            <a:endParaRPr lang="en-US" dirty="0"/>
          </a:p>
        </p:txBody>
      </p:sp>
      <p:grpSp>
        <p:nvGrpSpPr>
          <p:cNvPr id="13" name="Group 12">
            <a:extLst>
              <a:ext uri="{FF2B5EF4-FFF2-40B4-BE49-F238E27FC236}">
                <a16:creationId xmlns:a16="http://schemas.microsoft.com/office/drawing/2014/main" id="{5D7F5F38-9A9C-5571-6ABB-EC25A7265474}"/>
              </a:ext>
            </a:extLst>
          </p:cNvPr>
          <p:cNvGrpSpPr/>
          <p:nvPr/>
        </p:nvGrpSpPr>
        <p:grpSpPr>
          <a:xfrm>
            <a:off x="3253957" y="1328737"/>
            <a:ext cx="5536132" cy="3273612"/>
            <a:chOff x="6001444" y="1328737"/>
            <a:chExt cx="5536132" cy="3273612"/>
          </a:xfrm>
        </p:grpSpPr>
        <p:pic>
          <p:nvPicPr>
            <p:cNvPr id="5" name="Picture 4">
              <a:extLst>
                <a:ext uri="{FF2B5EF4-FFF2-40B4-BE49-F238E27FC236}">
                  <a16:creationId xmlns:a16="http://schemas.microsoft.com/office/drawing/2014/main" id="{6FA0726B-7138-73C9-86D6-A0D431BB6F2A}"/>
                </a:ext>
              </a:extLst>
            </p:cNvPr>
            <p:cNvPicPr>
              <a:picLocks noChangeAspect="1"/>
            </p:cNvPicPr>
            <p:nvPr/>
          </p:nvPicPr>
          <p:blipFill>
            <a:blip r:embed="rId2"/>
            <a:stretch>
              <a:fillRect/>
            </a:stretch>
          </p:blipFill>
          <p:spPr>
            <a:xfrm>
              <a:off x="6001444" y="1328737"/>
              <a:ext cx="5352356" cy="3273612"/>
            </a:xfrm>
            <a:prstGeom prst="rect">
              <a:avLst/>
            </a:prstGeom>
          </p:spPr>
        </p:pic>
        <p:pic>
          <p:nvPicPr>
            <p:cNvPr id="6" name="Picture 5">
              <a:extLst>
                <a:ext uri="{FF2B5EF4-FFF2-40B4-BE49-F238E27FC236}">
                  <a16:creationId xmlns:a16="http://schemas.microsoft.com/office/drawing/2014/main" id="{94022037-8045-41E9-B68F-8003987C66B1}"/>
                </a:ext>
              </a:extLst>
            </p:cNvPr>
            <p:cNvPicPr>
              <a:picLocks noChangeAspect="1"/>
            </p:cNvPicPr>
            <p:nvPr/>
          </p:nvPicPr>
          <p:blipFill>
            <a:blip r:embed="rId3"/>
            <a:stretch>
              <a:fillRect/>
            </a:stretch>
          </p:blipFill>
          <p:spPr>
            <a:xfrm>
              <a:off x="9254938" y="1735218"/>
              <a:ext cx="1460500" cy="228600"/>
            </a:xfrm>
            <a:prstGeom prst="rect">
              <a:avLst/>
            </a:prstGeom>
          </p:spPr>
        </p:pic>
        <p:sp>
          <p:nvSpPr>
            <p:cNvPr id="7" name="Rectangle 6">
              <a:extLst>
                <a:ext uri="{FF2B5EF4-FFF2-40B4-BE49-F238E27FC236}">
                  <a16:creationId xmlns:a16="http://schemas.microsoft.com/office/drawing/2014/main" id="{8BFAFF7B-2DBC-E8D6-AAF3-10600863F073}"/>
                </a:ext>
              </a:extLst>
            </p:cNvPr>
            <p:cNvSpPr/>
            <p:nvPr/>
          </p:nvSpPr>
          <p:spPr>
            <a:xfrm>
              <a:off x="8982635" y="1601867"/>
              <a:ext cx="2554941"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189558C-6A9A-7348-7932-4DAB11185410}"/>
                </a:ext>
              </a:extLst>
            </p:cNvPr>
            <p:cNvPicPr>
              <a:picLocks noChangeAspect="1"/>
            </p:cNvPicPr>
            <p:nvPr/>
          </p:nvPicPr>
          <p:blipFill>
            <a:blip r:embed="rId3"/>
            <a:stretch>
              <a:fillRect/>
            </a:stretch>
          </p:blipFill>
          <p:spPr>
            <a:xfrm>
              <a:off x="9328879" y="1724122"/>
              <a:ext cx="1767205" cy="276606"/>
            </a:xfrm>
            <a:prstGeom prst="rect">
              <a:avLst/>
            </a:prstGeom>
          </p:spPr>
        </p:pic>
      </p:grpSp>
      <p:sp>
        <p:nvSpPr>
          <p:cNvPr id="10" name="TextBox 9">
            <a:extLst>
              <a:ext uri="{FF2B5EF4-FFF2-40B4-BE49-F238E27FC236}">
                <a16:creationId xmlns:a16="http://schemas.microsoft.com/office/drawing/2014/main" id="{9BD1DC64-F331-4826-D354-394B66A985AD}"/>
              </a:ext>
            </a:extLst>
          </p:cNvPr>
          <p:cNvSpPr txBox="1"/>
          <p:nvPr/>
        </p:nvSpPr>
        <p:spPr>
          <a:xfrm>
            <a:off x="678664" y="5067192"/>
            <a:ext cx="12037420" cy="1384995"/>
          </a:xfrm>
          <a:prstGeom prst="rect">
            <a:avLst/>
          </a:prstGeom>
          <a:noFill/>
        </p:spPr>
        <p:txBody>
          <a:bodyPr wrap="square">
            <a:spAutoFit/>
          </a:bodyPr>
          <a:lstStyle/>
          <a:p>
            <a:pPr>
              <a:buNone/>
            </a:pPr>
            <a:r>
              <a:rPr lang="en-CA" sz="2400" dirty="0"/>
              <a:t>Ablation Conclusions</a:t>
            </a:r>
          </a:p>
          <a:p>
            <a:pPr marL="342900" indent="-342900">
              <a:buFont typeface="Arial" panose="020B0604020202020204" pitchFamily="34" charset="0"/>
              <a:buChar char="•"/>
            </a:pPr>
            <a:r>
              <a:rPr lang="en-CA" sz="2000" dirty="0"/>
              <a:t>Gravity alone cannot improve performance — it must be refined to reduce noise.</a:t>
            </a:r>
          </a:p>
          <a:p>
            <a:pPr marL="342900" indent="-342900">
              <a:buFont typeface="Arial" panose="020B0604020202020204" pitchFamily="34" charset="0"/>
              <a:buChar char="•"/>
            </a:pPr>
            <a:r>
              <a:rPr lang="en-CA" sz="2000" dirty="0"/>
              <a:t>Velocity decomposition and Physics-based optimization are essential for reducing translation drift.</a:t>
            </a:r>
          </a:p>
        </p:txBody>
      </p:sp>
    </p:spTree>
    <p:extLst>
      <p:ext uri="{BB962C8B-B14F-4D97-AF65-F5344CB8AC3E}">
        <p14:creationId xmlns:p14="http://schemas.microsoft.com/office/powerpoint/2010/main" val="164228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9F53-1987-E3BB-D357-95A6EC8F60EF}"/>
              </a:ext>
            </a:extLst>
          </p:cNvPr>
          <p:cNvSpPr>
            <a:spLocks noGrp="1"/>
          </p:cNvSpPr>
          <p:nvPr>
            <p:ph type="title"/>
          </p:nvPr>
        </p:nvSpPr>
        <p:spPr/>
        <p:txBody>
          <a:bodyPr/>
          <a:lstStyle/>
          <a:p>
            <a:r>
              <a:rPr lang="en-US" dirty="0"/>
              <a:t>Motion Retargeting: Existing Approaches</a:t>
            </a:r>
          </a:p>
        </p:txBody>
      </p:sp>
      <p:sp>
        <p:nvSpPr>
          <p:cNvPr id="3" name="Content Placeholder 2">
            <a:extLst>
              <a:ext uri="{FF2B5EF4-FFF2-40B4-BE49-F238E27FC236}">
                <a16:creationId xmlns:a16="http://schemas.microsoft.com/office/drawing/2014/main" id="{FD0CC169-13AB-5373-193A-6C5C5C688FBE}"/>
              </a:ext>
            </a:extLst>
          </p:cNvPr>
          <p:cNvSpPr>
            <a:spLocks noGrp="1"/>
          </p:cNvSpPr>
          <p:nvPr>
            <p:ph idx="1"/>
          </p:nvPr>
        </p:nvSpPr>
        <p:spPr>
          <a:xfrm>
            <a:off x="838200" y="1825625"/>
            <a:ext cx="11008360" cy="4351338"/>
          </a:xfrm>
        </p:spPr>
        <p:txBody>
          <a:bodyPr>
            <a:normAutofit/>
          </a:bodyPr>
          <a:lstStyle/>
          <a:p>
            <a:pPr marL="0" indent="0">
              <a:buNone/>
            </a:pPr>
            <a:r>
              <a:rPr lang="en-CA" sz="2400" dirty="0"/>
              <a:t>Kinematic Retargeting</a:t>
            </a:r>
            <a:r>
              <a:rPr lang="en-US" altLang="zh-CN" sz="2400" b="1" dirty="0"/>
              <a:t>:</a:t>
            </a:r>
          </a:p>
          <a:p>
            <a:pPr lvl="1"/>
            <a:r>
              <a:rPr lang="en-US" altLang="zh-CN" sz="2000" dirty="0">
                <a:solidFill>
                  <a:schemeClr val="accent1">
                    <a:lumMod val="60000"/>
                    <a:lumOff val="40000"/>
                  </a:schemeClr>
                </a:solidFill>
              </a:rPr>
              <a:t>Joint</a:t>
            </a:r>
            <a:r>
              <a:rPr lang="zh-CN" altLang="en-US" sz="2000" dirty="0">
                <a:solidFill>
                  <a:schemeClr val="accent1">
                    <a:lumMod val="60000"/>
                    <a:lumOff val="40000"/>
                  </a:schemeClr>
                </a:solidFill>
              </a:rPr>
              <a:t> </a:t>
            </a:r>
            <a:r>
              <a:rPr lang="en-US" altLang="zh-CN" sz="2000" dirty="0">
                <a:solidFill>
                  <a:schemeClr val="accent1">
                    <a:lumMod val="60000"/>
                    <a:lumOff val="40000"/>
                  </a:schemeClr>
                </a:solidFill>
              </a:rPr>
              <a:t>Angle</a:t>
            </a:r>
            <a:r>
              <a:rPr lang="zh-CN" altLang="en-US" sz="2000" dirty="0">
                <a:solidFill>
                  <a:schemeClr val="accent1">
                    <a:lumMod val="60000"/>
                    <a:lumOff val="40000"/>
                  </a:schemeClr>
                </a:solidFill>
              </a:rPr>
              <a:t> </a:t>
            </a:r>
            <a:r>
              <a:rPr lang="en-US" altLang="zh-CN" sz="2000" dirty="0">
                <a:solidFill>
                  <a:schemeClr val="accent1">
                    <a:lumMod val="60000"/>
                    <a:lumOff val="40000"/>
                  </a:schemeClr>
                </a:solidFill>
              </a:rPr>
              <a:t>Mapping</a:t>
            </a:r>
            <a:r>
              <a:rPr lang="en-US" altLang="zh-CN" sz="2000" dirty="0"/>
              <a:t>:</a:t>
            </a:r>
            <a:r>
              <a:rPr lang="zh-CN" altLang="en-US" sz="2000" dirty="0"/>
              <a:t> </a:t>
            </a:r>
            <a:r>
              <a:rPr lang="en-US" sz="2000" dirty="0"/>
              <a:t>Directly map source joint rotations to target skeleton</a:t>
            </a:r>
          </a:p>
          <a:p>
            <a:pPr lvl="1"/>
            <a:r>
              <a:rPr lang="en-US" sz="2000" dirty="0" err="1">
                <a:solidFill>
                  <a:schemeClr val="accent1">
                    <a:lumMod val="60000"/>
                    <a:lumOff val="40000"/>
                  </a:schemeClr>
                </a:solidFill>
              </a:rPr>
              <a:t>Keypoint</a:t>
            </a:r>
            <a:r>
              <a:rPr lang="en-US" sz="2000" dirty="0">
                <a:solidFill>
                  <a:schemeClr val="accent1">
                    <a:lumMod val="60000"/>
                    <a:lumOff val="40000"/>
                  </a:schemeClr>
                </a:solidFill>
              </a:rPr>
              <a:t>-based inverse kinematics (IK)</a:t>
            </a:r>
            <a:r>
              <a:rPr lang="en-US" altLang="zh-CN" sz="2000" dirty="0"/>
              <a:t>:</a:t>
            </a:r>
            <a:r>
              <a:rPr lang="zh-CN" altLang="en-US" sz="2000" dirty="0"/>
              <a:t> </a:t>
            </a:r>
            <a:r>
              <a:rPr lang="en-CA" sz="2000" dirty="0"/>
              <a:t>Match </a:t>
            </a:r>
            <a:r>
              <a:rPr lang="en-CA" sz="2000" dirty="0" err="1"/>
              <a:t>keypoints</a:t>
            </a:r>
            <a:r>
              <a:rPr lang="en-CA" sz="2000" dirty="0"/>
              <a:t> using IK solvers</a:t>
            </a:r>
          </a:p>
          <a:p>
            <a:pPr lvl="1"/>
            <a:r>
              <a:rPr lang="en-CA" sz="2000" dirty="0" err="1">
                <a:solidFill>
                  <a:schemeClr val="accent1">
                    <a:lumMod val="60000"/>
                    <a:lumOff val="40000"/>
                  </a:schemeClr>
                </a:solidFill>
              </a:rPr>
              <a:t>Keyvector</a:t>
            </a:r>
            <a:r>
              <a:rPr lang="en-CA" sz="2000" dirty="0">
                <a:solidFill>
                  <a:schemeClr val="accent1">
                    <a:lumMod val="60000"/>
                    <a:lumOff val="40000"/>
                  </a:schemeClr>
                </a:solidFill>
              </a:rPr>
              <a:t> distances</a:t>
            </a:r>
            <a:r>
              <a:rPr lang="en-US" altLang="zh-CN" sz="2000" dirty="0"/>
              <a:t>:</a:t>
            </a:r>
            <a:r>
              <a:rPr lang="zh-CN" altLang="en-US" sz="2000" dirty="0">
                <a:solidFill>
                  <a:schemeClr val="accent1">
                    <a:lumMod val="60000"/>
                    <a:lumOff val="40000"/>
                  </a:schemeClr>
                </a:solidFill>
              </a:rPr>
              <a:t> </a:t>
            </a:r>
            <a:r>
              <a:rPr lang="en-CA" sz="2000" dirty="0"/>
              <a:t>Preserve relative vectors between </a:t>
            </a:r>
            <a:r>
              <a:rPr lang="en-CA" sz="2000" dirty="0" err="1"/>
              <a:t>keypoints</a:t>
            </a:r>
            <a:r>
              <a:rPr lang="en-CA" sz="2000" dirty="0"/>
              <a:t> across</a:t>
            </a:r>
            <a:r>
              <a:rPr lang="zh-CN" altLang="en-US" sz="2000" dirty="0"/>
              <a:t> </a:t>
            </a:r>
            <a:r>
              <a:rPr lang="en-US" altLang="zh-CN" sz="2000" dirty="0"/>
              <a:t>skeletons</a:t>
            </a:r>
            <a:endParaRPr lang="en-CA" sz="2000" dirty="0"/>
          </a:p>
          <a:p>
            <a:pPr marL="0" indent="0">
              <a:buNone/>
            </a:pPr>
            <a:r>
              <a:rPr lang="en-CA" sz="2400" dirty="0"/>
              <a:t>Physics-based</a:t>
            </a:r>
            <a:r>
              <a:rPr lang="en-US" altLang="zh-CN" sz="2400" dirty="0"/>
              <a:t>:</a:t>
            </a:r>
            <a:endParaRPr lang="en-CA" sz="2400" dirty="0"/>
          </a:p>
          <a:p>
            <a:pPr lvl="1"/>
            <a:r>
              <a:rPr lang="en-CA" sz="2000" dirty="0"/>
              <a:t>Physics simulation optimization</a:t>
            </a:r>
            <a:r>
              <a:rPr lang="en-US" altLang="zh-CN" sz="2000" dirty="0"/>
              <a:t>:</a:t>
            </a:r>
            <a:r>
              <a:rPr lang="zh-CN" altLang="en-US" sz="2000" dirty="0"/>
              <a:t> </a:t>
            </a:r>
            <a:r>
              <a:rPr lang="en-CA" sz="2000" dirty="0"/>
              <a:t>Use</a:t>
            </a:r>
            <a:r>
              <a:rPr lang="zh-CN" altLang="en-US" sz="2000" dirty="0"/>
              <a:t> </a:t>
            </a:r>
            <a:r>
              <a:rPr lang="en-CA" sz="2000" dirty="0"/>
              <a:t>dynamics or RL to refine retargeted trajectories</a:t>
            </a:r>
          </a:p>
          <a:p>
            <a:pPr lvl="1"/>
            <a:endParaRPr lang="en-CA" sz="2000" dirty="0"/>
          </a:p>
          <a:p>
            <a:pPr marL="0" indent="0">
              <a:buNone/>
            </a:pPr>
            <a:r>
              <a:rPr lang="en-CA" sz="2400" dirty="0"/>
              <a:t>Different Challenges: Full-body</a:t>
            </a:r>
            <a:r>
              <a:rPr lang="zh-CN" altLang="en-US" sz="2400" dirty="0"/>
              <a:t> </a:t>
            </a:r>
            <a:r>
              <a:rPr lang="en-US" altLang="zh-CN" sz="2400" dirty="0"/>
              <a:t>motion</a:t>
            </a:r>
            <a:r>
              <a:rPr lang="en-CA" sz="2400" dirty="0"/>
              <a:t> </a:t>
            </a:r>
            <a:r>
              <a:rPr lang="en-US" altLang="zh-CN" sz="2400" dirty="0"/>
              <a:t>vs</a:t>
            </a:r>
            <a:r>
              <a:rPr lang="en-CA" sz="2400" dirty="0"/>
              <a:t> Hand</a:t>
            </a:r>
            <a:r>
              <a:rPr lang="zh-CN" altLang="en-US" sz="2400" dirty="0"/>
              <a:t> </a:t>
            </a:r>
            <a:r>
              <a:rPr lang="en-US" altLang="zh-CN" sz="2400" dirty="0"/>
              <a:t>manipulation</a:t>
            </a:r>
            <a:endParaRPr lang="en-CA" sz="2400" dirty="0"/>
          </a:p>
          <a:p>
            <a:pPr lvl="1"/>
            <a:r>
              <a:rPr lang="en-CA" sz="2000" dirty="0">
                <a:solidFill>
                  <a:schemeClr val="accent2">
                    <a:lumMod val="75000"/>
                  </a:schemeClr>
                </a:solidFill>
              </a:rPr>
              <a:t>Full-body motions</a:t>
            </a:r>
            <a:r>
              <a:rPr lang="en-US" altLang="zh-CN" sz="2000" dirty="0"/>
              <a:t>:</a:t>
            </a:r>
            <a:r>
              <a:rPr lang="zh-CN" altLang="en-US" sz="2000" dirty="0"/>
              <a:t> </a:t>
            </a:r>
            <a:r>
              <a:rPr lang="en-CA" sz="2000" dirty="0"/>
              <a:t>Only a few contact points are sufficient (e.g., foot–ground)</a:t>
            </a:r>
          </a:p>
          <a:p>
            <a:pPr lvl="1"/>
            <a:r>
              <a:rPr lang="en-CA" sz="2000" dirty="0">
                <a:solidFill>
                  <a:schemeClr val="accent2">
                    <a:lumMod val="75000"/>
                  </a:schemeClr>
                </a:solidFill>
              </a:rPr>
              <a:t>Hand manipulations</a:t>
            </a:r>
            <a:r>
              <a:rPr lang="en-US" altLang="zh-CN" sz="2000" dirty="0"/>
              <a:t>:</a:t>
            </a:r>
            <a:r>
              <a:rPr lang="zh-CN" altLang="en-US" sz="2000" dirty="0"/>
              <a:t> </a:t>
            </a:r>
            <a:r>
              <a:rPr lang="en-CA" sz="2000" dirty="0"/>
              <a:t>Require </a:t>
            </a:r>
            <a:r>
              <a:rPr lang="en-CA" sz="2000" b="1" dirty="0"/>
              <a:t>rich and time-varying contact areas</a:t>
            </a:r>
            <a:r>
              <a:rPr lang="en-CA" sz="2000" dirty="0"/>
              <a:t> across fingers and palm</a:t>
            </a:r>
          </a:p>
          <a:p>
            <a:pPr marL="0" indent="0">
              <a:buNone/>
            </a:pPr>
            <a:endParaRPr lang="en-CA" sz="2400" dirty="0"/>
          </a:p>
        </p:txBody>
      </p:sp>
    </p:spTree>
    <p:extLst>
      <p:ext uri="{BB962C8B-B14F-4D97-AF65-F5344CB8AC3E}">
        <p14:creationId xmlns:p14="http://schemas.microsoft.com/office/powerpoint/2010/main" val="82769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2A91-87C5-6D1B-CEC7-5C5F65BE3880}"/>
              </a:ext>
            </a:extLst>
          </p:cNvPr>
          <p:cNvSpPr>
            <a:spLocks noGrp="1"/>
          </p:cNvSpPr>
          <p:nvPr>
            <p:ph type="title"/>
          </p:nvPr>
        </p:nvSpPr>
        <p:spPr/>
        <p:txBody>
          <a:bodyPr/>
          <a:lstStyle/>
          <a:p>
            <a:r>
              <a:rPr lang="en-US" altLang="zh-CN" dirty="0"/>
              <a:t>Limitation</a:t>
            </a:r>
            <a:endParaRPr lang="en-US" dirty="0"/>
          </a:p>
        </p:txBody>
      </p:sp>
      <p:sp>
        <p:nvSpPr>
          <p:cNvPr id="5" name="TextBox 4">
            <a:extLst>
              <a:ext uri="{FF2B5EF4-FFF2-40B4-BE49-F238E27FC236}">
                <a16:creationId xmlns:a16="http://schemas.microsoft.com/office/drawing/2014/main" id="{CA01CF51-6513-5BC4-68DB-DC439D381E3C}"/>
              </a:ext>
            </a:extLst>
          </p:cNvPr>
          <p:cNvSpPr txBox="1"/>
          <p:nvPr/>
        </p:nvSpPr>
        <p:spPr>
          <a:xfrm>
            <a:off x="1187166" y="1690688"/>
            <a:ext cx="11004834" cy="3741217"/>
          </a:xfrm>
          <a:prstGeom prst="rect">
            <a:avLst/>
          </a:prstGeom>
          <a:noFill/>
        </p:spPr>
        <p:txBody>
          <a:bodyPr wrap="square">
            <a:spAutoFit/>
          </a:bodyPr>
          <a:lstStyle/>
          <a:p>
            <a:pPr>
              <a:lnSpc>
                <a:spcPct val="150000"/>
              </a:lnSpc>
              <a:buFont typeface="Arial" panose="020B0604020202020204" pitchFamily="34" charset="0"/>
              <a:buChar char="•"/>
            </a:pPr>
            <a:r>
              <a:rPr lang="en-CA" sz="2000" b="1" dirty="0"/>
              <a:t>Restricted contact joints</a:t>
            </a:r>
            <a:endParaRPr lang="en-CA" sz="2000" dirty="0"/>
          </a:p>
          <a:p>
            <a:pPr marL="742950" lvl="1" indent="-285750">
              <a:lnSpc>
                <a:spcPct val="150000"/>
              </a:lnSpc>
              <a:buFont typeface="Arial" panose="020B0604020202020204" pitchFamily="34" charset="0"/>
              <a:buChar char="•"/>
            </a:pPr>
            <a:r>
              <a:rPr lang="en-CA" sz="2000" dirty="0"/>
              <a:t>Only considers hands, feet, and pelvis</a:t>
            </a:r>
          </a:p>
          <a:p>
            <a:pPr marL="742950" lvl="1" indent="-285750">
              <a:lnSpc>
                <a:spcPct val="150000"/>
              </a:lnSpc>
              <a:buFont typeface="Arial" panose="020B0604020202020204" pitchFamily="34" charset="0"/>
              <a:buChar char="•"/>
            </a:pPr>
            <a:r>
              <a:rPr lang="en-CA" sz="2000" dirty="0"/>
              <a:t>cannot handle other contacts (e.g., leaning head on wall).</a:t>
            </a:r>
          </a:p>
          <a:p>
            <a:pPr>
              <a:lnSpc>
                <a:spcPct val="150000"/>
              </a:lnSpc>
              <a:buFont typeface="Arial" panose="020B0604020202020204" pitchFamily="34" charset="0"/>
              <a:buChar char="•"/>
            </a:pPr>
            <a:r>
              <a:rPr lang="en-CA" sz="2000" b="1" dirty="0"/>
              <a:t>Simplified contact assumptions</a:t>
            </a:r>
            <a:endParaRPr lang="en-CA" sz="2000" dirty="0"/>
          </a:p>
          <a:p>
            <a:pPr marL="742950" lvl="1" indent="-285750">
              <a:lnSpc>
                <a:spcPct val="150000"/>
              </a:lnSpc>
              <a:buFont typeface="Arial" panose="020B0604020202020204" pitchFamily="34" charset="0"/>
              <a:buChar char="•"/>
            </a:pPr>
            <a:r>
              <a:rPr lang="en-CA" sz="2000" dirty="0"/>
              <a:t>Proxy surfaces assumed horizontal</a:t>
            </a:r>
          </a:p>
          <a:p>
            <a:pPr marL="742950" lvl="1" indent="-285750">
              <a:lnSpc>
                <a:spcPct val="150000"/>
              </a:lnSpc>
              <a:buFont typeface="Arial" panose="020B0604020202020204" pitchFamily="34" charset="0"/>
              <a:buChar char="•"/>
            </a:pPr>
            <a:r>
              <a:rPr lang="en-CA" sz="2000" dirty="0"/>
              <a:t>Sliding or very light contacts hard to detect.</a:t>
            </a:r>
          </a:p>
          <a:p>
            <a:pPr>
              <a:lnSpc>
                <a:spcPct val="150000"/>
              </a:lnSpc>
              <a:buFont typeface="Arial" panose="020B0604020202020204" pitchFamily="34" charset="0"/>
              <a:buChar char="•"/>
            </a:pPr>
            <a:r>
              <a:rPr lang="en-CA" sz="2000" b="1" dirty="0"/>
              <a:t>Ambiguity in multi-contact forces</a:t>
            </a:r>
            <a:endParaRPr lang="en-CA" sz="2000" dirty="0"/>
          </a:p>
          <a:p>
            <a:pPr marL="742950" lvl="1" indent="-285750">
              <a:lnSpc>
                <a:spcPct val="150000"/>
              </a:lnSpc>
              <a:buFont typeface="Arial" panose="020B0604020202020204" pitchFamily="34" charset="0"/>
              <a:buChar char="•"/>
            </a:pPr>
            <a:r>
              <a:rPr lang="en-CA" sz="2000" dirty="0"/>
              <a:t>Multiple valid solutions; resolved only by regularization → tends to evenly distribute forces.</a:t>
            </a:r>
          </a:p>
        </p:txBody>
      </p:sp>
    </p:spTree>
    <p:extLst>
      <p:ext uri="{BB962C8B-B14F-4D97-AF65-F5344CB8AC3E}">
        <p14:creationId xmlns:p14="http://schemas.microsoft.com/office/powerpoint/2010/main" val="335998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B11E-9C57-E74A-6C82-06A2E33EC6F6}"/>
              </a:ext>
            </a:extLst>
          </p:cNvPr>
          <p:cNvSpPr>
            <a:spLocks noGrp="1"/>
          </p:cNvSpPr>
          <p:nvPr>
            <p:ph type="title"/>
          </p:nvPr>
        </p:nvSpPr>
        <p:spPr/>
        <p:txBody>
          <a:bodyPr/>
          <a:lstStyle/>
          <a:p>
            <a:r>
              <a:rPr lang="en-US" altLang="zh-CN" dirty="0"/>
              <a:t>Takeaway</a:t>
            </a:r>
            <a:endParaRPr lang="en-US" dirty="0"/>
          </a:p>
        </p:txBody>
      </p:sp>
      <p:sp>
        <p:nvSpPr>
          <p:cNvPr id="3" name="Content Placeholder 2">
            <a:extLst>
              <a:ext uri="{FF2B5EF4-FFF2-40B4-BE49-F238E27FC236}">
                <a16:creationId xmlns:a16="http://schemas.microsoft.com/office/drawing/2014/main" id="{7CA6CBEA-EC7A-82C8-3A1F-162E63E91608}"/>
              </a:ext>
            </a:extLst>
          </p:cNvPr>
          <p:cNvSpPr>
            <a:spLocks noGrp="1"/>
          </p:cNvSpPr>
          <p:nvPr>
            <p:ph idx="1"/>
          </p:nvPr>
        </p:nvSpPr>
        <p:spPr>
          <a:xfrm>
            <a:off x="838200" y="1690688"/>
            <a:ext cx="10515600" cy="4351338"/>
          </a:xfrm>
        </p:spPr>
        <p:txBody>
          <a:bodyPr>
            <a:normAutofit lnSpcReduction="10000"/>
          </a:bodyPr>
          <a:lstStyle/>
          <a:p>
            <a:pPr marL="0" indent="0">
              <a:lnSpc>
                <a:spcPct val="150000"/>
              </a:lnSpc>
              <a:buNone/>
            </a:pPr>
            <a:r>
              <a:rPr lang="en-CA" sz="2000" b="1" dirty="0"/>
              <a:t>Gravity-aware velocity decomposition</a:t>
            </a:r>
            <a:endParaRPr lang="en-CA" sz="2000" dirty="0"/>
          </a:p>
          <a:p>
            <a:pPr lvl="1">
              <a:lnSpc>
                <a:spcPct val="150000"/>
              </a:lnSpc>
            </a:pPr>
            <a:r>
              <a:rPr lang="en-CA" sz="1800" dirty="0"/>
              <a:t>Decomposing velocity into gravity-parallel and orthogonal components effectively mitigates errors along the gravity direction.</a:t>
            </a:r>
          </a:p>
          <a:p>
            <a:pPr marL="0" indent="0">
              <a:lnSpc>
                <a:spcPct val="150000"/>
              </a:lnSpc>
              <a:buNone/>
            </a:pPr>
            <a:r>
              <a:rPr lang="en-CA" sz="2000" b="1" dirty="0"/>
              <a:t>3D contact estimation</a:t>
            </a:r>
            <a:endParaRPr lang="en-CA" sz="2000" dirty="0"/>
          </a:p>
          <a:p>
            <a:pPr lvl="1">
              <a:lnSpc>
                <a:spcPct val="150000"/>
              </a:lnSpc>
            </a:pPr>
            <a:r>
              <a:rPr lang="en-CA" sz="1800" dirty="0"/>
              <a:t>Contact detection constrains translation drift, but remains unreliable for sliding or light-touch interactions.</a:t>
            </a:r>
          </a:p>
          <a:p>
            <a:pPr marL="0" indent="0">
              <a:lnSpc>
                <a:spcPct val="150000"/>
              </a:lnSpc>
              <a:buNone/>
            </a:pPr>
            <a:r>
              <a:rPr lang="en-CA" sz="2000" b="1" dirty="0"/>
              <a:t>Physics-driven character model</a:t>
            </a:r>
            <a:endParaRPr lang="en-CA" sz="2000" dirty="0"/>
          </a:p>
          <a:p>
            <a:pPr lvl="1">
              <a:lnSpc>
                <a:spcPct val="150000"/>
              </a:lnSpc>
            </a:pPr>
            <a:r>
              <a:rPr lang="en-CA" sz="1800" dirty="0"/>
              <a:t>Incorporating a physics-based character with torque control suppresses unnatural jitters and enhances motion plausibility.</a:t>
            </a:r>
          </a:p>
          <a:p>
            <a:pPr>
              <a:lnSpc>
                <a:spcPct val="150000"/>
              </a:lnSpc>
            </a:pPr>
            <a:endParaRPr lang="en-US" sz="2000" dirty="0"/>
          </a:p>
        </p:txBody>
      </p:sp>
    </p:spTree>
    <p:extLst>
      <p:ext uri="{BB962C8B-B14F-4D97-AF65-F5344CB8AC3E}">
        <p14:creationId xmlns:p14="http://schemas.microsoft.com/office/powerpoint/2010/main" val="4016771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0AE4-7499-A5B6-1E47-8267431EE65F}"/>
              </a:ext>
            </a:extLst>
          </p:cNvPr>
          <p:cNvSpPr>
            <a:spLocks noGrp="1"/>
          </p:cNvSpPr>
          <p:nvPr>
            <p:ph type="title"/>
          </p:nvPr>
        </p:nvSpPr>
        <p:spPr/>
        <p:txBody>
          <a:bodyPr/>
          <a:lstStyle/>
          <a:p>
            <a:r>
              <a:rPr lang="en-CA" dirty="0"/>
              <a:t>Problem Definition</a:t>
            </a:r>
            <a:endParaRPr lang="en-US" dirty="0"/>
          </a:p>
        </p:txBody>
      </p:sp>
      <p:sp>
        <p:nvSpPr>
          <p:cNvPr id="3" name="Content Placeholder 2">
            <a:extLst>
              <a:ext uri="{FF2B5EF4-FFF2-40B4-BE49-F238E27FC236}">
                <a16:creationId xmlns:a16="http://schemas.microsoft.com/office/drawing/2014/main" id="{9BB08BEC-0BDF-5361-1D2E-D9F77C867C51}"/>
              </a:ext>
            </a:extLst>
          </p:cNvPr>
          <p:cNvSpPr>
            <a:spLocks noGrp="1"/>
          </p:cNvSpPr>
          <p:nvPr>
            <p:ph idx="1"/>
          </p:nvPr>
        </p:nvSpPr>
        <p:spPr>
          <a:xfrm>
            <a:off x="838200" y="1825625"/>
            <a:ext cx="6385560" cy="4351338"/>
          </a:xfrm>
        </p:spPr>
        <p:txBody>
          <a:bodyPr>
            <a:normAutofit/>
          </a:bodyPr>
          <a:lstStyle/>
          <a:p>
            <a:pPr marL="0" indent="0">
              <a:buNone/>
            </a:pPr>
            <a:r>
              <a:rPr lang="en-CA" sz="2400" dirty="0"/>
              <a:t>Inputs</a:t>
            </a:r>
            <a:r>
              <a:rPr lang="en-US" altLang="zh-CN" sz="2400" dirty="0"/>
              <a:t>:</a:t>
            </a:r>
            <a:endParaRPr lang="en-CA" altLang="zh-CN" sz="2400" dirty="0"/>
          </a:p>
          <a:p>
            <a:pPr lvl="1"/>
            <a:r>
              <a:rPr lang="en-CA" sz="2000" dirty="0"/>
              <a:t>Accurate meshes of source hand and object</a:t>
            </a:r>
          </a:p>
          <a:p>
            <a:pPr lvl="1"/>
            <a:r>
              <a:rPr lang="en-CA" sz="2000" dirty="0"/>
              <a:t>Per-frame contact annotations (points or patches)</a:t>
            </a:r>
          </a:p>
          <a:p>
            <a:pPr lvl="1"/>
            <a:r>
              <a:rPr lang="en-CA" sz="2000" dirty="0"/>
              <a:t>Complete motion sequence</a:t>
            </a:r>
          </a:p>
          <a:p>
            <a:pPr marL="0" indent="0">
              <a:buNone/>
            </a:pPr>
            <a:r>
              <a:rPr lang="en-US" altLang="zh-CN" sz="2400" dirty="0"/>
              <a:t>Output:</a:t>
            </a:r>
            <a:r>
              <a:rPr lang="zh-CN" altLang="en-US" sz="2400" dirty="0"/>
              <a:t> </a:t>
            </a:r>
            <a:endParaRPr lang="en-CA" altLang="zh-CN" sz="2400" dirty="0"/>
          </a:p>
          <a:p>
            <a:pPr lvl="1"/>
            <a:r>
              <a:rPr lang="en-CA" sz="2000" dirty="0"/>
              <a:t>Target hand motion trajectory</a:t>
            </a:r>
          </a:p>
          <a:p>
            <a:pPr lvl="1"/>
            <a:endParaRPr lang="en-CA" sz="2000" dirty="0"/>
          </a:p>
          <a:p>
            <a:pPr marL="0" indent="0">
              <a:buNone/>
            </a:pPr>
            <a:r>
              <a:rPr lang="en-CA" sz="2400" dirty="0"/>
              <a:t>Challenges</a:t>
            </a:r>
            <a:r>
              <a:rPr lang="en-US" altLang="zh-CN" sz="2400" dirty="0"/>
              <a:t>:</a:t>
            </a:r>
            <a:endParaRPr lang="en-CA" sz="2400" dirty="0"/>
          </a:p>
          <a:p>
            <a:pPr lvl="1"/>
            <a:r>
              <a:rPr lang="en-CA" sz="1800" b="1" dirty="0"/>
              <a:t>Geometric diversity</a:t>
            </a:r>
            <a:r>
              <a:rPr lang="en-CA" sz="1800" dirty="0"/>
              <a:t>: different finger counts, proportions, DOFs</a:t>
            </a:r>
          </a:p>
          <a:p>
            <a:pPr lvl="1"/>
            <a:r>
              <a:rPr lang="en-CA" sz="1800" b="1" dirty="0"/>
              <a:t>Contact complexity</a:t>
            </a:r>
            <a:r>
              <a:rPr lang="en-CA" sz="1800" dirty="0"/>
              <a:t>: rich and time-varying contacts (pre-grasp → pickup → reorientation → release)</a:t>
            </a:r>
            <a:endParaRPr lang="en-US" sz="1800" dirty="0"/>
          </a:p>
        </p:txBody>
      </p:sp>
      <p:pic>
        <p:nvPicPr>
          <p:cNvPr id="4" name="Picture 3">
            <a:extLst>
              <a:ext uri="{FF2B5EF4-FFF2-40B4-BE49-F238E27FC236}">
                <a16:creationId xmlns:a16="http://schemas.microsoft.com/office/drawing/2014/main" id="{05550F85-06D3-1501-EF0F-6F91C42EFAA1}"/>
              </a:ext>
            </a:extLst>
          </p:cNvPr>
          <p:cNvPicPr>
            <a:picLocks noChangeAspect="1"/>
          </p:cNvPicPr>
          <p:nvPr/>
        </p:nvPicPr>
        <p:blipFill>
          <a:blip r:embed="rId2"/>
          <a:stretch>
            <a:fillRect/>
          </a:stretch>
        </p:blipFill>
        <p:spPr>
          <a:xfrm>
            <a:off x="7387590" y="1655128"/>
            <a:ext cx="2172970" cy="3292159"/>
          </a:xfrm>
          <a:prstGeom prst="rect">
            <a:avLst/>
          </a:prstGeom>
        </p:spPr>
      </p:pic>
      <p:pic>
        <p:nvPicPr>
          <p:cNvPr id="5" name="Picture 4">
            <a:extLst>
              <a:ext uri="{FF2B5EF4-FFF2-40B4-BE49-F238E27FC236}">
                <a16:creationId xmlns:a16="http://schemas.microsoft.com/office/drawing/2014/main" id="{5741085C-28D6-A842-3C08-F5A25C9E2E50}"/>
              </a:ext>
            </a:extLst>
          </p:cNvPr>
          <p:cNvPicPr>
            <a:picLocks noChangeAspect="1"/>
          </p:cNvPicPr>
          <p:nvPr/>
        </p:nvPicPr>
        <p:blipFill>
          <a:blip r:embed="rId3"/>
          <a:stretch>
            <a:fillRect/>
          </a:stretch>
        </p:blipFill>
        <p:spPr>
          <a:xfrm>
            <a:off x="9664161" y="1655128"/>
            <a:ext cx="1840037" cy="4669791"/>
          </a:xfrm>
          <a:prstGeom prst="rect">
            <a:avLst/>
          </a:prstGeom>
        </p:spPr>
      </p:pic>
    </p:spTree>
    <p:extLst>
      <p:ext uri="{BB962C8B-B14F-4D97-AF65-F5344CB8AC3E}">
        <p14:creationId xmlns:p14="http://schemas.microsoft.com/office/powerpoint/2010/main" val="3540229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6B17-23CD-5098-2FB9-42CD144372B1}"/>
              </a:ext>
            </a:extLst>
          </p:cNvPr>
          <p:cNvSpPr>
            <a:spLocks noGrp="1"/>
          </p:cNvSpPr>
          <p:nvPr>
            <p:ph type="title"/>
          </p:nvPr>
        </p:nvSpPr>
        <p:spPr/>
        <p:txBody>
          <a:bodyPr/>
          <a:lstStyle/>
          <a:p>
            <a:r>
              <a:rPr lang="en-CA" dirty="0"/>
              <a:t>Pipeline</a:t>
            </a:r>
            <a:endParaRPr lang="en-US" dirty="0"/>
          </a:p>
        </p:txBody>
      </p:sp>
      <p:pic>
        <p:nvPicPr>
          <p:cNvPr id="4" name="Content Placeholder 3">
            <a:extLst>
              <a:ext uri="{FF2B5EF4-FFF2-40B4-BE49-F238E27FC236}">
                <a16:creationId xmlns:a16="http://schemas.microsoft.com/office/drawing/2014/main" id="{E4E10613-1D2C-6C32-AF09-05D1C1B624AF}"/>
              </a:ext>
            </a:extLst>
          </p:cNvPr>
          <p:cNvPicPr>
            <a:picLocks noGrp="1" noChangeAspect="1"/>
          </p:cNvPicPr>
          <p:nvPr>
            <p:ph idx="1"/>
          </p:nvPr>
        </p:nvPicPr>
        <p:blipFill>
          <a:blip r:embed="rId2"/>
          <a:stretch>
            <a:fillRect/>
          </a:stretch>
        </p:blipFill>
        <p:spPr>
          <a:xfrm>
            <a:off x="3200400" y="1764665"/>
            <a:ext cx="8991600" cy="4851033"/>
          </a:xfrm>
          <a:prstGeom prst="rect">
            <a:avLst/>
          </a:prstGeom>
        </p:spPr>
      </p:pic>
      <p:sp>
        <p:nvSpPr>
          <p:cNvPr id="5" name="TextBox 4">
            <a:extLst>
              <a:ext uri="{FF2B5EF4-FFF2-40B4-BE49-F238E27FC236}">
                <a16:creationId xmlns:a16="http://schemas.microsoft.com/office/drawing/2014/main" id="{C77E4B06-B2E2-3B0D-AC6F-C6449A290D8D}"/>
              </a:ext>
            </a:extLst>
          </p:cNvPr>
          <p:cNvSpPr txBox="1"/>
          <p:nvPr/>
        </p:nvSpPr>
        <p:spPr>
          <a:xfrm>
            <a:off x="264160" y="1764665"/>
            <a:ext cx="2936240" cy="3108543"/>
          </a:xfrm>
          <a:prstGeom prst="rect">
            <a:avLst/>
          </a:prstGeom>
          <a:noFill/>
        </p:spPr>
        <p:txBody>
          <a:bodyPr wrap="square" rtlCol="0">
            <a:spAutoFit/>
          </a:bodyPr>
          <a:lstStyle/>
          <a:p>
            <a:r>
              <a:rPr lang="en-US" altLang="zh-CN" sz="2000" dirty="0"/>
              <a:t>Key</a:t>
            </a:r>
            <a:r>
              <a:rPr lang="zh-CN" altLang="en-US" sz="2000" dirty="0"/>
              <a:t> </a:t>
            </a:r>
            <a:r>
              <a:rPr lang="en-US" altLang="zh-CN" sz="2000" dirty="0"/>
              <a:t>Idea:</a:t>
            </a:r>
          </a:p>
          <a:p>
            <a:endParaRPr lang="en-CA" sz="1600" dirty="0"/>
          </a:p>
          <a:p>
            <a:pPr marL="285750" indent="-285750">
              <a:buFont typeface="Arial" panose="020B0604020202020204" pitchFamily="34" charset="0"/>
              <a:buChar char="•"/>
            </a:pPr>
            <a:r>
              <a:rPr lang="en-CA" sz="1600" dirty="0"/>
              <a:t>Use </a:t>
            </a:r>
            <a:r>
              <a:rPr lang="en-CA" sz="1600" b="1" dirty="0"/>
              <a:t>contact areas</a:t>
            </a:r>
            <a:r>
              <a:rPr lang="en-CA" sz="1600" dirty="0"/>
              <a:t> (not just joints or sparse </a:t>
            </a:r>
            <a:r>
              <a:rPr lang="en-CA" sz="1600" dirty="0" err="1"/>
              <a:t>keypoints</a:t>
            </a:r>
            <a:r>
              <a:rPr lang="en-CA" sz="1600" dirty="0"/>
              <a:t>) as the retargeting medium</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b="1" dirty="0"/>
              <a:t>Nonisometric mapping </a:t>
            </a:r>
            <a:r>
              <a:rPr lang="en-CA" sz="1600" dirty="0"/>
              <a:t>between hands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CA" sz="1600" dirty="0"/>
              <a:t>Leverage </a:t>
            </a:r>
            <a:r>
              <a:rPr lang="en-CA" sz="1600" b="1" dirty="0"/>
              <a:t>virtual markers + axial curves </a:t>
            </a:r>
            <a:r>
              <a:rPr lang="en-CA" sz="1600" dirty="0"/>
              <a:t>for reliable mapping</a:t>
            </a:r>
            <a:endParaRPr lang="en-US" sz="1600" dirty="0"/>
          </a:p>
        </p:txBody>
      </p:sp>
    </p:spTree>
    <p:extLst>
      <p:ext uri="{BB962C8B-B14F-4D97-AF65-F5344CB8AC3E}">
        <p14:creationId xmlns:p14="http://schemas.microsoft.com/office/powerpoint/2010/main" val="901584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A02E-EC98-327C-146D-BE0756CDA7A8}"/>
              </a:ext>
            </a:extLst>
          </p:cNvPr>
          <p:cNvSpPr>
            <a:spLocks noGrp="1"/>
          </p:cNvSpPr>
          <p:nvPr>
            <p:ph type="title"/>
          </p:nvPr>
        </p:nvSpPr>
        <p:spPr>
          <a:xfrm>
            <a:off x="838200" y="365125"/>
            <a:ext cx="11353800" cy="1325563"/>
          </a:xfrm>
        </p:spPr>
        <p:txBody>
          <a:bodyPr/>
          <a:lstStyle/>
          <a:p>
            <a:r>
              <a:rPr lang="en-CA" dirty="0"/>
              <a:t>Hand Shape Matching</a:t>
            </a:r>
            <a:endParaRPr lang="en-US" dirty="0"/>
          </a:p>
        </p:txBody>
      </p:sp>
      <p:sp>
        <p:nvSpPr>
          <p:cNvPr id="3" name="Content Placeholder 2">
            <a:extLst>
              <a:ext uri="{FF2B5EF4-FFF2-40B4-BE49-F238E27FC236}">
                <a16:creationId xmlns:a16="http://schemas.microsoft.com/office/drawing/2014/main" id="{6DEC77DB-4613-E6A9-DBC8-BF49A22452B5}"/>
              </a:ext>
            </a:extLst>
          </p:cNvPr>
          <p:cNvSpPr>
            <a:spLocks noGrp="1"/>
          </p:cNvSpPr>
          <p:nvPr>
            <p:ph idx="1"/>
          </p:nvPr>
        </p:nvSpPr>
        <p:spPr>
          <a:xfrm>
            <a:off x="838200" y="1825625"/>
            <a:ext cx="6683681" cy="2085975"/>
          </a:xfrm>
        </p:spPr>
        <p:txBody>
          <a:bodyPr/>
          <a:lstStyle/>
          <a:p>
            <a:r>
              <a:rPr lang="en-CA" dirty="0"/>
              <a:t>Virtual Marker Alignment</a:t>
            </a:r>
          </a:p>
          <a:p>
            <a:r>
              <a:rPr lang="en-CA" dirty="0"/>
              <a:t>Contact Alignment</a:t>
            </a:r>
          </a:p>
        </p:txBody>
      </p:sp>
      <p:pic>
        <p:nvPicPr>
          <p:cNvPr id="6" name="Picture 5">
            <a:extLst>
              <a:ext uri="{FF2B5EF4-FFF2-40B4-BE49-F238E27FC236}">
                <a16:creationId xmlns:a16="http://schemas.microsoft.com/office/drawing/2014/main" id="{89EC21E8-FF0E-06E7-4C33-43D056A238A7}"/>
              </a:ext>
            </a:extLst>
          </p:cNvPr>
          <p:cNvPicPr>
            <a:picLocks noChangeAspect="1"/>
          </p:cNvPicPr>
          <p:nvPr/>
        </p:nvPicPr>
        <p:blipFill>
          <a:blip r:embed="rId3"/>
          <a:stretch>
            <a:fillRect/>
          </a:stretch>
        </p:blipFill>
        <p:spPr>
          <a:xfrm>
            <a:off x="6321758" y="4168662"/>
            <a:ext cx="5692265" cy="1928921"/>
          </a:xfrm>
          <a:prstGeom prst="rect">
            <a:avLst/>
          </a:prstGeom>
        </p:spPr>
      </p:pic>
      <p:pic>
        <p:nvPicPr>
          <p:cNvPr id="9" name="Picture 8">
            <a:extLst>
              <a:ext uri="{FF2B5EF4-FFF2-40B4-BE49-F238E27FC236}">
                <a16:creationId xmlns:a16="http://schemas.microsoft.com/office/drawing/2014/main" id="{33A6E5C8-83AA-2A42-6D94-FACF44CBD808}"/>
              </a:ext>
            </a:extLst>
          </p:cNvPr>
          <p:cNvPicPr>
            <a:picLocks noChangeAspect="1"/>
          </p:cNvPicPr>
          <p:nvPr/>
        </p:nvPicPr>
        <p:blipFill>
          <a:blip r:embed="rId4"/>
          <a:stretch>
            <a:fillRect/>
          </a:stretch>
        </p:blipFill>
        <p:spPr>
          <a:xfrm>
            <a:off x="7885190" y="1064042"/>
            <a:ext cx="3468610" cy="1807000"/>
          </a:xfrm>
          <a:prstGeom prst="rect">
            <a:avLst/>
          </a:prstGeom>
        </p:spPr>
      </p:pic>
      <p:sp>
        <p:nvSpPr>
          <p:cNvPr id="10" name="Oval 9">
            <a:extLst>
              <a:ext uri="{FF2B5EF4-FFF2-40B4-BE49-F238E27FC236}">
                <a16:creationId xmlns:a16="http://schemas.microsoft.com/office/drawing/2014/main" id="{5A8B7502-BA49-BD56-23FB-7F685D4C9CA5}"/>
              </a:ext>
            </a:extLst>
          </p:cNvPr>
          <p:cNvSpPr/>
          <p:nvPr/>
        </p:nvSpPr>
        <p:spPr>
          <a:xfrm rot="20700000">
            <a:off x="10494488" y="2698575"/>
            <a:ext cx="843280" cy="32101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07999E-300F-0D00-6637-3E3526B55611}"/>
              </a:ext>
            </a:extLst>
          </p:cNvPr>
          <p:cNvSpPr/>
          <p:nvPr/>
        </p:nvSpPr>
        <p:spPr>
          <a:xfrm rot="20700000">
            <a:off x="10830055" y="2549850"/>
            <a:ext cx="843280" cy="44927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080CAB-A41D-0C1E-FD08-38E8C9ADC906}"/>
              </a:ext>
            </a:extLst>
          </p:cNvPr>
          <p:cNvSpPr txBox="1"/>
          <p:nvPr/>
        </p:nvSpPr>
        <p:spPr>
          <a:xfrm>
            <a:off x="7500001" y="6191839"/>
            <a:ext cx="3335778" cy="338554"/>
          </a:xfrm>
          <a:prstGeom prst="rect">
            <a:avLst/>
          </a:prstGeom>
          <a:noFill/>
        </p:spPr>
        <p:txBody>
          <a:bodyPr wrap="square" rtlCol="0">
            <a:spAutoFit/>
          </a:bodyPr>
          <a:lstStyle/>
          <a:p>
            <a:pPr algn="ctr"/>
            <a:r>
              <a:rPr lang="en-CA" sz="1600" dirty="0"/>
              <a:t>Virtual markers</a:t>
            </a:r>
            <a:r>
              <a:rPr lang="zh-CN" altLang="en-US" sz="1600" dirty="0"/>
              <a:t> </a:t>
            </a:r>
            <a:r>
              <a:rPr lang="en-CA" sz="1600" dirty="0"/>
              <a:t>(artist-provided) </a:t>
            </a:r>
            <a:endParaRPr lang="en-US" sz="1600" dirty="0"/>
          </a:p>
        </p:txBody>
      </p:sp>
      <p:sp>
        <p:nvSpPr>
          <p:cNvPr id="14" name="Content Placeholder 2">
            <a:extLst>
              <a:ext uri="{FF2B5EF4-FFF2-40B4-BE49-F238E27FC236}">
                <a16:creationId xmlns:a16="http://schemas.microsoft.com/office/drawing/2014/main" id="{633216C4-35B1-A302-9B7C-2D9E61485920}"/>
              </a:ext>
            </a:extLst>
          </p:cNvPr>
          <p:cNvSpPr txBox="1">
            <a:spLocks/>
          </p:cNvSpPr>
          <p:nvPr/>
        </p:nvSpPr>
        <p:spPr>
          <a:xfrm>
            <a:off x="838200" y="4168662"/>
            <a:ext cx="6683681" cy="2085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Virtual Marker Alignment</a:t>
            </a:r>
            <a:endParaRPr lang="en-CA" sz="2000" dirty="0"/>
          </a:p>
          <a:p>
            <a:pPr marL="0" indent="0">
              <a:buNone/>
            </a:pPr>
            <a:r>
              <a:rPr lang="en-CA" sz="2000" dirty="0"/>
              <a:t>Single-point (Source) vs. Area-based (Target)</a:t>
            </a:r>
          </a:p>
          <a:p>
            <a:r>
              <a:rPr lang="en-CA" sz="2000" dirty="0"/>
              <a:t>Source hand: standardized → single-point clear</a:t>
            </a:r>
          </a:p>
          <a:p>
            <a:r>
              <a:rPr lang="en-CA" sz="2000" dirty="0"/>
              <a:t>Target hands: diverse → area robust</a:t>
            </a:r>
          </a:p>
        </p:txBody>
      </p:sp>
      <p:sp>
        <p:nvSpPr>
          <p:cNvPr id="15" name="TextBox 14">
            <a:extLst>
              <a:ext uri="{FF2B5EF4-FFF2-40B4-BE49-F238E27FC236}">
                <a16:creationId xmlns:a16="http://schemas.microsoft.com/office/drawing/2014/main" id="{EDE8686C-101B-5AEF-BC4F-D66452072E12}"/>
              </a:ext>
            </a:extLst>
          </p:cNvPr>
          <p:cNvSpPr txBox="1"/>
          <p:nvPr/>
        </p:nvSpPr>
        <p:spPr>
          <a:xfrm>
            <a:off x="6801919" y="2410534"/>
            <a:ext cx="923787" cy="338554"/>
          </a:xfrm>
          <a:prstGeom prst="rect">
            <a:avLst/>
          </a:prstGeom>
          <a:noFill/>
        </p:spPr>
        <p:txBody>
          <a:bodyPr wrap="square" rtlCol="0">
            <a:spAutoFit/>
          </a:bodyPr>
          <a:lstStyle/>
          <a:p>
            <a:pPr algn="ctr"/>
            <a:r>
              <a:rPr lang="en-US" altLang="zh-CN" sz="1600" dirty="0"/>
              <a:t>Source</a:t>
            </a:r>
            <a:endParaRPr lang="en-US" sz="1600" dirty="0"/>
          </a:p>
        </p:txBody>
      </p:sp>
      <p:sp>
        <p:nvSpPr>
          <p:cNvPr id="16" name="TextBox 15">
            <a:extLst>
              <a:ext uri="{FF2B5EF4-FFF2-40B4-BE49-F238E27FC236}">
                <a16:creationId xmlns:a16="http://schemas.microsoft.com/office/drawing/2014/main" id="{B9D14A21-8A4A-36DF-CABD-18741E3BBE00}"/>
              </a:ext>
            </a:extLst>
          </p:cNvPr>
          <p:cNvSpPr txBox="1"/>
          <p:nvPr/>
        </p:nvSpPr>
        <p:spPr>
          <a:xfrm>
            <a:off x="6801919" y="1628988"/>
            <a:ext cx="923787" cy="338554"/>
          </a:xfrm>
          <a:prstGeom prst="rect">
            <a:avLst/>
          </a:prstGeom>
          <a:noFill/>
        </p:spPr>
        <p:txBody>
          <a:bodyPr wrap="square" rtlCol="0">
            <a:spAutoFit/>
          </a:bodyPr>
          <a:lstStyle/>
          <a:p>
            <a:pPr algn="ctr"/>
            <a:r>
              <a:rPr lang="en-US" altLang="zh-CN" sz="1600" dirty="0"/>
              <a:t>Target</a:t>
            </a:r>
            <a:endParaRPr lang="en-US" sz="1600" dirty="0"/>
          </a:p>
        </p:txBody>
      </p:sp>
    </p:spTree>
    <p:extLst>
      <p:ext uri="{BB962C8B-B14F-4D97-AF65-F5344CB8AC3E}">
        <p14:creationId xmlns:p14="http://schemas.microsoft.com/office/powerpoint/2010/main" val="199077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4C3B0-E075-7B87-39F9-558C392154D6}"/>
              </a:ext>
            </a:extLst>
          </p:cNvPr>
          <p:cNvSpPr>
            <a:spLocks noGrp="1"/>
          </p:cNvSpPr>
          <p:nvPr>
            <p:ph type="title"/>
          </p:nvPr>
        </p:nvSpPr>
        <p:spPr/>
        <p:txBody>
          <a:bodyPr/>
          <a:lstStyle/>
          <a:p>
            <a:r>
              <a:rPr lang="en-CA" dirty="0"/>
              <a:t>Hand Shape Matching</a:t>
            </a:r>
            <a:endParaRPr lang="en-US" dirty="0"/>
          </a:p>
        </p:txBody>
      </p:sp>
      <p:sp>
        <p:nvSpPr>
          <p:cNvPr id="3" name="Content Placeholder 2">
            <a:extLst>
              <a:ext uri="{FF2B5EF4-FFF2-40B4-BE49-F238E27FC236}">
                <a16:creationId xmlns:a16="http://schemas.microsoft.com/office/drawing/2014/main" id="{18200B49-7DEA-437D-70F7-5A3DD204ED0C}"/>
              </a:ext>
            </a:extLst>
          </p:cNvPr>
          <p:cNvSpPr>
            <a:spLocks noGrp="1"/>
          </p:cNvSpPr>
          <p:nvPr>
            <p:ph idx="1"/>
          </p:nvPr>
        </p:nvSpPr>
        <p:spPr>
          <a:xfrm>
            <a:off x="838200" y="1825625"/>
            <a:ext cx="6405282" cy="4351338"/>
          </a:xfrm>
        </p:spPr>
        <p:txBody>
          <a:bodyPr>
            <a:normAutofit/>
          </a:bodyPr>
          <a:lstStyle/>
          <a:p>
            <a:pPr marL="0" indent="0">
              <a:buNone/>
            </a:pPr>
            <a:r>
              <a:rPr lang="en-CA" sz="2000" dirty="0"/>
              <a:t>Inputs</a:t>
            </a:r>
            <a:r>
              <a:rPr lang="zh-CN" altLang="en-US" sz="2000" dirty="0"/>
              <a:t> </a:t>
            </a:r>
            <a:r>
              <a:rPr lang="en-US" altLang="zh-CN" sz="2000" dirty="0"/>
              <a:t>of</a:t>
            </a:r>
            <a:r>
              <a:rPr lang="zh-CN" altLang="en-US" sz="2000" dirty="0"/>
              <a:t> </a:t>
            </a:r>
            <a:r>
              <a:rPr lang="en-CA" sz="2000" dirty="0"/>
              <a:t>Contact Alignment</a:t>
            </a:r>
          </a:p>
          <a:p>
            <a:pPr lvl="1"/>
            <a:r>
              <a:rPr lang="en-CA" sz="1800" dirty="0"/>
              <a:t>Source hand dense contact</a:t>
            </a:r>
          </a:p>
          <a:p>
            <a:pPr lvl="1"/>
            <a:r>
              <a:rPr lang="en-CA" sz="1800" dirty="0"/>
              <a:t>Axis curves (artist-provided) on each finger/palm</a:t>
            </a:r>
          </a:p>
          <a:p>
            <a:pPr lvl="1"/>
            <a:r>
              <a:rPr lang="en-CA" sz="1800" dirty="0"/>
              <a:t>Landmarks (auto-sampled)</a:t>
            </a:r>
          </a:p>
          <a:p>
            <a:endParaRPr lang="en-US" sz="2000" dirty="0"/>
          </a:p>
          <a:p>
            <a:pPr marL="0" indent="0">
              <a:buNone/>
            </a:pPr>
            <a:r>
              <a:rPr lang="en-CA" sz="1500" dirty="0"/>
              <a:t>Process</a:t>
            </a:r>
          </a:p>
          <a:p>
            <a:r>
              <a:rPr lang="en-CA" sz="1500" dirty="0"/>
              <a:t>hand surface divided into local charts via landmarks</a:t>
            </a:r>
          </a:p>
          <a:p>
            <a:r>
              <a:rPr lang="en-CA" sz="1500" dirty="0"/>
              <a:t>each contact mapped to nearest landmark </a:t>
            </a:r>
          </a:p>
          <a:p>
            <a:r>
              <a:rPr lang="en-CA" sz="1500" dirty="0" err="1"/>
              <a:t>Logmap</a:t>
            </a:r>
            <a:r>
              <a:rPr lang="en-CA" sz="1500" dirty="0"/>
              <a:t>: project contact to tangent space (r, </a:t>
            </a:r>
            <a:r>
              <a:rPr lang="el-GR" sz="1500" dirty="0"/>
              <a:t>θ </a:t>
            </a:r>
            <a:r>
              <a:rPr lang="en-CA" sz="1500" dirty="0"/>
              <a:t>relative to landmark)</a:t>
            </a:r>
          </a:p>
          <a:p>
            <a:r>
              <a:rPr lang="en-CA" sz="1500" dirty="0"/>
              <a:t>Expmap: reconstruct contact on target chart</a:t>
            </a:r>
          </a:p>
          <a:p>
            <a:r>
              <a:rPr lang="en-CA" sz="1500" dirty="0"/>
              <a:t>Nonisometric scaling:</a:t>
            </a:r>
          </a:p>
          <a:p>
            <a:pPr lvl="1"/>
            <a:r>
              <a:rPr lang="el-GR" sz="1300" dirty="0"/>
              <a:t>λ</a:t>
            </a:r>
            <a:r>
              <a:rPr lang="en-CA" sz="1300" dirty="0"/>
              <a:t>a = finger length ratio</a:t>
            </a:r>
          </a:p>
          <a:p>
            <a:pPr lvl="1"/>
            <a:r>
              <a:rPr lang="el-GR" sz="1300" dirty="0"/>
              <a:t>λ</a:t>
            </a:r>
            <a:r>
              <a:rPr lang="en-CA" sz="1300" dirty="0"/>
              <a:t>s = finger thickness/shape ratio </a:t>
            </a:r>
          </a:p>
          <a:p>
            <a:pPr marL="0" indent="0">
              <a:buNone/>
            </a:pPr>
            <a:endParaRPr lang="en-US" sz="2000" dirty="0"/>
          </a:p>
        </p:txBody>
      </p:sp>
      <p:pic>
        <p:nvPicPr>
          <p:cNvPr id="5" name="Picture 4">
            <a:extLst>
              <a:ext uri="{FF2B5EF4-FFF2-40B4-BE49-F238E27FC236}">
                <a16:creationId xmlns:a16="http://schemas.microsoft.com/office/drawing/2014/main" id="{1C8998EB-FF1B-2A79-87E2-595EB70BB2D5}"/>
              </a:ext>
            </a:extLst>
          </p:cNvPr>
          <p:cNvPicPr>
            <a:picLocks noChangeAspect="1"/>
          </p:cNvPicPr>
          <p:nvPr/>
        </p:nvPicPr>
        <p:blipFill>
          <a:blip r:embed="rId3"/>
          <a:stretch>
            <a:fillRect/>
          </a:stretch>
        </p:blipFill>
        <p:spPr>
          <a:xfrm>
            <a:off x="6832600" y="2208077"/>
            <a:ext cx="4899915" cy="2676474"/>
          </a:xfrm>
          <a:prstGeom prst="rect">
            <a:avLst/>
          </a:prstGeom>
        </p:spPr>
      </p:pic>
      <p:pic>
        <p:nvPicPr>
          <p:cNvPr id="6" name="Picture 5">
            <a:extLst>
              <a:ext uri="{FF2B5EF4-FFF2-40B4-BE49-F238E27FC236}">
                <a16:creationId xmlns:a16="http://schemas.microsoft.com/office/drawing/2014/main" id="{2AB2B242-1171-CE5C-EE36-A002252A2A9F}"/>
              </a:ext>
            </a:extLst>
          </p:cNvPr>
          <p:cNvPicPr>
            <a:picLocks noChangeAspect="1"/>
          </p:cNvPicPr>
          <p:nvPr/>
        </p:nvPicPr>
        <p:blipFill>
          <a:blip r:embed="rId4"/>
          <a:stretch>
            <a:fillRect/>
          </a:stretch>
        </p:blipFill>
        <p:spPr>
          <a:xfrm>
            <a:off x="6628230" y="196184"/>
            <a:ext cx="5308654" cy="1467523"/>
          </a:xfrm>
          <a:prstGeom prst="rect">
            <a:avLst/>
          </a:prstGeom>
        </p:spPr>
      </p:pic>
      <p:sp>
        <p:nvSpPr>
          <p:cNvPr id="7" name="Rectangle 6">
            <a:extLst>
              <a:ext uri="{FF2B5EF4-FFF2-40B4-BE49-F238E27FC236}">
                <a16:creationId xmlns:a16="http://schemas.microsoft.com/office/drawing/2014/main" id="{B015F686-E70F-E415-CDB3-4E7AF70BA8DC}"/>
              </a:ext>
            </a:extLst>
          </p:cNvPr>
          <p:cNvSpPr/>
          <p:nvPr/>
        </p:nvSpPr>
        <p:spPr>
          <a:xfrm>
            <a:off x="6475248" y="84977"/>
            <a:ext cx="357352" cy="357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1FD2D7B-68F1-5A1F-8124-0CCD324ED184}"/>
              </a:ext>
            </a:extLst>
          </p:cNvPr>
          <p:cNvSpPr/>
          <p:nvPr/>
        </p:nvSpPr>
        <p:spPr>
          <a:xfrm>
            <a:off x="6526924" y="1366705"/>
            <a:ext cx="128458" cy="357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7A0331-9439-8CFB-D46B-4D342993EDF4}"/>
              </a:ext>
            </a:extLst>
          </p:cNvPr>
          <p:cNvSpPr/>
          <p:nvPr/>
        </p:nvSpPr>
        <p:spPr>
          <a:xfrm rot="5400000">
            <a:off x="6679762" y="1454350"/>
            <a:ext cx="128458" cy="357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CDBBEEF-76AF-F65A-47DA-639C575C93B1}"/>
              </a:ext>
            </a:extLst>
          </p:cNvPr>
          <p:cNvSpPr/>
          <p:nvPr/>
        </p:nvSpPr>
        <p:spPr>
          <a:xfrm rot="5400000">
            <a:off x="11756894" y="-16040"/>
            <a:ext cx="128458" cy="357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DE2B77F-B995-8D1F-0547-2909A6088B31}"/>
              </a:ext>
            </a:extLst>
          </p:cNvPr>
          <p:cNvSpPr/>
          <p:nvPr/>
        </p:nvSpPr>
        <p:spPr>
          <a:xfrm rot="5400000">
            <a:off x="11756894" y="1481152"/>
            <a:ext cx="128458" cy="357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C19FCEE-6ED2-CC59-D97C-B219B74F118F}"/>
              </a:ext>
            </a:extLst>
          </p:cNvPr>
          <p:cNvPicPr>
            <a:picLocks noChangeAspect="1"/>
          </p:cNvPicPr>
          <p:nvPr/>
        </p:nvPicPr>
        <p:blipFill>
          <a:blip r:embed="rId5"/>
          <a:stretch>
            <a:fillRect/>
          </a:stretch>
        </p:blipFill>
        <p:spPr>
          <a:xfrm>
            <a:off x="6587603" y="5032598"/>
            <a:ext cx="5389907" cy="1526817"/>
          </a:xfrm>
          <a:prstGeom prst="rect">
            <a:avLst/>
          </a:prstGeom>
        </p:spPr>
      </p:pic>
      <p:sp>
        <p:nvSpPr>
          <p:cNvPr id="13" name="Rectangle 12">
            <a:extLst>
              <a:ext uri="{FF2B5EF4-FFF2-40B4-BE49-F238E27FC236}">
                <a16:creationId xmlns:a16="http://schemas.microsoft.com/office/drawing/2014/main" id="{8B6BBC9E-41C5-9A11-4032-81B42254555E}"/>
              </a:ext>
            </a:extLst>
          </p:cNvPr>
          <p:cNvSpPr/>
          <p:nvPr/>
        </p:nvSpPr>
        <p:spPr>
          <a:xfrm>
            <a:off x="6475248" y="4972248"/>
            <a:ext cx="279982" cy="279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E0FE8BD-E42E-04E9-E6F6-C3271DB0FC36}"/>
              </a:ext>
            </a:extLst>
          </p:cNvPr>
          <p:cNvSpPr/>
          <p:nvPr/>
        </p:nvSpPr>
        <p:spPr>
          <a:xfrm>
            <a:off x="6475248" y="6442720"/>
            <a:ext cx="279982" cy="279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20ECA44-309E-B993-EB5A-14E4303E36F8}"/>
              </a:ext>
            </a:extLst>
          </p:cNvPr>
          <p:cNvSpPr/>
          <p:nvPr/>
        </p:nvSpPr>
        <p:spPr>
          <a:xfrm>
            <a:off x="11734470" y="6442720"/>
            <a:ext cx="279982" cy="279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961D63C-CB0A-06F4-37F8-0A45000F664D}"/>
              </a:ext>
            </a:extLst>
          </p:cNvPr>
          <p:cNvSpPr/>
          <p:nvPr/>
        </p:nvSpPr>
        <p:spPr>
          <a:xfrm>
            <a:off x="11885396" y="4791039"/>
            <a:ext cx="279982" cy="279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783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FBDB-BFC7-3257-6BDB-DCD08FB7D8FF}"/>
              </a:ext>
            </a:extLst>
          </p:cNvPr>
          <p:cNvSpPr>
            <a:spLocks noGrp="1"/>
          </p:cNvSpPr>
          <p:nvPr>
            <p:ph type="title"/>
          </p:nvPr>
        </p:nvSpPr>
        <p:spPr/>
        <p:txBody>
          <a:bodyPr/>
          <a:lstStyle/>
          <a:p>
            <a:r>
              <a:rPr lang="en-US" altLang="zh-CN" dirty="0"/>
              <a:t>Motion</a:t>
            </a:r>
            <a:r>
              <a:rPr lang="zh-CN" altLang="en-US" dirty="0"/>
              <a:t> </a:t>
            </a:r>
            <a:r>
              <a:rPr lang="en-US" altLang="zh-CN" dirty="0"/>
              <a:t>Retargeting</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D922F6-07EF-693E-E621-221D1315B899}"/>
                  </a:ext>
                </a:extLst>
              </p:cNvPr>
              <p:cNvSpPr>
                <a:spLocks noGrp="1"/>
              </p:cNvSpPr>
              <p:nvPr>
                <p:ph idx="1"/>
              </p:nvPr>
            </p:nvSpPr>
            <p:spPr>
              <a:xfrm>
                <a:off x="838200" y="1403896"/>
                <a:ext cx="10515600" cy="5465824"/>
              </a:xfrm>
            </p:spPr>
            <p:txBody>
              <a:bodyPr>
                <a:normAutofit/>
              </a:bodyPr>
              <a:lstStyle/>
              <a:p>
                <a:pPr marL="0" indent="0">
                  <a:buNone/>
                </a:pPr>
                <a:r>
                  <a:rPr lang="en-CA" sz="2000" dirty="0"/>
                  <a:t>Input</a:t>
                </a:r>
              </a:p>
              <a:p>
                <a:pPr lvl="1"/>
                <a:r>
                  <a:rPr lang="en-CA" sz="1800" dirty="0"/>
                  <a:t>Transferred </a:t>
                </a:r>
                <a:r>
                  <a:rPr lang="en-CA" sz="1800" b="1" dirty="0"/>
                  <a:t>contacts</a:t>
                </a:r>
                <a:r>
                  <a:rPr lang="en-CA" sz="1800" dirty="0"/>
                  <a:t> </a:t>
                </a:r>
                <a14:m>
                  <m:oMath xmlns:m="http://schemas.openxmlformats.org/officeDocument/2006/math">
                    <m:acc>
                      <m:accPr>
                        <m:chr m:val="̂"/>
                        <m:ctrlPr>
                          <a:rPr lang="ar-AE" sz="1800" i="1">
                            <a:latin typeface="Cambria Math" panose="02040503050406030204" pitchFamily="18" charset="0"/>
                          </a:rPr>
                        </m:ctrlPr>
                      </m:accPr>
                      <m:e>
                        <m:r>
                          <a:rPr lang="ar-AE" sz="1800">
                            <a:latin typeface="Cambria Math" panose="02040503050406030204" pitchFamily="18" charset="0"/>
                          </a:rPr>
                          <m:t>𝒞</m:t>
                        </m:r>
                      </m:e>
                    </m:acc>
                  </m:oMath>
                </a14:m>
                <a:endParaRPr lang="en-US" sz="1800" dirty="0"/>
              </a:p>
              <a:p>
                <a:pPr lvl="1"/>
                <a:r>
                  <a:rPr lang="en-CA" sz="1800" dirty="0"/>
                  <a:t>Transferred </a:t>
                </a:r>
                <a:r>
                  <a:rPr lang="en-CA" sz="1800" b="1" dirty="0"/>
                  <a:t>virtual markers</a:t>
                </a:r>
                <a:r>
                  <a:rPr lang="en-CA" sz="1800" dirty="0"/>
                  <a:t> </a:t>
                </a:r>
                <a14:m>
                  <m:oMath xmlns:m="http://schemas.openxmlformats.org/officeDocument/2006/math">
                    <m:acc>
                      <m:accPr>
                        <m:chr m:val="̂"/>
                        <m:ctrlPr>
                          <a:rPr lang="ar-AE" sz="1800" i="1">
                            <a:latin typeface="Cambria Math" panose="02040503050406030204" pitchFamily="18" charset="0"/>
                          </a:rPr>
                        </m:ctrlPr>
                      </m:accPr>
                      <m:e>
                        <m:r>
                          <a:rPr lang="ar-AE" sz="1800">
                            <a:latin typeface="Cambria Math" panose="02040503050406030204" pitchFamily="18" charset="0"/>
                          </a:rPr>
                          <m:t>ℳ</m:t>
                        </m:r>
                      </m:e>
                    </m:acc>
                  </m:oMath>
                </a14:m>
                <a:endParaRPr lang="en-US" sz="1800" dirty="0"/>
              </a:p>
              <a:p>
                <a:pPr lvl="1"/>
                <a:endParaRPr lang="en-US" sz="1800" dirty="0"/>
              </a:p>
              <a:p>
                <a:pPr marL="0" indent="0">
                  <a:buNone/>
                </a:pPr>
                <a:r>
                  <a:rPr lang="en-CA" sz="2000" dirty="0"/>
                  <a:t>Steps</a:t>
                </a:r>
              </a:p>
              <a:p>
                <a:r>
                  <a:rPr lang="en-CA" sz="2000" dirty="0"/>
                  <a:t>Per-frame IK fitting</a:t>
                </a:r>
              </a:p>
              <a:p>
                <a:pPr lvl="1"/>
                <a:r>
                  <a:rPr lang="en-US" altLang="zh-CN" sz="1800" dirty="0"/>
                  <a:t>z</a:t>
                </a:r>
                <a:endParaRPr lang="en-CA" sz="1800" dirty="0"/>
              </a:p>
              <a:p>
                <a:pPr marL="457200" lvl="1" indent="0">
                  <a:buNone/>
                </a:pPr>
                <a:endParaRPr lang="ar-AE" sz="1800" dirty="0"/>
              </a:p>
              <a:p>
                <a:pPr lvl="1"/>
                <a:r>
                  <a:rPr lang="en-CA" sz="1800" dirty="0"/>
                  <a:t>Optimize hand pose per frame using markers &amp; contacts</a:t>
                </a:r>
              </a:p>
              <a:p>
                <a:pPr lvl="1"/>
                <a:r>
                  <a:rPr lang="en-CA" sz="1800" dirty="0"/>
                  <a:t>Fir</a:t>
                </a:r>
                <a:r>
                  <a:rPr lang="en-US" altLang="zh-CN" sz="1800" dirty="0" err="1"/>
                  <a:t>st</a:t>
                </a:r>
                <a:r>
                  <a:rPr lang="zh-CN" altLang="en-US" sz="1800" dirty="0"/>
                  <a:t> </a:t>
                </a:r>
                <a:r>
                  <a:rPr lang="en-US" altLang="zh-CN" sz="1800" dirty="0"/>
                  <a:t>solve</a:t>
                </a:r>
                <a:r>
                  <a:rPr lang="zh-CN" altLang="en-US" sz="1800" dirty="0"/>
                  <a:t> </a:t>
                </a:r>
                <a:r>
                  <a:rPr lang="en-US" altLang="zh-CN" sz="1800" dirty="0"/>
                  <a:t>for</a:t>
                </a:r>
                <a:r>
                  <a:rPr lang="zh-CN" altLang="en-US" sz="1800" dirty="0"/>
                  <a:t> </a:t>
                </a:r>
                <a:r>
                  <a:rPr lang="en-US" altLang="zh-CN" sz="1800" dirty="0"/>
                  <a:t>root</a:t>
                </a:r>
                <a:r>
                  <a:rPr lang="zh-CN" altLang="en-US" sz="1800" dirty="0"/>
                  <a:t> </a:t>
                </a:r>
                <a:r>
                  <a:rPr lang="en-US" altLang="zh-CN" sz="1800" dirty="0"/>
                  <a:t>position,</a:t>
                </a:r>
                <a:r>
                  <a:rPr lang="zh-CN" altLang="en-US" sz="1800" dirty="0"/>
                  <a:t> </a:t>
                </a:r>
                <a:r>
                  <a:rPr lang="en-US" altLang="zh-CN" sz="1800" dirty="0"/>
                  <a:t>then</a:t>
                </a:r>
                <a:r>
                  <a:rPr lang="zh-CN" altLang="en-US" sz="1800" dirty="0"/>
                  <a:t> </a:t>
                </a:r>
                <a:r>
                  <a:rPr lang="en-US" altLang="zh-CN" sz="1800" dirty="0"/>
                  <a:t>solve</a:t>
                </a:r>
                <a:r>
                  <a:rPr lang="zh-CN" altLang="en-US" sz="1800" dirty="0"/>
                  <a:t> </a:t>
                </a:r>
                <a:r>
                  <a:rPr lang="en-US" altLang="zh-CN" sz="1800" dirty="0"/>
                  <a:t>for</a:t>
                </a:r>
                <a:r>
                  <a:rPr lang="zh-CN" altLang="en-US" sz="1800" dirty="0"/>
                  <a:t> </a:t>
                </a:r>
                <a:r>
                  <a:rPr lang="en-US" altLang="zh-CN" sz="1800" dirty="0"/>
                  <a:t>full</a:t>
                </a:r>
                <a:r>
                  <a:rPr lang="zh-CN" altLang="en-US" sz="1800" dirty="0"/>
                  <a:t> </a:t>
                </a:r>
                <a:r>
                  <a:rPr lang="en-US" altLang="zh-CN" sz="1800" dirty="0"/>
                  <a:t>pose</a:t>
                </a:r>
                <a:endParaRPr lang="en-CA" sz="1800" dirty="0"/>
              </a:p>
              <a:p>
                <a:r>
                  <a:rPr lang="en-CA" sz="2000" dirty="0"/>
                  <a:t>Temporal consistency</a:t>
                </a:r>
              </a:p>
              <a:p>
                <a:pPr lvl="1"/>
                <a14:m>
                  <m:oMath xmlns:m="http://schemas.openxmlformats.org/officeDocument/2006/math">
                    <m:sSub>
                      <m:sSubPr>
                        <m:ctrlPr>
                          <a:rPr lang="ar-AE" sz="1600" i="1">
                            <a:latin typeface="Cambria Math" panose="02040503050406030204" pitchFamily="18" charset="0"/>
                          </a:rPr>
                        </m:ctrlPr>
                      </m:sSubPr>
                      <m:e>
                        <m:r>
                          <m:rPr>
                            <m:sty m:val="p"/>
                          </m:rPr>
                          <a:rPr lang="el-GR" sz="1600">
                            <a:latin typeface="Cambria Math" panose="02040503050406030204" pitchFamily="18" charset="0"/>
                          </a:rPr>
                          <m:t>Γ</m:t>
                        </m:r>
                      </m:e>
                      <m:sub>
                        <m:r>
                          <m:rPr>
                            <m:nor/>
                          </m:rPr>
                          <a:rPr lang="en-CA" sz="1600" i="1"/>
                          <m:t>temporal</m:t>
                        </m:r>
                      </m:sub>
                    </m:sSub>
                    <m:r>
                      <a:rPr lang="ar-AE" sz="1600">
                        <a:latin typeface="Cambria Math" panose="02040503050406030204" pitchFamily="18" charset="0"/>
                      </a:rPr>
                      <m:t>=</m:t>
                    </m:r>
                    <m:nary>
                      <m:naryPr>
                        <m:chr m:val="∑"/>
                        <m:grow m:val="on"/>
                        <m:supHide m:val="on"/>
                        <m:ctrlPr>
                          <a:rPr lang="ar-AE" sz="1600" i="1">
                            <a:latin typeface="Cambria Math" panose="02040503050406030204" pitchFamily="18" charset="0"/>
                          </a:rPr>
                        </m:ctrlPr>
                      </m:naryPr>
                      <m:sub>
                        <m:r>
                          <a:rPr lang="ar-AE" sz="1600" i="1">
                            <a:latin typeface="Cambria Math" panose="02040503050406030204" pitchFamily="18" charset="0"/>
                          </a:rPr>
                          <m:t>𝑡</m:t>
                        </m:r>
                      </m:sub>
                      <m:sup/>
                      <m:e>
                        <m:r>
                          <a:rPr lang="ar-AE" sz="1600">
                            <a:latin typeface="Cambria Math" panose="02040503050406030204" pitchFamily="18" charset="0"/>
                          </a:rPr>
                          <m:t>∥</m:t>
                        </m:r>
                      </m:e>
                    </m:nary>
                    <m:sSub>
                      <m:sSubPr>
                        <m:ctrlPr>
                          <a:rPr lang="ar-AE" sz="1600" i="1">
                            <a:latin typeface="Cambria Math" panose="02040503050406030204" pitchFamily="18" charset="0"/>
                          </a:rPr>
                        </m:ctrlPr>
                      </m:sSubPr>
                      <m:e>
                        <m:r>
                          <a:rPr lang="ar-AE" sz="1600" i="1">
                            <a:latin typeface="Cambria Math" panose="02040503050406030204" pitchFamily="18" charset="0"/>
                          </a:rPr>
                          <m:t>𝜃</m:t>
                        </m:r>
                      </m:e>
                      <m:sub>
                        <m:r>
                          <a:rPr lang="ar-AE" sz="1600" i="1">
                            <a:latin typeface="Cambria Math" panose="02040503050406030204" pitchFamily="18" charset="0"/>
                          </a:rPr>
                          <m:t>𝑡</m:t>
                        </m:r>
                        <m:r>
                          <a:rPr lang="ar-AE" sz="1600">
                            <a:latin typeface="Cambria Math" panose="02040503050406030204" pitchFamily="18" charset="0"/>
                          </a:rPr>
                          <m:t>+1</m:t>
                        </m:r>
                      </m:sub>
                    </m:sSub>
                    <m:r>
                      <a:rPr lang="ar-AE" sz="1600">
                        <a:latin typeface="Cambria Math" panose="02040503050406030204" pitchFamily="18" charset="0"/>
                      </a:rPr>
                      <m:t>−2</m:t>
                    </m:r>
                    <m:sSub>
                      <m:sSubPr>
                        <m:ctrlPr>
                          <a:rPr lang="ar-AE" sz="1600" i="1">
                            <a:latin typeface="Cambria Math" panose="02040503050406030204" pitchFamily="18" charset="0"/>
                          </a:rPr>
                        </m:ctrlPr>
                      </m:sSubPr>
                      <m:e>
                        <m:r>
                          <a:rPr lang="ar-AE" sz="1600" i="1">
                            <a:latin typeface="Cambria Math" panose="02040503050406030204" pitchFamily="18" charset="0"/>
                          </a:rPr>
                          <m:t>𝜃</m:t>
                        </m:r>
                      </m:e>
                      <m:sub>
                        <m:r>
                          <a:rPr lang="ar-AE" sz="1600" i="1">
                            <a:latin typeface="Cambria Math" panose="02040503050406030204" pitchFamily="18" charset="0"/>
                          </a:rPr>
                          <m:t>𝑡</m:t>
                        </m:r>
                      </m:sub>
                    </m:sSub>
                    <m:r>
                      <a:rPr lang="ar-AE" sz="1600">
                        <a:latin typeface="Cambria Math" panose="02040503050406030204" pitchFamily="18" charset="0"/>
                      </a:rPr>
                      <m:t>+</m:t>
                    </m:r>
                    <m:sSub>
                      <m:sSubPr>
                        <m:ctrlPr>
                          <a:rPr lang="ar-AE" sz="1600" i="1">
                            <a:latin typeface="Cambria Math" panose="02040503050406030204" pitchFamily="18" charset="0"/>
                          </a:rPr>
                        </m:ctrlPr>
                      </m:sSubPr>
                      <m:e>
                        <m:r>
                          <a:rPr lang="ar-AE" sz="1600" i="1">
                            <a:latin typeface="Cambria Math" panose="02040503050406030204" pitchFamily="18" charset="0"/>
                          </a:rPr>
                          <m:t>𝜃</m:t>
                        </m:r>
                      </m:e>
                      <m:sub>
                        <m:r>
                          <a:rPr lang="ar-AE" sz="1600" i="1">
                            <a:latin typeface="Cambria Math" panose="02040503050406030204" pitchFamily="18" charset="0"/>
                          </a:rPr>
                          <m:t>𝑡</m:t>
                        </m:r>
                        <m:r>
                          <a:rPr lang="ar-AE" sz="1600">
                            <a:latin typeface="Cambria Math" panose="02040503050406030204" pitchFamily="18" charset="0"/>
                          </a:rPr>
                          <m:t>−1</m:t>
                        </m:r>
                      </m:sub>
                    </m:sSub>
                    <m:sSup>
                      <m:sSupPr>
                        <m:ctrlPr>
                          <a:rPr lang="ar-AE" sz="1600" i="1">
                            <a:latin typeface="Cambria Math" panose="02040503050406030204" pitchFamily="18" charset="0"/>
                          </a:rPr>
                        </m:ctrlPr>
                      </m:sSupPr>
                      <m:e>
                        <m:r>
                          <a:rPr lang="ar-AE" sz="1600">
                            <a:latin typeface="Cambria Math" panose="02040503050406030204" pitchFamily="18" charset="0"/>
                          </a:rPr>
                          <m:t>∥</m:t>
                        </m:r>
                      </m:e>
                      <m:sup>
                        <m:r>
                          <a:rPr lang="ar-AE" sz="1600">
                            <a:latin typeface="Cambria Math" panose="02040503050406030204" pitchFamily="18" charset="0"/>
                          </a:rPr>
                          <m:t>2</m:t>
                        </m:r>
                      </m:sup>
                    </m:sSup>
                  </m:oMath>
                </a14:m>
                <a:endParaRPr lang="ar-AE" sz="1400" b="0" dirty="0"/>
              </a:p>
              <a:p>
                <a:pPr lvl="1"/>
                <a:r>
                  <a:rPr lang="en-CA" sz="1800" dirty="0"/>
                  <a:t>Smooth trajectory across time (avoid jitter)</a:t>
                </a:r>
              </a:p>
              <a:p>
                <a:r>
                  <a:rPr lang="en-CA" sz="2200" dirty="0"/>
                  <a:t>B-spline trajectory fitting</a:t>
                </a:r>
                <a:endParaRPr lang="ar-AE" sz="1900" b="0" dirty="0"/>
              </a:p>
              <a:p>
                <a:pPr lvl="1"/>
                <a:r>
                  <a:rPr lang="en-CA" sz="1800" dirty="0"/>
                  <a:t>continuous representation of motion</a:t>
                </a:r>
              </a:p>
              <a:p>
                <a:endParaRPr lang="ar-AE" sz="2200" dirty="0"/>
              </a:p>
            </p:txBody>
          </p:sp>
        </mc:Choice>
        <mc:Fallback xmlns="">
          <p:sp>
            <p:nvSpPr>
              <p:cNvPr id="3" name="Content Placeholder 2">
                <a:extLst>
                  <a:ext uri="{FF2B5EF4-FFF2-40B4-BE49-F238E27FC236}">
                    <a16:creationId xmlns:a16="http://schemas.microsoft.com/office/drawing/2014/main" id="{65D922F6-07EF-693E-E621-221D1315B899}"/>
                  </a:ext>
                </a:extLst>
              </p:cNvPr>
              <p:cNvSpPr>
                <a:spLocks noGrp="1" noRot="1" noChangeAspect="1" noMove="1" noResize="1" noEditPoints="1" noAdjustHandles="1" noChangeArrowheads="1" noChangeShapeType="1" noTextEdit="1"/>
              </p:cNvSpPr>
              <p:nvPr>
                <p:ph idx="1"/>
              </p:nvPr>
            </p:nvSpPr>
            <p:spPr>
              <a:xfrm>
                <a:off x="838200" y="1403896"/>
                <a:ext cx="10515600" cy="5465824"/>
              </a:xfrm>
              <a:blipFill>
                <a:blip r:embed="rId2"/>
                <a:stretch>
                  <a:fillRect l="-724" t="-928" b="-4176"/>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E3D7E49-B6EF-B950-EBFB-55F9B157E68F}"/>
              </a:ext>
            </a:extLst>
          </p:cNvPr>
          <p:cNvPicPr>
            <a:picLocks noChangeAspect="1"/>
          </p:cNvPicPr>
          <p:nvPr/>
        </p:nvPicPr>
        <p:blipFill>
          <a:blip r:embed="rId3"/>
          <a:stretch>
            <a:fillRect/>
          </a:stretch>
        </p:blipFill>
        <p:spPr>
          <a:xfrm>
            <a:off x="9465044" y="2853141"/>
            <a:ext cx="1412572" cy="554939"/>
          </a:xfrm>
          <a:prstGeom prst="rect">
            <a:avLst/>
          </a:prstGeom>
        </p:spPr>
      </p:pic>
      <p:pic>
        <p:nvPicPr>
          <p:cNvPr id="18" name="Picture 17">
            <a:extLst>
              <a:ext uri="{FF2B5EF4-FFF2-40B4-BE49-F238E27FC236}">
                <a16:creationId xmlns:a16="http://schemas.microsoft.com/office/drawing/2014/main" id="{3E554E99-2E4A-1EDD-114D-D6874717155C}"/>
              </a:ext>
            </a:extLst>
          </p:cNvPr>
          <p:cNvPicPr>
            <a:picLocks noChangeAspect="1"/>
          </p:cNvPicPr>
          <p:nvPr/>
        </p:nvPicPr>
        <p:blipFill>
          <a:blip r:embed="rId4"/>
          <a:stretch>
            <a:fillRect/>
          </a:stretch>
        </p:blipFill>
        <p:spPr>
          <a:xfrm>
            <a:off x="9465044" y="3446682"/>
            <a:ext cx="2465695" cy="561245"/>
          </a:xfrm>
          <a:prstGeom prst="rect">
            <a:avLst/>
          </a:prstGeom>
        </p:spPr>
      </p:pic>
      <p:pic>
        <p:nvPicPr>
          <p:cNvPr id="19" name="Picture 18">
            <a:extLst>
              <a:ext uri="{FF2B5EF4-FFF2-40B4-BE49-F238E27FC236}">
                <a16:creationId xmlns:a16="http://schemas.microsoft.com/office/drawing/2014/main" id="{9039F528-5B42-316D-759C-D9F9568CACDA}"/>
              </a:ext>
            </a:extLst>
          </p:cNvPr>
          <p:cNvPicPr>
            <a:picLocks noChangeAspect="1"/>
          </p:cNvPicPr>
          <p:nvPr/>
        </p:nvPicPr>
        <p:blipFill>
          <a:blip r:embed="rId5"/>
          <a:stretch>
            <a:fillRect/>
          </a:stretch>
        </p:blipFill>
        <p:spPr>
          <a:xfrm>
            <a:off x="9465044" y="4010075"/>
            <a:ext cx="1917062" cy="561245"/>
          </a:xfrm>
          <a:prstGeom prst="rect">
            <a:avLst/>
          </a:prstGeom>
        </p:spPr>
      </p:pic>
      <p:pic>
        <p:nvPicPr>
          <p:cNvPr id="20" name="Picture 19">
            <a:extLst>
              <a:ext uri="{FF2B5EF4-FFF2-40B4-BE49-F238E27FC236}">
                <a16:creationId xmlns:a16="http://schemas.microsoft.com/office/drawing/2014/main" id="{D34941BA-8847-9CA5-310F-EB2D0A27C12F}"/>
              </a:ext>
            </a:extLst>
          </p:cNvPr>
          <p:cNvPicPr>
            <a:picLocks noChangeAspect="1"/>
          </p:cNvPicPr>
          <p:nvPr/>
        </p:nvPicPr>
        <p:blipFill>
          <a:blip r:embed="rId6"/>
          <a:stretch>
            <a:fillRect/>
          </a:stretch>
        </p:blipFill>
        <p:spPr>
          <a:xfrm>
            <a:off x="9465044" y="4571320"/>
            <a:ext cx="1008979" cy="586469"/>
          </a:xfrm>
          <a:prstGeom prst="rect">
            <a:avLst/>
          </a:prstGeom>
        </p:spPr>
      </p:pic>
      <p:pic>
        <p:nvPicPr>
          <p:cNvPr id="21" name="Picture 20">
            <a:extLst>
              <a:ext uri="{FF2B5EF4-FFF2-40B4-BE49-F238E27FC236}">
                <a16:creationId xmlns:a16="http://schemas.microsoft.com/office/drawing/2014/main" id="{A200CBD6-81C7-8CC4-91E2-D786009D7A55}"/>
              </a:ext>
            </a:extLst>
          </p:cNvPr>
          <p:cNvPicPr>
            <a:picLocks noChangeAspect="1"/>
          </p:cNvPicPr>
          <p:nvPr/>
        </p:nvPicPr>
        <p:blipFill>
          <a:blip r:embed="rId7"/>
          <a:stretch>
            <a:fillRect/>
          </a:stretch>
        </p:blipFill>
        <p:spPr>
          <a:xfrm>
            <a:off x="1528235" y="3454141"/>
            <a:ext cx="3860800" cy="682667"/>
          </a:xfrm>
          <a:prstGeom prst="rect">
            <a:avLst/>
          </a:prstGeom>
        </p:spPr>
      </p:pic>
      <p:sp>
        <p:nvSpPr>
          <p:cNvPr id="22" name="TextBox 21">
            <a:extLst>
              <a:ext uri="{FF2B5EF4-FFF2-40B4-BE49-F238E27FC236}">
                <a16:creationId xmlns:a16="http://schemas.microsoft.com/office/drawing/2014/main" id="{5D06D688-47CF-6296-EEE0-330F155252F1}"/>
              </a:ext>
            </a:extLst>
          </p:cNvPr>
          <p:cNvSpPr txBox="1"/>
          <p:nvPr/>
        </p:nvSpPr>
        <p:spPr>
          <a:xfrm>
            <a:off x="7772057" y="2965648"/>
            <a:ext cx="1427378" cy="307777"/>
          </a:xfrm>
          <a:prstGeom prst="rect">
            <a:avLst/>
          </a:prstGeom>
          <a:noFill/>
        </p:spPr>
        <p:txBody>
          <a:bodyPr wrap="none" rtlCol="0">
            <a:spAutoFit/>
          </a:bodyPr>
          <a:lstStyle/>
          <a:p>
            <a:r>
              <a:rPr lang="en-US" sz="1400" dirty="0"/>
              <a:t>Mar</a:t>
            </a:r>
            <a:r>
              <a:rPr lang="en-US" altLang="zh-CN" sz="1400" dirty="0"/>
              <a:t>ker</a:t>
            </a:r>
            <a:r>
              <a:rPr lang="zh-CN" altLang="en-US" sz="1400" dirty="0"/>
              <a:t> </a:t>
            </a:r>
            <a:r>
              <a:rPr lang="en-US" altLang="zh-CN" sz="1400" dirty="0"/>
              <a:t>distance</a:t>
            </a:r>
            <a:endParaRPr lang="en-US" sz="1400" dirty="0"/>
          </a:p>
        </p:txBody>
      </p:sp>
      <p:sp>
        <p:nvSpPr>
          <p:cNvPr id="23" name="TextBox 22">
            <a:extLst>
              <a:ext uri="{FF2B5EF4-FFF2-40B4-BE49-F238E27FC236}">
                <a16:creationId xmlns:a16="http://schemas.microsoft.com/office/drawing/2014/main" id="{F158A337-925C-2E93-8236-33502FB2177D}"/>
              </a:ext>
            </a:extLst>
          </p:cNvPr>
          <p:cNvSpPr txBox="1"/>
          <p:nvPr/>
        </p:nvSpPr>
        <p:spPr>
          <a:xfrm>
            <a:off x="7772057" y="3582493"/>
            <a:ext cx="1522340" cy="307777"/>
          </a:xfrm>
          <a:prstGeom prst="rect">
            <a:avLst/>
          </a:prstGeom>
          <a:noFill/>
        </p:spPr>
        <p:txBody>
          <a:bodyPr wrap="none" rtlCol="0">
            <a:spAutoFit/>
          </a:bodyPr>
          <a:lstStyle/>
          <a:p>
            <a:r>
              <a:rPr lang="en-US" altLang="zh-CN" sz="1400" dirty="0"/>
              <a:t>Contact</a:t>
            </a:r>
            <a:r>
              <a:rPr lang="zh-CN" altLang="en-US" sz="1400" dirty="0"/>
              <a:t> </a:t>
            </a:r>
            <a:r>
              <a:rPr lang="en-US" altLang="zh-CN" sz="1400" dirty="0"/>
              <a:t>distance</a:t>
            </a:r>
            <a:endParaRPr lang="en-US" sz="1400" dirty="0"/>
          </a:p>
        </p:txBody>
      </p:sp>
      <p:sp>
        <p:nvSpPr>
          <p:cNvPr id="24" name="TextBox 23">
            <a:extLst>
              <a:ext uri="{FF2B5EF4-FFF2-40B4-BE49-F238E27FC236}">
                <a16:creationId xmlns:a16="http://schemas.microsoft.com/office/drawing/2014/main" id="{632905AC-8596-6236-BB26-11566DA57687}"/>
              </a:ext>
            </a:extLst>
          </p:cNvPr>
          <p:cNvSpPr txBox="1"/>
          <p:nvPr/>
        </p:nvSpPr>
        <p:spPr>
          <a:xfrm>
            <a:off x="7772057" y="4136808"/>
            <a:ext cx="1193853" cy="307777"/>
          </a:xfrm>
          <a:prstGeom prst="rect">
            <a:avLst/>
          </a:prstGeom>
          <a:noFill/>
        </p:spPr>
        <p:txBody>
          <a:bodyPr wrap="none" rtlCol="0">
            <a:spAutoFit/>
          </a:bodyPr>
          <a:lstStyle/>
          <a:p>
            <a:r>
              <a:rPr lang="en-CA" sz="1400" dirty="0"/>
              <a:t>table penalty</a:t>
            </a:r>
            <a:endParaRPr lang="en-US" sz="1400" dirty="0"/>
          </a:p>
        </p:txBody>
      </p:sp>
      <p:sp>
        <p:nvSpPr>
          <p:cNvPr id="25" name="TextBox 24">
            <a:extLst>
              <a:ext uri="{FF2B5EF4-FFF2-40B4-BE49-F238E27FC236}">
                <a16:creationId xmlns:a16="http://schemas.microsoft.com/office/drawing/2014/main" id="{35EE4397-A0AE-4C17-0164-F41CDB52ED79}"/>
              </a:ext>
            </a:extLst>
          </p:cNvPr>
          <p:cNvSpPr txBox="1"/>
          <p:nvPr/>
        </p:nvSpPr>
        <p:spPr>
          <a:xfrm>
            <a:off x="7772057" y="4710665"/>
            <a:ext cx="1162369" cy="307777"/>
          </a:xfrm>
          <a:prstGeom prst="rect">
            <a:avLst/>
          </a:prstGeom>
          <a:noFill/>
        </p:spPr>
        <p:txBody>
          <a:bodyPr wrap="none" rtlCol="0">
            <a:spAutoFit/>
          </a:bodyPr>
          <a:lstStyle/>
          <a:p>
            <a:r>
              <a:rPr lang="en-CA" sz="1400" dirty="0"/>
              <a:t>Prior penalty</a:t>
            </a:r>
            <a:endParaRPr lang="en-US" sz="1400" dirty="0"/>
          </a:p>
        </p:txBody>
      </p:sp>
    </p:spTree>
    <p:extLst>
      <p:ext uri="{BB962C8B-B14F-4D97-AF65-F5344CB8AC3E}">
        <p14:creationId xmlns:p14="http://schemas.microsoft.com/office/powerpoint/2010/main" val="180465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月23日(1)-1">
            <a:hlinkClick r:id="" action="ppaction://media"/>
            <a:extLst>
              <a:ext uri="{FF2B5EF4-FFF2-40B4-BE49-F238E27FC236}">
                <a16:creationId xmlns:a16="http://schemas.microsoft.com/office/drawing/2014/main" id="{104398E0-4D3E-CB01-669B-4B475DB414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53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3869</TotalTime>
  <Words>1431</Words>
  <Application>Microsoft Macintosh PowerPoint</Application>
  <PresentationFormat>Widescreen</PresentationFormat>
  <Paragraphs>211</Paragraphs>
  <Slides>31</Slides>
  <Notes>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Cambria Math</vt:lpstr>
      <vt:lpstr>Office Theme</vt:lpstr>
      <vt:lpstr>Paper Introduction SIGGRAPH 2025</vt:lpstr>
      <vt:lpstr>PowerPoint Presentation</vt:lpstr>
      <vt:lpstr>Motion Retargeting: Existing Approaches</vt:lpstr>
      <vt:lpstr>Problem Definition</vt:lpstr>
      <vt:lpstr>Pipeline</vt:lpstr>
      <vt:lpstr>Hand Shape Matching</vt:lpstr>
      <vt:lpstr>Hand Shape Matching</vt:lpstr>
      <vt:lpstr>Motion Retargeting</vt:lpstr>
      <vt:lpstr>PowerPoint Presentation</vt:lpstr>
      <vt:lpstr>Result</vt:lpstr>
      <vt:lpstr>PowerPoint Presentation</vt:lpstr>
      <vt:lpstr>PowerPoint Presentation</vt:lpstr>
      <vt:lpstr>Design Choice Impact</vt:lpstr>
      <vt:lpstr>Object Substitution</vt:lpstr>
      <vt:lpstr>Comparison</vt:lpstr>
      <vt:lpstr>Ablation</vt:lpstr>
      <vt:lpstr>Limitation</vt:lpstr>
      <vt:lpstr>Takeaway</vt:lpstr>
      <vt:lpstr>PowerPoint Presentation</vt:lpstr>
      <vt:lpstr>Background of Motion Capture Systems</vt:lpstr>
      <vt:lpstr>Related Work</vt:lpstr>
      <vt:lpstr>Pipeline</vt:lpstr>
      <vt:lpstr>Local Pose &amp; Global Translation Estimation</vt:lpstr>
      <vt:lpstr>Physics Optimizer</vt:lpstr>
      <vt:lpstr>Contact Estimation</vt:lpstr>
      <vt:lpstr>Re-tracking</vt:lpstr>
      <vt:lpstr>Experiment</vt:lpstr>
      <vt:lpstr>PowerPoint Presentation</vt:lpstr>
      <vt:lpstr>Ablation</vt:lpstr>
      <vt:lpstr>Limitation</vt:lpstr>
      <vt:lpstr>Takeaway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Jun Zhou</dc:creator>
  <cp:lastModifiedBy>Jun Zhou</cp:lastModifiedBy>
  <cp:revision>34</cp:revision>
  <dcterms:created xsi:type="dcterms:W3CDTF">2025-08-22T15:56:34Z</dcterms:created>
  <dcterms:modified xsi:type="dcterms:W3CDTF">2025-08-26T19:35:17Z</dcterms:modified>
</cp:coreProperties>
</file>