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image1.jpeg" ContentType="image/jpeg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media12.mov" ContentType="video/unknown"/>
  <Override PartName="/ppt/media/media13.mov" ContentType="video/unknown"/>
  <Override PartName="/ppt/media/media14.mov" ContentType="video/unknown"/>
  <Override PartName="/ppt/media/media15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Relationship Id="rId3" Type="http://schemas.openxmlformats.org/officeDocument/2006/relationships/video" Target="../media/media7.mov"/><Relationship Id="rId4" Type="http://schemas.microsoft.com/office/2007/relationships/media" Target="../media/media7.mov"/><Relationship Id="rId5" Type="http://schemas.openxmlformats.org/officeDocument/2006/relationships/image" Target="../media/image26.png"/><Relationship Id="rId6" Type="http://schemas.openxmlformats.org/officeDocument/2006/relationships/video" Target="../media/media8.mov"/><Relationship Id="rId7" Type="http://schemas.microsoft.com/office/2007/relationships/media" Target="../media/media8.mov"/><Relationship Id="rId8" Type="http://schemas.openxmlformats.org/officeDocument/2006/relationships/image" Target="../media/image27.png"/><Relationship Id="rId9" Type="http://schemas.openxmlformats.org/officeDocument/2006/relationships/video" Target="../media/media9.mov"/><Relationship Id="rId10" Type="http://schemas.microsoft.com/office/2007/relationships/media" Target="../media/media9.mov"/><Relationship Id="rId11" Type="http://schemas.openxmlformats.org/officeDocument/2006/relationships/image" Target="../media/image28.png"/><Relationship Id="rId12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Relationship Id="rId3" Type="http://schemas.openxmlformats.org/officeDocument/2006/relationships/video" Target="../media/media10.mov"/><Relationship Id="rId4" Type="http://schemas.microsoft.com/office/2007/relationships/media" Target="../media/media10.mov"/><Relationship Id="rId5" Type="http://schemas.openxmlformats.org/officeDocument/2006/relationships/image" Target="../media/image31.png"/><Relationship Id="rId6" Type="http://schemas.openxmlformats.org/officeDocument/2006/relationships/video" Target="../media/media11.mov"/><Relationship Id="rId7" Type="http://schemas.microsoft.com/office/2007/relationships/media" Target="../media/media11.mov"/><Relationship Id="rId8" Type="http://schemas.openxmlformats.org/officeDocument/2006/relationships/image" Target="../media/image32.png"/><Relationship Id="rId9" Type="http://schemas.openxmlformats.org/officeDocument/2006/relationships/video" Target="../media/media12.mov"/><Relationship Id="rId10" Type="http://schemas.microsoft.com/office/2007/relationships/media" Target="../media/media12.mov"/><Relationship Id="rId11" Type="http://schemas.openxmlformats.org/officeDocument/2006/relationships/image" Target="../media/image33.png"/><Relationship Id="rId12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3" Type="http://schemas.openxmlformats.org/officeDocument/2006/relationships/video" Target="../media/media13.mov"/><Relationship Id="rId4" Type="http://schemas.microsoft.com/office/2007/relationships/media" Target="../media/media13.mov"/><Relationship Id="rId5" Type="http://schemas.openxmlformats.org/officeDocument/2006/relationships/image" Target="../media/image36.png"/><Relationship Id="rId6" Type="http://schemas.openxmlformats.org/officeDocument/2006/relationships/video" Target="../media/media14.mov"/><Relationship Id="rId7" Type="http://schemas.microsoft.com/office/2007/relationships/media" Target="../media/media14.mov"/><Relationship Id="rId8" Type="http://schemas.openxmlformats.org/officeDocument/2006/relationships/video" Target="../media/media15.mov"/><Relationship Id="rId9" Type="http://schemas.microsoft.com/office/2007/relationships/media" Target="../media/media15.mov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g 27, 2025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Aug 27, 2025</a:t>
            </a:r>
          </a:p>
        </p:txBody>
      </p:sp>
      <p:sp>
        <p:nvSpPr>
          <p:cNvPr id="152" name="SIGGRAPH Paper Sharing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SIGGRAPH Paper Sharing</a:t>
            </a:r>
          </a:p>
        </p:txBody>
      </p:sp>
      <p:sp>
        <p:nvSpPr>
          <p:cNvPr id="153" name="Presenter: Jiahui Peng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Presenter: Jiahui Peng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Interspatial Attention for 3D SMPL Cond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Interspatial Attention for 3D SMPL Condition</a:t>
            </a:r>
          </a:p>
        </p:txBody>
      </p:sp>
      <p:pic>
        <p:nvPicPr>
          <p:cNvPr id="198" name="Screen Shot 2025-08-23 at 1.48.42 PM.png" descr="Screen Shot 2025-08-23 at 1.48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15750" y="2684227"/>
            <a:ext cx="11175520" cy="1041566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nterstitial positional encoding"/>
          <p:cNvSpPr txBox="1"/>
          <p:nvPr/>
        </p:nvSpPr>
        <p:spPr>
          <a:xfrm>
            <a:off x="1235839" y="3137252"/>
            <a:ext cx="11332724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Interstitial positional encoding</a:t>
            </a:r>
          </a:p>
        </p:txBody>
      </p:sp>
      <p:sp>
        <p:nvSpPr>
          <p:cNvPr id="200" name="Symmetric attention block"/>
          <p:cNvSpPr txBox="1"/>
          <p:nvPr/>
        </p:nvSpPr>
        <p:spPr>
          <a:xfrm>
            <a:off x="1235839" y="9708325"/>
            <a:ext cx="11332724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Symmetric attention block</a:t>
            </a:r>
          </a:p>
        </p:txBody>
      </p:sp>
      <p:sp>
        <p:nvSpPr>
          <p:cNvPr id="201" name="For 3D SMPL tokens with coordinates"/>
          <p:cNvSpPr txBox="1"/>
          <p:nvPr/>
        </p:nvSpPr>
        <p:spPr>
          <a:xfrm>
            <a:off x="1235839" y="4236942"/>
            <a:ext cx="11332724" cy="102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For 3D SMPL tokens with coordinates</a:t>
            </a:r>
          </a:p>
        </p:txBody>
      </p:sp>
      <p:pic>
        <p:nvPicPr>
          <p:cNvPr id="202" name="Screen Shot 2025-08-23 at 1.50.46 PM.png" descr="Screen Shot 2025-08-23 at 1.50.46 PM.png"/>
          <p:cNvPicPr>
            <a:picLocks noChangeAspect="1"/>
          </p:cNvPicPr>
          <p:nvPr/>
        </p:nvPicPr>
        <p:blipFill>
          <a:blip r:embed="rId3">
            <a:extLst/>
          </a:blip>
          <a:srcRect l="0" t="6217" r="0" b="13097"/>
          <a:stretch>
            <a:fillRect/>
          </a:stretch>
        </p:blipFill>
        <p:spPr>
          <a:xfrm>
            <a:off x="1049759" y="4996532"/>
            <a:ext cx="7614971" cy="263640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For 2D video tokens with pixel coordinates"/>
          <p:cNvSpPr txBox="1"/>
          <p:nvPr/>
        </p:nvSpPr>
        <p:spPr>
          <a:xfrm>
            <a:off x="1235839" y="7866015"/>
            <a:ext cx="11332724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For 2D video tokens with pixel coordinates </a:t>
            </a:r>
          </a:p>
        </p:txBody>
      </p:sp>
      <p:pic>
        <p:nvPicPr>
          <p:cNvPr id="204" name="Screen Shot 2025-08-23 at 1.53.09 PM.png" descr="Screen Shot 2025-08-23 at 1.53.0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45616" y="4196195"/>
            <a:ext cx="38227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en Shot 2025-08-23 at 1.54.32 PM.png" descr="Screen Shot 2025-08-23 at 1.54.3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98377" y="7837177"/>
            <a:ext cx="3563128" cy="717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creen Shot 2025-08-23 at 1.55.14 PM.png" descr="Screen Shot 2025-08-23 at 1.55.14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7485" y="8708725"/>
            <a:ext cx="7759389" cy="90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25-08-23 at 2.05.13 PM.png" descr="Screen Shot 2025-08-23 at 2.05.13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5634" y="10687177"/>
            <a:ext cx="8636001" cy="255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"/>
          <p:cNvSpPr/>
          <p:nvPr/>
        </p:nvSpPr>
        <p:spPr>
          <a:xfrm rot="5394119">
            <a:off x="5253864" y="4713163"/>
            <a:ext cx="3476876" cy="190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Human Video Generation Pip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Human Video Generation Pipline</a:t>
            </a:r>
          </a:p>
        </p:txBody>
      </p:sp>
      <p:pic>
        <p:nvPicPr>
          <p:cNvPr id="211" name="Screen Shot 2025-08-23 at 2.17.31 PM.png" descr="Screen Shot 2025-08-23 at 2.17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828" y="4060543"/>
            <a:ext cx="3380221" cy="281833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ounded Rectangle"/>
          <p:cNvSpPr/>
          <p:nvPr/>
        </p:nvSpPr>
        <p:spPr>
          <a:xfrm>
            <a:off x="294595" y="2938033"/>
            <a:ext cx="12155298" cy="6327467"/>
          </a:xfrm>
          <a:prstGeom prst="roundRect">
            <a:avLst>
              <a:gd name="adj" fmla="val 10798"/>
            </a:avLst>
          </a:prstGeom>
          <a:ln w="635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Video VAE"/>
          <p:cNvSpPr txBox="1"/>
          <p:nvPr/>
        </p:nvSpPr>
        <p:spPr>
          <a:xfrm>
            <a:off x="6260080" y="5177525"/>
            <a:ext cx="1463624" cy="98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pPr/>
            <a:r>
              <a:t>Video VAE</a:t>
            </a:r>
          </a:p>
        </p:txBody>
      </p:sp>
      <p:sp>
        <p:nvSpPr>
          <p:cNvPr id="214" name="Arrow"/>
          <p:cNvSpPr/>
          <p:nvPr/>
        </p:nvSpPr>
        <p:spPr>
          <a:xfrm>
            <a:off x="4514751" y="5314051"/>
            <a:ext cx="1270001" cy="311322"/>
          </a:xfrm>
          <a:prstGeom prst="rightArrow">
            <a:avLst>
              <a:gd name="adj1" fmla="val 36934"/>
              <a:gd name="adj2" fmla="val 1797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Arrow"/>
          <p:cNvSpPr/>
          <p:nvPr/>
        </p:nvSpPr>
        <p:spPr>
          <a:xfrm>
            <a:off x="8199033" y="5314051"/>
            <a:ext cx="1270001" cy="311322"/>
          </a:xfrm>
          <a:prstGeom prst="rightArrow">
            <a:avLst>
              <a:gd name="adj1" fmla="val 36934"/>
              <a:gd name="adj2" fmla="val 1797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6" name="Screen Shot 2025-08-23 at 2.29.49 PM.png" descr="Screen Shot 2025-08-23 at 2.29.4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4362" y="4562769"/>
            <a:ext cx="2197101" cy="220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ounded Rectangle"/>
          <p:cNvSpPr/>
          <p:nvPr/>
        </p:nvSpPr>
        <p:spPr>
          <a:xfrm>
            <a:off x="12850462" y="2938033"/>
            <a:ext cx="9975255" cy="6327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338" y="0"/>
                </a:moveTo>
                <a:lnTo>
                  <a:pt x="2262" y="0"/>
                </a:lnTo>
                <a:cubicBezTo>
                  <a:pt x="1598" y="0"/>
                  <a:pt x="1200" y="0"/>
                  <a:pt x="934" y="175"/>
                </a:cubicBezTo>
                <a:cubicBezTo>
                  <a:pt x="552" y="394"/>
                  <a:pt x="250" y="870"/>
                  <a:pt x="111" y="1473"/>
                </a:cubicBezTo>
                <a:cubicBezTo>
                  <a:pt x="0" y="1891"/>
                  <a:pt x="0" y="2519"/>
                  <a:pt x="0" y="3565"/>
                </a:cubicBezTo>
                <a:lnTo>
                  <a:pt x="0" y="18035"/>
                </a:lnTo>
                <a:cubicBezTo>
                  <a:pt x="0" y="19081"/>
                  <a:pt x="0" y="19709"/>
                  <a:pt x="111" y="20127"/>
                </a:cubicBezTo>
                <a:cubicBezTo>
                  <a:pt x="250" y="20730"/>
                  <a:pt x="552" y="21206"/>
                  <a:pt x="934" y="21425"/>
                </a:cubicBezTo>
                <a:cubicBezTo>
                  <a:pt x="1200" y="21600"/>
                  <a:pt x="1598" y="21600"/>
                  <a:pt x="2262" y="21600"/>
                </a:cubicBezTo>
                <a:lnTo>
                  <a:pt x="19338" y="21600"/>
                </a:lnTo>
                <a:cubicBezTo>
                  <a:pt x="20002" y="21600"/>
                  <a:pt x="20400" y="21600"/>
                  <a:pt x="20666" y="21425"/>
                </a:cubicBezTo>
                <a:cubicBezTo>
                  <a:pt x="21048" y="21206"/>
                  <a:pt x="21350" y="20730"/>
                  <a:pt x="21489" y="20127"/>
                </a:cubicBezTo>
                <a:cubicBezTo>
                  <a:pt x="21600" y="19709"/>
                  <a:pt x="21600" y="19081"/>
                  <a:pt x="21600" y="18035"/>
                </a:cubicBezTo>
                <a:lnTo>
                  <a:pt x="21600" y="3565"/>
                </a:lnTo>
                <a:cubicBezTo>
                  <a:pt x="21600" y="2519"/>
                  <a:pt x="21600" y="1891"/>
                  <a:pt x="21489" y="1473"/>
                </a:cubicBezTo>
                <a:cubicBezTo>
                  <a:pt x="21350" y="870"/>
                  <a:pt x="21048" y="394"/>
                  <a:pt x="20666" y="175"/>
                </a:cubicBezTo>
                <a:cubicBezTo>
                  <a:pt x="20400" y="0"/>
                  <a:pt x="20002" y="0"/>
                  <a:pt x="19338" y="0"/>
                </a:cubicBezTo>
                <a:close/>
              </a:path>
            </a:pathLst>
          </a:custGeom>
          <a:ln w="635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" name="Diffusion Transformer"/>
          <p:cNvSpPr/>
          <p:nvPr/>
        </p:nvSpPr>
        <p:spPr>
          <a:xfrm>
            <a:off x="13405017" y="4787533"/>
            <a:ext cx="4462116" cy="2628467"/>
          </a:xfrm>
          <a:prstGeom prst="roundRect">
            <a:avLst>
              <a:gd name="adj" fmla="val 15000"/>
            </a:avLst>
          </a:prstGeom>
          <a:solidFill>
            <a:srgbClr val="FFDD8C">
              <a:alpha val="6207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Diffusion Transformer</a:t>
            </a:r>
          </a:p>
        </p:txBody>
      </p:sp>
      <p:pic>
        <p:nvPicPr>
          <p:cNvPr id="219" name="Screen Shot 2025-08-23 at 2.29.49 PM.png" descr="Screen Shot 2025-08-23 at 2.29.4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93981" y="4562769"/>
            <a:ext cx="2197101" cy="220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Arrow"/>
          <p:cNvSpPr/>
          <p:nvPr/>
        </p:nvSpPr>
        <p:spPr>
          <a:xfrm>
            <a:off x="18345557" y="5946106"/>
            <a:ext cx="1270001" cy="311321"/>
          </a:xfrm>
          <a:prstGeom prst="rightArrow">
            <a:avLst>
              <a:gd name="adj1" fmla="val 36934"/>
              <a:gd name="adj2" fmla="val 1797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" name="Input Video"/>
          <p:cNvSpPr txBox="1"/>
          <p:nvPr/>
        </p:nvSpPr>
        <p:spPr>
          <a:xfrm>
            <a:off x="1324428" y="7359178"/>
            <a:ext cx="2915080" cy="102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Input Video</a:t>
            </a:r>
          </a:p>
        </p:txBody>
      </p:sp>
      <p:sp>
        <p:nvSpPr>
          <p:cNvPr id="222" name="Compact Latent"/>
          <p:cNvSpPr txBox="1"/>
          <p:nvPr/>
        </p:nvSpPr>
        <p:spPr>
          <a:xfrm>
            <a:off x="8944403" y="7137707"/>
            <a:ext cx="4197019" cy="102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Compact Latent </a:t>
            </a:r>
          </a:p>
        </p:txBody>
      </p:sp>
      <p:sp>
        <p:nvSpPr>
          <p:cNvPr id="223" name="Input Conditions"/>
          <p:cNvSpPr txBox="1"/>
          <p:nvPr/>
        </p:nvSpPr>
        <p:spPr>
          <a:xfrm>
            <a:off x="13537565" y="3377896"/>
            <a:ext cx="4197019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Input Conditions</a:t>
            </a:r>
          </a:p>
        </p:txBody>
      </p:sp>
      <p:sp>
        <p:nvSpPr>
          <p:cNvPr id="224" name="Arrow"/>
          <p:cNvSpPr/>
          <p:nvPr/>
        </p:nvSpPr>
        <p:spPr>
          <a:xfrm rot="5346185">
            <a:off x="15007538" y="4268638"/>
            <a:ext cx="785883" cy="198131"/>
          </a:xfrm>
          <a:prstGeom prst="rightArrow">
            <a:avLst>
              <a:gd name="adj1" fmla="val 36934"/>
              <a:gd name="adj2" fmla="val 1797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" name="Generated Latent"/>
          <p:cNvSpPr txBox="1"/>
          <p:nvPr/>
        </p:nvSpPr>
        <p:spPr>
          <a:xfrm>
            <a:off x="19094022" y="7137707"/>
            <a:ext cx="4197018" cy="102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Generated Latent </a:t>
            </a:r>
          </a:p>
        </p:txBody>
      </p:sp>
      <p:sp>
        <p:nvSpPr>
          <p:cNvPr id="226" name="Stage 1: Latent representation learning"/>
          <p:cNvSpPr txBox="1"/>
          <p:nvPr/>
        </p:nvSpPr>
        <p:spPr>
          <a:xfrm>
            <a:off x="1325531" y="9674817"/>
            <a:ext cx="11332723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Stage 1: Latent representation learning</a:t>
            </a:r>
          </a:p>
        </p:txBody>
      </p:sp>
      <p:sp>
        <p:nvSpPr>
          <p:cNvPr id="227" name="Stage 2: Latent Generation"/>
          <p:cNvSpPr txBox="1"/>
          <p:nvPr/>
        </p:nvSpPr>
        <p:spPr>
          <a:xfrm>
            <a:off x="13934315" y="9674817"/>
            <a:ext cx="11332723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Stage 2: Latent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-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</a:t>
            </a:r>
          </a:p>
        </p:txBody>
      </p:sp>
      <p:pic>
        <p:nvPicPr>
          <p:cNvPr id="230" name="Screen Shot 2025-08-23 at 4.55.52 PM.png" descr="Screen Shot 2025-08-23 at 4.55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651" y="3470003"/>
            <a:ext cx="23946698" cy="6775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Quantitive Resu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Quantitive Result</a:t>
            </a:r>
          </a:p>
        </p:txBody>
      </p:sp>
      <p:pic>
        <p:nvPicPr>
          <p:cNvPr id="233" name="Screen Shot 2025-08-24 at 12.45.04 PM.png" descr="Screen Shot 2025-08-24 at 12.45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820" y="2871454"/>
            <a:ext cx="20567563" cy="4869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creen Shot 2025-08-24 at 12.46.02 PM.png" descr="Screen Shot 2025-08-24 at 12.46.0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978" y="8097598"/>
            <a:ext cx="11605924" cy="3571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Qualitative Result"/>
          <p:cNvSpPr txBox="1"/>
          <p:nvPr>
            <p:ph type="title"/>
          </p:nvPr>
        </p:nvSpPr>
        <p:spPr>
          <a:xfrm>
            <a:off x="1206500" y="1079972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Qualitative Result</a:t>
            </a:r>
          </a:p>
        </p:txBody>
      </p:sp>
      <p:sp>
        <p:nvSpPr>
          <p:cNvPr id="237" name="Single Human Generat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Single Human Generation</a:t>
            </a:r>
          </a:p>
        </p:txBody>
      </p:sp>
      <p:pic>
        <p:nvPicPr>
          <p:cNvPr id="238" name="single_1.mov" descr="single_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32486" y="3736822"/>
            <a:ext cx="20496345" cy="9109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Qualitative Resu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Qualitative Result</a:t>
            </a:r>
          </a:p>
        </p:txBody>
      </p:sp>
      <p:sp>
        <p:nvSpPr>
          <p:cNvPr id="241" name="Multi-Human Generat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Multi-Human Generation</a:t>
            </a:r>
          </a:p>
        </p:txBody>
      </p:sp>
      <p:pic>
        <p:nvPicPr>
          <p:cNvPr id="242" name="multi_4.mov" descr="multi_4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64036" y="3542691"/>
            <a:ext cx="17881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amera Control Generat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Camera Control Generation</a:t>
            </a:r>
          </a:p>
        </p:txBody>
      </p:sp>
      <p:sp>
        <p:nvSpPr>
          <p:cNvPr id="245" name="Qualitative Result"/>
          <p:cNvSpPr txBox="1"/>
          <p:nvPr>
            <p:ph type="title"/>
          </p:nvPr>
        </p:nvSpPr>
        <p:spPr>
          <a:xfrm>
            <a:off x="1206500" y="1079972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Qualitative Result</a:t>
            </a:r>
          </a:p>
        </p:txBody>
      </p:sp>
      <p:pic>
        <p:nvPicPr>
          <p:cNvPr id="246" name="camera_6.mov" descr="camera_6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69617" y="3618557"/>
            <a:ext cx="16413799" cy="9232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MJ_video_final.mov" descr="MJ_video_final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9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creen Shot 2025-08-25 at 7.43.11 PM.png" descr="Screen Shot 2025-08-25 at 7.43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189" y="3249811"/>
            <a:ext cx="23597452" cy="5899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Motivation"/>
          <p:cNvSpPr txBox="1"/>
          <p:nvPr>
            <p:ph type="title"/>
          </p:nvPr>
        </p:nvSpPr>
        <p:spPr>
          <a:xfrm>
            <a:off x="873990" y="591819"/>
            <a:ext cx="21971001" cy="1435101"/>
          </a:xfrm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255" name="Currently, most Text-Image-to-Video generation adopts text-motion guidance.…"/>
          <p:cNvSpPr txBox="1"/>
          <p:nvPr/>
        </p:nvSpPr>
        <p:spPr>
          <a:xfrm>
            <a:off x="945819" y="2780304"/>
            <a:ext cx="22364987" cy="585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Currently, most Text-Image-to-Video generation adopts text-motion guidance.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However, text prompt exhibits limitations in precisely regulating camera motion, object motion and object local motion.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Related works that adopt bounding box control, drag-based control or camera control cannot fully address this challenge.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5-08-23 at 10.28.31 AM.png" descr="Screen Shot 2025-08-23 at 10.28.3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5848" y="3662717"/>
            <a:ext cx="20107285" cy="6390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Motivation"/>
          <p:cNvSpPr txBox="1"/>
          <p:nvPr>
            <p:ph type="title"/>
          </p:nvPr>
        </p:nvSpPr>
        <p:spPr>
          <a:xfrm>
            <a:off x="873990" y="591819"/>
            <a:ext cx="21971001" cy="1435101"/>
          </a:xfrm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258" name="Currently, most Text-Image-to-Video generation adopts text-motion guidance.…"/>
          <p:cNvSpPr txBox="1"/>
          <p:nvPr/>
        </p:nvSpPr>
        <p:spPr>
          <a:xfrm>
            <a:off x="945819" y="2780304"/>
            <a:ext cx="22364987" cy="585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Currently, most Text-Image-to-Video generation adopts text-motion guidance.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However, text prompt exhibits limitations in precisely regulating camera motion, object global motion and object local motion.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Related works that adopt bounding box control, drag-based control or camera control cannot fully address this challenge. </a:t>
            </a:r>
          </a:p>
        </p:txBody>
      </p:sp>
      <p:pic>
        <p:nvPicPr>
          <p:cNvPr id="259" name="Screen Shot 2025-08-25 at 7.58.20 PM.png" descr="Screen Shot 2025-08-25 at 7.58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1682" y="8097857"/>
            <a:ext cx="4852264" cy="32074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Dragging the cow’s head?…"/>
          <p:cNvSpPr txBox="1"/>
          <p:nvPr/>
        </p:nvSpPr>
        <p:spPr>
          <a:xfrm>
            <a:off x="7727829" y="8267581"/>
            <a:ext cx="11566360" cy="320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pPr>
            <a:r>
              <a:t>Dragging the cow’s head?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pPr>
            <a:r>
              <a:t>Dragging the cow’s entire body?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pPr>
            <a:r>
              <a:t>Dragging the camera view?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Overview of Motion Canv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 of Motion Canvas</a:t>
            </a:r>
          </a:p>
        </p:txBody>
      </p:sp>
      <p:pic>
        <p:nvPicPr>
          <p:cNvPr id="263" name="Screen Shot 2025-08-25 at 9.43.31 PM.png" descr="Screen Shot 2025-08-25 at 9.43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426" y="2539307"/>
            <a:ext cx="21971001" cy="10787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Qualitative Resu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Qualitative Result</a:t>
            </a:r>
          </a:p>
        </p:txBody>
      </p:sp>
      <p:pic>
        <p:nvPicPr>
          <p:cNvPr id="266" name="Screen Shot 2025-08-25 at 9.38.51 PM.png" descr="Screen Shot 2025-08-25 at 9.38.5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773" y="3036607"/>
            <a:ext cx="22175209" cy="38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Ours_28f_16fps (1).mov" descr="Ours_28f_16fps (1)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788070" y="8496782"/>
            <a:ext cx="6486364" cy="356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DragAnything.mov" descr="DragAnything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434879" y="8577244"/>
            <a:ext cx="6193773" cy="3406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MOFAVideo.mov" descr="MOFAVideo.mov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8554047" y="8545659"/>
            <a:ext cx="6308628" cy="3469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creen Shot 2025-08-25 at 9.42.19 PM.png" descr="Screen Shot 2025-08-25 at 9.42.19 P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00989" y="7656542"/>
            <a:ext cx="18957073" cy="556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0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7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68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8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69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Qualitative Resu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Qualitative Result</a:t>
            </a:r>
          </a:p>
        </p:txBody>
      </p:sp>
      <p:pic>
        <p:nvPicPr>
          <p:cNvPr id="273" name="Screen Shot 2025-08-25 at 9.48.50 PM.png" descr="Screen Shot 2025-08-25 at 9.48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5207" y="2858748"/>
            <a:ext cx="20583406" cy="3823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agAnything (1).mov" descr="DragAnything (1)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35128" y="8390979"/>
            <a:ext cx="7430169" cy="4086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MOFAVideo (1).mov" descr="MOFAVideo (1)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8441976" y="8390979"/>
            <a:ext cx="7430168" cy="4086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Ours_28f_16fps (2).mov" descr="Ours_28f_16fps (2).mov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6448823" y="8390979"/>
            <a:ext cx="7430170" cy="4086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creen Shot 2025-08-25 at 9.51.09 PM.png" descr="Screen Shot 2025-08-25 at 9.51.09 P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9656" y="7255623"/>
            <a:ext cx="23970699" cy="562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0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4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75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5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Qualitative Resu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Qualitative Result</a:t>
            </a:r>
          </a:p>
        </p:txBody>
      </p:sp>
      <p:pic>
        <p:nvPicPr>
          <p:cNvPr id="280" name="Screen Shot 2025-08-25 at 9.53.50 PM.png" descr="Screen Shot 2025-08-25 at 9.53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2032" y="293905"/>
            <a:ext cx="6459602" cy="5057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Vid_Frame_13_BboxTest_2__1__01.mov" descr="Vid_Frame_13_BboxTest_2__1__0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56186" y="3341778"/>
            <a:ext cx="8128001" cy="447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Vid_Frame_13_BboxTest_2__1__05.mov" descr="Vid_Frame_13_BboxTest_2__1__05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155564" y="7089190"/>
            <a:ext cx="8128001" cy="447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Vid_Frame_13_BboxTest_2__1__08.mov" descr="Vid_Frame_13_BboxTest_2__1__08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56186" y="8862600"/>
            <a:ext cx="8128001" cy="447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creen Shot 2025-08-25 at 9.55.10 PM.png" descr="Screen Shot 2025-08-25 at 9.55.10 P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59993" y="2515266"/>
            <a:ext cx="5202296" cy="614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creen Shot 2025-08-25 at 9.55.41 PM.png" descr="Screen Shot 2025-08-25 at 9.55.41 PM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018096" y="8044819"/>
            <a:ext cx="4486089" cy="585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creen Shot 2025-08-25 at 9.56.03 PM.png" descr="Screen Shot 2025-08-25 at 9.56.03 P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280341" y="6240039"/>
            <a:ext cx="3878447" cy="614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3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3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8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1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2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83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otivation"/>
          <p:cNvSpPr txBox="1"/>
          <p:nvPr>
            <p:ph type="title"/>
          </p:nvPr>
        </p:nvSpPr>
        <p:spPr>
          <a:xfrm>
            <a:off x="873990" y="591819"/>
            <a:ext cx="21971001" cy="1435101"/>
          </a:xfrm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pic>
        <p:nvPicPr>
          <p:cNvPr id="158" name="assets_task_01k3bxwdpzfe3rgx38p93bwk68_task_01k3bxwdpzfe3rgx38p93bwk68_genid_d7d6d8f0-fec3-4094-a665-ea3c5d9cd245_25_08_23_16_58_410203_videos_00000_866510393_source.mov" descr="assets_task_01k3bxwdpzfe3rgx38p93bwk68_task_01k3bxwdpzfe3rgx38p93bwk68_genid_d7d6d8f0-fec3-4094-a665-ea3c5d9cd245_25_08_23_16_58_410203_videos_00000_866510393_sourc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3246" y="2254654"/>
            <a:ext cx="7047715" cy="1057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assets_task_01jp0549geefza4zzbzk92d3y3_task_01jp0549geefza4zzbzk92d3y3_genid_7bbd2fc9-69e5-45b2-a636-aaf90888a259_25_03_10_14_00_382135_videos_00000_571667851_source.mov" descr="assets_task_01jp0549geefza4zzbzk92d3y3_task_01jp0549geefza4zzbzk92d3y3_genid_7bbd2fc9-69e5-45b2-a636-aaf90888a259_25_03_10_14_00_382135_videos_00000_571667851_source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804255" y="2254654"/>
            <a:ext cx="5941867" cy="1057157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Videos generated by Sora"/>
          <p:cNvSpPr txBox="1"/>
          <p:nvPr>
            <p:ph type="body" sz="quarter" idx="1"/>
          </p:nvPr>
        </p:nvSpPr>
        <p:spPr>
          <a:xfrm>
            <a:off x="14451527" y="12111109"/>
            <a:ext cx="7116676" cy="825907"/>
          </a:xfrm>
          <a:prstGeom prst="rect">
            <a:avLst/>
          </a:prstGeom>
        </p:spPr>
        <p:txBody>
          <a:bodyPr/>
          <a:lstStyle>
            <a:lvl1pPr>
              <a:defRPr spc="-35" sz="3500"/>
            </a:lvl1pPr>
          </a:lstStyle>
          <a:p>
            <a:pPr/>
            <a:r>
              <a:t>Videos generated by Sora</a:t>
            </a:r>
          </a:p>
        </p:txBody>
      </p:sp>
      <p:sp>
        <p:nvSpPr>
          <p:cNvPr id="161" name="❌ Visual artifacts in motion"/>
          <p:cNvSpPr txBox="1"/>
          <p:nvPr/>
        </p:nvSpPr>
        <p:spPr>
          <a:xfrm>
            <a:off x="14661198" y="2392149"/>
            <a:ext cx="9496237" cy="164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0" sz="5000">
                <a:solidFill>
                  <a:srgbClr val="000000"/>
                </a:solidFill>
              </a:defRPr>
            </a:lvl1pPr>
          </a:lstStyle>
          <a:p>
            <a:pPr/>
            <a:r>
              <a:t>❌ Visual artifacts in motion</a:t>
            </a:r>
          </a:p>
        </p:txBody>
      </p:sp>
      <p:sp>
        <p:nvSpPr>
          <p:cNvPr id="162" name="❌ Limited controllability"/>
          <p:cNvSpPr txBox="1"/>
          <p:nvPr/>
        </p:nvSpPr>
        <p:spPr>
          <a:xfrm>
            <a:off x="14696143" y="3991578"/>
            <a:ext cx="8433795" cy="218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0" sz="5000">
                <a:solidFill>
                  <a:srgbClr val="000000"/>
                </a:solidFill>
              </a:defRPr>
            </a:lvl1pPr>
          </a:lstStyle>
          <a:p>
            <a:pPr/>
            <a:r>
              <a:t>❌ Limited controllability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0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8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lated Works and Challen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Related Works and Challenges</a:t>
            </a:r>
          </a:p>
        </p:txBody>
      </p:sp>
      <p:sp>
        <p:nvSpPr>
          <p:cNvPr id="165" name="Adding 2D pose control sequences to video generative models.…"/>
          <p:cNvSpPr txBox="1"/>
          <p:nvPr>
            <p:ph type="body" sz="half" idx="4294967295"/>
          </p:nvPr>
        </p:nvSpPr>
        <p:spPr>
          <a:xfrm>
            <a:off x="1317336" y="3140141"/>
            <a:ext cx="9779001" cy="8256630"/>
          </a:xfrm>
          <a:prstGeom prst="rect">
            <a:avLst/>
          </a:prstGeom>
        </p:spPr>
        <p:txBody>
          <a:bodyPr/>
          <a:lstStyle/>
          <a:p>
            <a:pPr/>
            <a:r>
              <a:t>Adding 2D pose control sequences to video generative models.</a:t>
            </a:r>
          </a:p>
          <a:p>
            <a:pPr/>
            <a:r>
              <a:t>Hu et al., Animate Anyone: Consistent and Controllable Image-to-Video Synthesis for Character Animation,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lated Works and Challen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Related Works and Challenges</a:t>
            </a:r>
          </a:p>
        </p:txBody>
      </p:sp>
      <p:sp>
        <p:nvSpPr>
          <p:cNvPr id="168" name="Adding 2D pose control sequences to video generative models.…"/>
          <p:cNvSpPr txBox="1"/>
          <p:nvPr>
            <p:ph type="body" sz="half" idx="4294967295"/>
          </p:nvPr>
        </p:nvSpPr>
        <p:spPr>
          <a:xfrm>
            <a:off x="1317336" y="3140141"/>
            <a:ext cx="9779001" cy="8256630"/>
          </a:xfrm>
          <a:prstGeom prst="rect">
            <a:avLst/>
          </a:prstGeom>
        </p:spPr>
        <p:txBody>
          <a:bodyPr/>
          <a:lstStyle/>
          <a:p>
            <a:pPr/>
            <a:r>
              <a:t>Adding 2D pose control sequences to video generative models.</a:t>
            </a:r>
          </a:p>
          <a:p>
            <a:pPr/>
            <a:r>
              <a:t>Hu et al., Animate Anyone: Consistent and Controllable Image-to-Video Synthesis for Character Animation, 2023</a:t>
            </a:r>
          </a:p>
        </p:txBody>
      </p:sp>
      <p:sp>
        <p:nvSpPr>
          <p:cNvPr id="169" name="Challenges: 2D pose as condition tasks 3D information"/>
          <p:cNvSpPr txBox="1"/>
          <p:nvPr/>
        </p:nvSpPr>
        <p:spPr>
          <a:xfrm>
            <a:off x="12930992" y="3204991"/>
            <a:ext cx="8047867" cy="234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Challenges: 2D pose as condition tasks 3D information</a:t>
            </a:r>
          </a:p>
        </p:txBody>
      </p:sp>
      <p:sp>
        <p:nvSpPr>
          <p:cNvPr id="170" name="❌ Camera control…"/>
          <p:cNvSpPr txBox="1"/>
          <p:nvPr/>
        </p:nvSpPr>
        <p:spPr>
          <a:xfrm>
            <a:off x="12930992" y="5881632"/>
            <a:ext cx="8047867" cy="234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defRPr sz="47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❌ Camera control</a:t>
            </a:r>
          </a:p>
          <a:p>
            <a:pPr algn="l" defTabSz="457200">
              <a:defRPr sz="47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❌ Multi-person videos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lated Works and Challen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Related Works and Challenges</a:t>
            </a:r>
          </a:p>
        </p:txBody>
      </p:sp>
      <p:sp>
        <p:nvSpPr>
          <p:cNvPr id="173" name="Adding 2D pose control sequences to video generative models.…"/>
          <p:cNvSpPr txBox="1"/>
          <p:nvPr>
            <p:ph type="body" sz="half" idx="4294967295"/>
          </p:nvPr>
        </p:nvSpPr>
        <p:spPr>
          <a:xfrm>
            <a:off x="1317336" y="3140141"/>
            <a:ext cx="9779001" cy="8256630"/>
          </a:xfrm>
          <a:prstGeom prst="rect">
            <a:avLst/>
          </a:prstGeom>
        </p:spPr>
        <p:txBody>
          <a:bodyPr/>
          <a:lstStyle/>
          <a:p>
            <a:pPr/>
            <a:r>
              <a:t>Adding 2D pose control sequences to video generative models.</a:t>
            </a:r>
          </a:p>
          <a:p>
            <a:pPr/>
            <a:r>
              <a:t>Hu et al., Animate Anyone: Consistent and Controllable Image-to-Video Synthesis for Character Animation, 2023</a:t>
            </a:r>
          </a:p>
        </p:txBody>
      </p:sp>
      <p:sp>
        <p:nvSpPr>
          <p:cNvPr id="174" name="Challenges: 2D pose as condition tasks 3D information"/>
          <p:cNvSpPr txBox="1"/>
          <p:nvPr/>
        </p:nvSpPr>
        <p:spPr>
          <a:xfrm>
            <a:off x="12930992" y="3204991"/>
            <a:ext cx="8047867" cy="234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Challenges: 2D pose as condition tasks 3D information</a:t>
            </a:r>
          </a:p>
        </p:txBody>
      </p:sp>
      <p:sp>
        <p:nvSpPr>
          <p:cNvPr id="175" name="❌ Multi-view consistency…"/>
          <p:cNvSpPr txBox="1"/>
          <p:nvPr/>
        </p:nvSpPr>
        <p:spPr>
          <a:xfrm>
            <a:off x="12930992" y="5881632"/>
            <a:ext cx="8047867" cy="234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20623">
              <a:defRPr sz="4324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❌ Multi-view consistency</a:t>
            </a:r>
          </a:p>
          <a:p>
            <a:pPr algn="l" defTabSz="420623">
              <a:defRPr sz="4324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❌ Camera control</a:t>
            </a:r>
          </a:p>
          <a:p>
            <a:pPr algn="l" defTabSz="420623">
              <a:defRPr sz="4324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❌ Multi-person videos</a:t>
            </a:r>
          </a:p>
        </p:txBody>
      </p:sp>
      <p:sp>
        <p:nvSpPr>
          <p:cNvPr id="176" name="Solution: using 3D SMPL as condition"/>
          <p:cNvSpPr txBox="1"/>
          <p:nvPr/>
        </p:nvSpPr>
        <p:spPr>
          <a:xfrm>
            <a:off x="5988390" y="10214273"/>
            <a:ext cx="12407220" cy="234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Solution: using 3D SMPL as condition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Goal</a:t>
            </a:r>
          </a:p>
        </p:txBody>
      </p:sp>
      <p:sp>
        <p:nvSpPr>
          <p:cNvPr id="179" name="Develop a general-purpose models that support various video generation tasks, including single-person video generation, video generation with controlled camera movements, multi-person video generation and background/foreground composition."/>
          <p:cNvSpPr txBox="1"/>
          <p:nvPr>
            <p:ph type="body" idx="4294967295"/>
          </p:nvPr>
        </p:nvSpPr>
        <p:spPr>
          <a:xfrm>
            <a:off x="1317336" y="3140141"/>
            <a:ext cx="21304673" cy="8842062"/>
          </a:xfrm>
          <a:prstGeom prst="rect">
            <a:avLst/>
          </a:prstGeom>
        </p:spPr>
        <p:txBody>
          <a:bodyPr/>
          <a:lstStyle/>
          <a:p>
            <a:pPr/>
            <a:r>
              <a:t>Develop a general-purpose models that support various video generation tasks, including single-person video generation, video generation with controlled camera movements, multi-person video generation and background/foreground composition.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How to Enable 4D-aware Human Video Generatio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72588">
              <a:defRPr spc="-144" sz="7225"/>
            </a:lvl1pPr>
          </a:lstStyle>
          <a:p>
            <a:pPr/>
            <a:r>
              <a:t>How to Enable 4D-aware Human Video Generation?</a:t>
            </a:r>
          </a:p>
        </p:txBody>
      </p:sp>
      <p:pic>
        <p:nvPicPr>
          <p:cNvPr id="182" name="Screen Shot 2025-08-23 at 12.33.20 PM.png" descr="Screen Shot 2025-08-23 at 12.33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2678" y="2794199"/>
            <a:ext cx="9626550" cy="171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ttention mechanism"/>
          <p:cNvSpPr txBox="1"/>
          <p:nvPr/>
        </p:nvSpPr>
        <p:spPr>
          <a:xfrm>
            <a:off x="1235839" y="3137252"/>
            <a:ext cx="11332724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Attention mechanism</a:t>
            </a:r>
          </a:p>
        </p:txBody>
      </p:sp>
      <p:pic>
        <p:nvPicPr>
          <p:cNvPr id="184" name="Screen Shot 2025-08-23 at 1.45.16 PM.png" descr="Screen Shot 2025-08-23 at 1.45.1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90" y="5404173"/>
            <a:ext cx="6779416" cy="528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creen Shot 2025-08-23 at 1.45.32 PM.png" descr="Screen Shot 2025-08-23 at 1.45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87469" y="5380424"/>
            <a:ext cx="7727503" cy="5651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nterspatial Attention for 3D SMPL Cond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Interspatial Attention for 3D SMPL Condition</a:t>
            </a:r>
          </a:p>
        </p:txBody>
      </p:sp>
      <p:sp>
        <p:nvSpPr>
          <p:cNvPr id="188" name="Interstitial positional encoding"/>
          <p:cNvSpPr txBox="1"/>
          <p:nvPr/>
        </p:nvSpPr>
        <p:spPr>
          <a:xfrm>
            <a:off x="1235839" y="3137252"/>
            <a:ext cx="11332724" cy="102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Interstitial positional encoding</a:t>
            </a:r>
          </a:p>
        </p:txBody>
      </p:sp>
      <p:sp>
        <p:nvSpPr>
          <p:cNvPr id="189" name="For 3D SMPL tokens with coordinates"/>
          <p:cNvSpPr txBox="1"/>
          <p:nvPr/>
        </p:nvSpPr>
        <p:spPr>
          <a:xfrm>
            <a:off x="1235839" y="4236942"/>
            <a:ext cx="11332724" cy="102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For 3D SMPL tokens with coordinates</a:t>
            </a:r>
          </a:p>
        </p:txBody>
      </p:sp>
      <p:pic>
        <p:nvPicPr>
          <p:cNvPr id="190" name="Screen Shot 2025-08-23 at 1.50.46 PM.png" descr="Screen Shot 2025-08-23 at 1.50.46 PM.png"/>
          <p:cNvPicPr>
            <a:picLocks noChangeAspect="1"/>
          </p:cNvPicPr>
          <p:nvPr/>
        </p:nvPicPr>
        <p:blipFill>
          <a:blip r:embed="rId2">
            <a:extLst/>
          </a:blip>
          <a:srcRect l="0" t="6217" r="0" b="13097"/>
          <a:stretch>
            <a:fillRect/>
          </a:stretch>
        </p:blipFill>
        <p:spPr>
          <a:xfrm>
            <a:off x="925260" y="5539779"/>
            <a:ext cx="7614971" cy="263640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For 2D video tokens with pixel coordinates"/>
          <p:cNvSpPr txBox="1"/>
          <p:nvPr/>
        </p:nvSpPr>
        <p:spPr>
          <a:xfrm>
            <a:off x="969056" y="9502286"/>
            <a:ext cx="11332723" cy="102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For 2D video tokens with pixel coordinates </a:t>
            </a:r>
          </a:p>
        </p:txBody>
      </p:sp>
      <p:pic>
        <p:nvPicPr>
          <p:cNvPr id="192" name="Screen Shot 2025-08-23 at 1.53.09 PM.png" descr="Screen Shot 2025-08-23 at 1.53.0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5616" y="4196195"/>
            <a:ext cx="38227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creen Shot 2025-08-23 at 1.54.32 PM.png" descr="Screen Shot 2025-08-23 at 1.54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6093" y="9497768"/>
            <a:ext cx="3563127" cy="717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 Shot 2025-08-23 at 1.55.14 PM.png" descr="Screen Shot 2025-08-23 at 1.55.1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987" y="11201551"/>
            <a:ext cx="7759388" cy="90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3035.jpg" descr="IMG_3035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13711" y="2858305"/>
            <a:ext cx="10813151" cy="8514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