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sldIdLst>
    <p:sldId id="265" r:id="rId2"/>
    <p:sldId id="386" r:id="rId3"/>
    <p:sldId id="430" r:id="rId4"/>
    <p:sldId id="437" r:id="rId5"/>
    <p:sldId id="438" r:id="rId6"/>
    <p:sldId id="439" r:id="rId7"/>
    <p:sldId id="431" r:id="rId8"/>
    <p:sldId id="440" r:id="rId9"/>
    <p:sldId id="432" r:id="rId10"/>
    <p:sldId id="441" r:id="rId11"/>
    <p:sldId id="442" r:id="rId12"/>
    <p:sldId id="436" r:id="rId13"/>
    <p:sldId id="316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</p:sldIdLst>
  <p:sldSz cx="24793575" cy="14382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C0A"/>
    <a:srgbClr val="A74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7" autoAdjust="0"/>
    <p:restoredTop sz="95658"/>
  </p:normalViewPr>
  <p:slideViewPr>
    <p:cSldViewPr snapToGrid="0">
      <p:cViewPr varScale="1">
        <p:scale>
          <a:sx n="60" d="100"/>
          <a:sy n="60" d="100"/>
        </p:scale>
        <p:origin x="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A6D9-1C47-5740-8B6E-E530FB51F31D}" type="datetimeFigureOut">
              <a:rPr kumimoji="1" lang="zh-CN" altLang="en-US" smtClean="0"/>
              <a:t>2025/8/18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1143000"/>
            <a:ext cx="5318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3ECE5-F525-8840-8F5E-F3CC8E0AB9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143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16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32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47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63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78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694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810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925" algn="l" defTabSz="914232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ECE5-F525-8840-8F5E-F3CC8E0AB95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06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9197" y="2353845"/>
            <a:ext cx="18595181" cy="5007328"/>
          </a:xfrm>
        </p:spPr>
        <p:txBody>
          <a:bodyPr anchor="b"/>
          <a:lstStyle>
            <a:lvl1pPr algn="ctr">
              <a:defRPr sz="122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9197" y="7554274"/>
            <a:ext cx="18595181" cy="3472501"/>
          </a:xfrm>
        </p:spPr>
        <p:txBody>
          <a:bodyPr/>
          <a:lstStyle>
            <a:lvl1pPr marL="0" indent="0" algn="ctr">
              <a:buNone/>
              <a:defRPr sz="4881"/>
            </a:lvl1pPr>
            <a:lvl2pPr marL="929762" indent="0" algn="ctr">
              <a:buNone/>
              <a:defRPr sz="4067"/>
            </a:lvl2pPr>
            <a:lvl3pPr marL="1859524" indent="0" algn="ctr">
              <a:buNone/>
              <a:defRPr sz="3660"/>
            </a:lvl3pPr>
            <a:lvl4pPr marL="2789286" indent="0" algn="ctr">
              <a:buNone/>
              <a:defRPr sz="3254"/>
            </a:lvl4pPr>
            <a:lvl5pPr marL="3719048" indent="0" algn="ctr">
              <a:buNone/>
              <a:defRPr sz="3254"/>
            </a:lvl5pPr>
            <a:lvl6pPr marL="4648810" indent="0" algn="ctr">
              <a:buNone/>
              <a:defRPr sz="3254"/>
            </a:lvl6pPr>
            <a:lvl7pPr marL="5578572" indent="0" algn="ctr">
              <a:buNone/>
              <a:defRPr sz="3254"/>
            </a:lvl7pPr>
            <a:lvl8pPr marL="6508333" indent="0" algn="ctr">
              <a:buNone/>
              <a:defRPr sz="3254"/>
            </a:lvl8pPr>
            <a:lvl9pPr marL="7438095" indent="0" algn="ctr">
              <a:buNone/>
              <a:defRPr sz="3254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31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51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42902" y="765748"/>
            <a:ext cx="5346115" cy="121887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04558" y="765748"/>
            <a:ext cx="15728424" cy="1218871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3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F265D56-37FC-AF47-A080-973601013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9246622" y="12704989"/>
            <a:ext cx="5311550" cy="12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6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45" y="3585702"/>
            <a:ext cx="21384458" cy="5982823"/>
          </a:xfrm>
        </p:spPr>
        <p:txBody>
          <a:bodyPr anchor="b"/>
          <a:lstStyle>
            <a:lvl1pPr>
              <a:defRPr sz="1220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645" y="9625125"/>
            <a:ext cx="21384458" cy="3146226"/>
          </a:xfrm>
        </p:spPr>
        <p:txBody>
          <a:bodyPr/>
          <a:lstStyle>
            <a:lvl1pPr marL="0" indent="0">
              <a:buNone/>
              <a:defRPr sz="4881">
                <a:solidFill>
                  <a:schemeClr val="tx1">
                    <a:tint val="75000"/>
                  </a:schemeClr>
                </a:solidFill>
              </a:defRPr>
            </a:lvl1pPr>
            <a:lvl2pPr marL="929762" indent="0">
              <a:buNone/>
              <a:defRPr sz="4067">
                <a:solidFill>
                  <a:schemeClr val="tx1">
                    <a:tint val="75000"/>
                  </a:schemeClr>
                </a:solidFill>
              </a:defRPr>
            </a:lvl2pPr>
            <a:lvl3pPr marL="1859524" indent="0">
              <a:buNone/>
              <a:defRPr sz="3660">
                <a:solidFill>
                  <a:schemeClr val="tx1">
                    <a:tint val="75000"/>
                  </a:schemeClr>
                </a:solidFill>
              </a:defRPr>
            </a:lvl3pPr>
            <a:lvl4pPr marL="2789286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4pPr>
            <a:lvl5pPr marL="3719048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5pPr>
            <a:lvl6pPr marL="4648810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6pPr>
            <a:lvl7pPr marL="5578572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7pPr>
            <a:lvl8pPr marL="6508333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8pPr>
            <a:lvl9pPr marL="7438095" indent="0">
              <a:buNone/>
              <a:defRPr sz="32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9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4558" y="3828741"/>
            <a:ext cx="10537269" cy="912572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1748" y="3828741"/>
            <a:ext cx="10537269" cy="912572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32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788" y="765749"/>
            <a:ext cx="21384458" cy="278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7789" y="3525772"/>
            <a:ext cx="10488843" cy="1727927"/>
          </a:xfrm>
        </p:spPr>
        <p:txBody>
          <a:bodyPr anchor="b"/>
          <a:lstStyle>
            <a:lvl1pPr marL="0" indent="0">
              <a:buNone/>
              <a:defRPr sz="4881" b="1"/>
            </a:lvl1pPr>
            <a:lvl2pPr marL="929762" indent="0">
              <a:buNone/>
              <a:defRPr sz="4067" b="1"/>
            </a:lvl2pPr>
            <a:lvl3pPr marL="1859524" indent="0">
              <a:buNone/>
              <a:defRPr sz="3660" b="1"/>
            </a:lvl3pPr>
            <a:lvl4pPr marL="2789286" indent="0">
              <a:buNone/>
              <a:defRPr sz="3254" b="1"/>
            </a:lvl4pPr>
            <a:lvl5pPr marL="3719048" indent="0">
              <a:buNone/>
              <a:defRPr sz="3254" b="1"/>
            </a:lvl5pPr>
            <a:lvl6pPr marL="4648810" indent="0">
              <a:buNone/>
              <a:defRPr sz="3254" b="1"/>
            </a:lvl6pPr>
            <a:lvl7pPr marL="5578572" indent="0">
              <a:buNone/>
              <a:defRPr sz="3254" b="1"/>
            </a:lvl7pPr>
            <a:lvl8pPr marL="6508333" indent="0">
              <a:buNone/>
              <a:defRPr sz="3254" b="1"/>
            </a:lvl8pPr>
            <a:lvl9pPr marL="7438095" indent="0">
              <a:buNone/>
              <a:defRPr sz="325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07789" y="5253699"/>
            <a:ext cx="10488843" cy="7727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51747" y="3525772"/>
            <a:ext cx="10540499" cy="1727927"/>
          </a:xfrm>
        </p:spPr>
        <p:txBody>
          <a:bodyPr anchor="b"/>
          <a:lstStyle>
            <a:lvl1pPr marL="0" indent="0">
              <a:buNone/>
              <a:defRPr sz="4881" b="1"/>
            </a:lvl1pPr>
            <a:lvl2pPr marL="929762" indent="0">
              <a:buNone/>
              <a:defRPr sz="4067" b="1"/>
            </a:lvl2pPr>
            <a:lvl3pPr marL="1859524" indent="0">
              <a:buNone/>
              <a:defRPr sz="3660" b="1"/>
            </a:lvl3pPr>
            <a:lvl4pPr marL="2789286" indent="0">
              <a:buNone/>
              <a:defRPr sz="3254" b="1"/>
            </a:lvl4pPr>
            <a:lvl5pPr marL="3719048" indent="0">
              <a:buNone/>
              <a:defRPr sz="3254" b="1"/>
            </a:lvl5pPr>
            <a:lvl6pPr marL="4648810" indent="0">
              <a:buNone/>
              <a:defRPr sz="3254" b="1"/>
            </a:lvl6pPr>
            <a:lvl7pPr marL="5578572" indent="0">
              <a:buNone/>
              <a:defRPr sz="3254" b="1"/>
            </a:lvl7pPr>
            <a:lvl8pPr marL="6508333" indent="0">
              <a:buNone/>
              <a:defRPr sz="3254" b="1"/>
            </a:lvl8pPr>
            <a:lvl9pPr marL="7438095" indent="0">
              <a:buNone/>
              <a:defRPr sz="325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51747" y="5253699"/>
            <a:ext cx="10540499" cy="7727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7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8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788" y="958850"/>
            <a:ext cx="7996573" cy="3355975"/>
          </a:xfrm>
        </p:spPr>
        <p:txBody>
          <a:bodyPr anchor="b"/>
          <a:lstStyle>
            <a:lvl1pPr>
              <a:defRPr sz="650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0499" y="2070851"/>
            <a:ext cx="12551747" cy="10221075"/>
          </a:xfrm>
        </p:spPr>
        <p:txBody>
          <a:bodyPr/>
          <a:lstStyle>
            <a:lvl1pPr>
              <a:defRPr sz="6508"/>
            </a:lvl1pPr>
            <a:lvl2pPr>
              <a:defRPr sz="5694"/>
            </a:lvl2pPr>
            <a:lvl3pPr>
              <a:defRPr sz="4881"/>
            </a:lvl3pPr>
            <a:lvl4pPr>
              <a:defRPr sz="4067"/>
            </a:lvl4pPr>
            <a:lvl5pPr>
              <a:defRPr sz="4067"/>
            </a:lvl5pPr>
            <a:lvl6pPr>
              <a:defRPr sz="4067"/>
            </a:lvl6pPr>
            <a:lvl7pPr>
              <a:defRPr sz="4067"/>
            </a:lvl7pPr>
            <a:lvl8pPr>
              <a:defRPr sz="4067"/>
            </a:lvl8pPr>
            <a:lvl9pPr>
              <a:defRPr sz="40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7788" y="4314825"/>
            <a:ext cx="7996573" cy="7993747"/>
          </a:xfrm>
        </p:spPr>
        <p:txBody>
          <a:bodyPr/>
          <a:lstStyle>
            <a:lvl1pPr marL="0" indent="0">
              <a:buNone/>
              <a:defRPr sz="3254"/>
            </a:lvl1pPr>
            <a:lvl2pPr marL="929762" indent="0">
              <a:buNone/>
              <a:defRPr sz="2847"/>
            </a:lvl2pPr>
            <a:lvl3pPr marL="1859524" indent="0">
              <a:buNone/>
              <a:defRPr sz="2440"/>
            </a:lvl3pPr>
            <a:lvl4pPr marL="2789286" indent="0">
              <a:buNone/>
              <a:defRPr sz="2034"/>
            </a:lvl4pPr>
            <a:lvl5pPr marL="3719048" indent="0">
              <a:buNone/>
              <a:defRPr sz="2034"/>
            </a:lvl5pPr>
            <a:lvl6pPr marL="4648810" indent="0">
              <a:buNone/>
              <a:defRPr sz="2034"/>
            </a:lvl6pPr>
            <a:lvl7pPr marL="5578572" indent="0">
              <a:buNone/>
              <a:defRPr sz="2034"/>
            </a:lvl7pPr>
            <a:lvl8pPr marL="6508333" indent="0">
              <a:buNone/>
              <a:defRPr sz="2034"/>
            </a:lvl8pPr>
            <a:lvl9pPr marL="7438095" indent="0">
              <a:buNone/>
              <a:defRPr sz="203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82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788" y="958850"/>
            <a:ext cx="7996573" cy="3355975"/>
          </a:xfrm>
        </p:spPr>
        <p:txBody>
          <a:bodyPr anchor="b"/>
          <a:lstStyle>
            <a:lvl1pPr>
              <a:defRPr sz="650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40499" y="2070851"/>
            <a:ext cx="12551747" cy="10221075"/>
          </a:xfrm>
        </p:spPr>
        <p:txBody>
          <a:bodyPr anchor="t"/>
          <a:lstStyle>
            <a:lvl1pPr marL="0" indent="0">
              <a:buNone/>
              <a:defRPr sz="6508"/>
            </a:lvl1pPr>
            <a:lvl2pPr marL="929762" indent="0">
              <a:buNone/>
              <a:defRPr sz="5694"/>
            </a:lvl2pPr>
            <a:lvl3pPr marL="1859524" indent="0">
              <a:buNone/>
              <a:defRPr sz="4881"/>
            </a:lvl3pPr>
            <a:lvl4pPr marL="2789286" indent="0">
              <a:buNone/>
              <a:defRPr sz="4067"/>
            </a:lvl4pPr>
            <a:lvl5pPr marL="3719048" indent="0">
              <a:buNone/>
              <a:defRPr sz="4067"/>
            </a:lvl5pPr>
            <a:lvl6pPr marL="4648810" indent="0">
              <a:buNone/>
              <a:defRPr sz="4067"/>
            </a:lvl6pPr>
            <a:lvl7pPr marL="5578572" indent="0">
              <a:buNone/>
              <a:defRPr sz="4067"/>
            </a:lvl7pPr>
            <a:lvl8pPr marL="6508333" indent="0">
              <a:buNone/>
              <a:defRPr sz="4067"/>
            </a:lvl8pPr>
            <a:lvl9pPr marL="7438095" indent="0">
              <a:buNone/>
              <a:defRPr sz="4067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7788" y="4314825"/>
            <a:ext cx="7996573" cy="7993747"/>
          </a:xfrm>
        </p:spPr>
        <p:txBody>
          <a:bodyPr/>
          <a:lstStyle>
            <a:lvl1pPr marL="0" indent="0">
              <a:buNone/>
              <a:defRPr sz="3254"/>
            </a:lvl1pPr>
            <a:lvl2pPr marL="929762" indent="0">
              <a:buNone/>
              <a:defRPr sz="2847"/>
            </a:lvl2pPr>
            <a:lvl3pPr marL="1859524" indent="0">
              <a:buNone/>
              <a:defRPr sz="2440"/>
            </a:lvl3pPr>
            <a:lvl4pPr marL="2789286" indent="0">
              <a:buNone/>
              <a:defRPr sz="2034"/>
            </a:lvl4pPr>
            <a:lvl5pPr marL="3719048" indent="0">
              <a:buNone/>
              <a:defRPr sz="2034"/>
            </a:lvl5pPr>
            <a:lvl6pPr marL="4648810" indent="0">
              <a:buNone/>
              <a:defRPr sz="2034"/>
            </a:lvl6pPr>
            <a:lvl7pPr marL="5578572" indent="0">
              <a:buNone/>
              <a:defRPr sz="2034"/>
            </a:lvl7pPr>
            <a:lvl8pPr marL="6508333" indent="0">
              <a:buNone/>
              <a:defRPr sz="2034"/>
            </a:lvl8pPr>
            <a:lvl9pPr marL="7438095" indent="0">
              <a:buNone/>
              <a:defRPr sz="203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9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04559" y="765749"/>
            <a:ext cx="21384458" cy="27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559" y="3828741"/>
            <a:ext cx="21384458" cy="912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04558" y="13330680"/>
            <a:ext cx="5578554" cy="765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6933-8A58-4AAE-A241-7DF33609E334}" type="datetimeFigureOut">
              <a:rPr lang="zh-CN" altLang="en-US" smtClean="0"/>
              <a:t>2025/8/18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2872" y="13330680"/>
            <a:ext cx="8367832" cy="765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10463" y="13330680"/>
            <a:ext cx="5578554" cy="765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A9599-2B0F-460D-B81C-EF5FFF680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27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859524" rtl="0" eaLnBrk="1" latinLnBrk="0" hangingPunct="1">
        <a:lnSpc>
          <a:spcPct val="90000"/>
        </a:lnSpc>
        <a:spcBef>
          <a:spcPct val="0"/>
        </a:spcBef>
        <a:buNone/>
        <a:defRPr sz="89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4881" indent="-464881" algn="l" defTabSz="1859524" rtl="0" eaLnBrk="1" latinLnBrk="0" hangingPunct="1">
        <a:lnSpc>
          <a:spcPct val="90000"/>
        </a:lnSpc>
        <a:spcBef>
          <a:spcPts val="2034"/>
        </a:spcBef>
        <a:buFont typeface="Arial" panose="020B0604020202020204" pitchFamily="34" charset="0"/>
        <a:buChar char="•"/>
        <a:defRPr sz="5694" kern="1200">
          <a:solidFill>
            <a:schemeClr val="tx1"/>
          </a:solidFill>
          <a:latin typeface="+mn-lt"/>
          <a:ea typeface="+mn-ea"/>
          <a:cs typeface="+mn-cs"/>
        </a:defRPr>
      </a:lvl1pPr>
      <a:lvl2pPr marL="1394643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4881" kern="1200">
          <a:solidFill>
            <a:schemeClr val="tx1"/>
          </a:solidFill>
          <a:latin typeface="+mn-lt"/>
          <a:ea typeface="+mn-ea"/>
          <a:cs typeface="+mn-cs"/>
        </a:defRPr>
      </a:lvl2pPr>
      <a:lvl3pPr marL="2324405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4067" kern="1200">
          <a:solidFill>
            <a:schemeClr val="tx1"/>
          </a:solidFill>
          <a:latin typeface="+mn-lt"/>
          <a:ea typeface="+mn-ea"/>
          <a:cs typeface="+mn-cs"/>
        </a:defRPr>
      </a:lvl3pPr>
      <a:lvl4pPr marL="3254167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4pPr>
      <a:lvl5pPr marL="4183929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5pPr>
      <a:lvl6pPr marL="5113691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6pPr>
      <a:lvl7pPr marL="6043452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7pPr>
      <a:lvl8pPr marL="6973214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8pPr>
      <a:lvl9pPr marL="7902976" indent="-464881" algn="l" defTabSz="1859524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3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1pPr>
      <a:lvl2pPr marL="929762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2pPr>
      <a:lvl3pPr marL="1859524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3pPr>
      <a:lvl4pPr marL="2789286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4pPr>
      <a:lvl5pPr marL="3719048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5pPr>
      <a:lvl6pPr marL="4648810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6pPr>
      <a:lvl7pPr marL="5578572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7pPr>
      <a:lvl8pPr marL="6508333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8pPr>
      <a:lvl9pPr marL="7438095" algn="l" defTabSz="1859524" rtl="0" eaLnBrk="1" latinLnBrk="0" hangingPunct="1">
        <a:defRPr sz="36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6CC713-6B73-D745-82D5-C100C308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637" y="10598665"/>
            <a:ext cx="16624300" cy="3009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817E5FD-1BB8-AA4C-9047-1A5698BB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37" y="5835365"/>
            <a:ext cx="14820900" cy="4025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9E26D7-6582-F743-AFFB-94BF0FDDE575}"/>
              </a:ext>
            </a:extLst>
          </p:cNvPr>
          <p:cNvSpPr txBox="1"/>
          <p:nvPr/>
        </p:nvSpPr>
        <p:spPr>
          <a:xfrm>
            <a:off x="8284571" y="2142679"/>
            <a:ext cx="762901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latin typeface="Times" pitchFamily="2" charset="0"/>
              </a:rPr>
              <a:t>CVPR 2025 Paper Sharing</a:t>
            </a:r>
          </a:p>
          <a:p>
            <a:pPr algn="ctr"/>
            <a:endParaRPr kumimoji="1" lang="en-US" altLang="zh-CN" sz="4000" dirty="0">
              <a:latin typeface="Times" pitchFamily="2" charset="0"/>
            </a:endParaRPr>
          </a:p>
          <a:p>
            <a:pPr algn="ctr"/>
            <a:r>
              <a:rPr kumimoji="1" lang="en-US" altLang="zh-CN" sz="4400" dirty="0">
                <a:latin typeface="Times" pitchFamily="2" charset="0"/>
              </a:rPr>
              <a:t>Presenter: 	</a:t>
            </a:r>
            <a:r>
              <a:rPr kumimoji="1" lang="en-US" altLang="zh-CN" sz="4400" dirty="0" err="1">
                <a:latin typeface="Times" pitchFamily="2" charset="0"/>
              </a:rPr>
              <a:t>Jingjing</a:t>
            </a:r>
            <a:r>
              <a:rPr kumimoji="1" lang="en-US" altLang="zh-CN" sz="4400" dirty="0">
                <a:latin typeface="Times" pitchFamily="2" charset="0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3871119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CA" altLang="zh-CN" sz="7200" dirty="0"/>
              <a:t>Prompt Type Study</a:t>
            </a:r>
            <a:endParaRPr lang="en-US" altLang="zh-CN" sz="7200" b="1" dirty="0">
              <a:latin typeface="Times" pitchFamily="2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938" y="5760267"/>
            <a:ext cx="11235499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0" indent="0"/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Point + mask prompts significantly outperform single-modality prompts.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Bounding boxes underperform due to </a:t>
            </a:r>
            <a:r>
              <a:rPr lang="en-CA" altLang="zh-CN" sz="3600" b="1" dirty="0"/>
              <a:t>inaccurate region coverage</a:t>
            </a:r>
            <a:r>
              <a:rPr lang="en-CA" altLang="zh-CN" sz="3600" dirty="0"/>
              <a:t> and </a:t>
            </a:r>
            <a:r>
              <a:rPr lang="en-CA" altLang="zh-CN" sz="3600" b="1" dirty="0"/>
              <a:t>object overlap</a:t>
            </a:r>
            <a:r>
              <a:rPr lang="en-CA" altLang="zh-CN" sz="36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Using all three (point + mask + </a:t>
            </a:r>
            <a:r>
              <a:rPr lang="en-CA" altLang="zh-CN" sz="3600" dirty="0" err="1"/>
              <a:t>bbox</a:t>
            </a:r>
            <a:r>
              <a:rPr lang="en-CA" altLang="zh-CN" sz="3600" dirty="0"/>
              <a:t>) does not help further, indicating </a:t>
            </a:r>
            <a:r>
              <a:rPr lang="en-CA" altLang="zh-CN" sz="3600" b="1" dirty="0"/>
              <a:t>efficiency trade-offs</a:t>
            </a:r>
            <a:r>
              <a:rPr lang="en-CA" altLang="zh-CN" sz="36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56EB0C-D060-444F-9B52-577792D6B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19" y="6062846"/>
            <a:ext cx="10136870" cy="47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CA" altLang="zh-CN" sz="7200" dirty="0"/>
              <a:t>Efficiency Comparison</a:t>
            </a:r>
            <a:endParaRPr lang="en-US" altLang="zh-CN" sz="7200" b="1" dirty="0">
              <a:latin typeface="Times" pitchFamily="2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938" y="5760267"/>
            <a:ext cx="1123549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0" indent="0"/>
            <a:endParaRPr kumimoji="1" lang="en-US" altLang="zh-CN" sz="3600" dirty="0"/>
          </a:p>
          <a:p>
            <a:r>
              <a:rPr lang="en-CA" altLang="zh-CN" sz="3600" b="1" dirty="0"/>
              <a:t>ESC-Net is highly efficient</a:t>
            </a:r>
            <a:r>
              <a:rPr lang="en-CA" altLang="zh-CN" sz="3600" dirty="0"/>
              <a:t>, achieving: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Lower or comparable inference time vs. CAT-</a:t>
            </a:r>
            <a:r>
              <a:rPr lang="en-CA" altLang="zh-CN" sz="3600" dirty="0" err="1"/>
              <a:t>Seg</a:t>
            </a:r>
            <a:endParaRPr lang="en-CA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10×–25× </a:t>
            </a:r>
            <a:r>
              <a:rPr lang="en-CA" altLang="zh-CN" sz="3600" b="1" dirty="0"/>
              <a:t>less computation</a:t>
            </a:r>
            <a:r>
              <a:rPr lang="en-CA" altLang="zh-CN" sz="3600" dirty="0"/>
              <a:t> than two-stage methods like </a:t>
            </a:r>
            <a:r>
              <a:rPr lang="en-CA" altLang="zh-CN" sz="3600" dirty="0" err="1"/>
              <a:t>ZegFormer</a:t>
            </a:r>
            <a:endParaRPr lang="en-CA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Best trade-off between </a:t>
            </a:r>
            <a:r>
              <a:rPr lang="en-CA" altLang="zh-CN" sz="3600" b="1" dirty="0"/>
              <a:t>efficiency and accuracy</a:t>
            </a:r>
            <a:endParaRPr lang="en-CA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BC6D5C-DEEA-684B-9EB7-AE46EED3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79" y="5760267"/>
            <a:ext cx="9935396" cy="40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D9A155-1735-CC46-8737-BFDD441359A4}"/>
              </a:ext>
            </a:extLst>
          </p:cNvPr>
          <p:cNvSpPr txBox="1"/>
          <p:nvPr/>
        </p:nvSpPr>
        <p:spPr>
          <a:xfrm>
            <a:off x="246324" y="765211"/>
            <a:ext cx="47371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8000" dirty="0"/>
              <a:t>Conclusion</a:t>
            </a:r>
            <a:endParaRPr kumimoji="1" lang="zh-CN" altLang="en-US" sz="8000" dirty="0">
              <a:latin typeface="Times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F15BC8-8FB8-ED41-B6D1-9F336D628A68}"/>
              </a:ext>
            </a:extLst>
          </p:cNvPr>
          <p:cNvSpPr/>
          <p:nvPr/>
        </p:nvSpPr>
        <p:spPr>
          <a:xfrm>
            <a:off x="-1" y="2341749"/>
            <a:ext cx="11151715" cy="290027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0A9B5B78-BEFE-E144-96DE-64412315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472" y="3756499"/>
            <a:ext cx="20267909" cy="677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4400" b="1" dirty="0"/>
              <a:t>ESC-Net outperforms</a:t>
            </a:r>
            <a:r>
              <a:rPr lang="en-CA" altLang="zh-CN" sz="4400" dirty="0"/>
              <a:t> both one-stage and two-stage baselines across diverse datasets and CLIP variants.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4400" dirty="0"/>
              <a:t>Its success stems from: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altLang="zh-CN" sz="4400" dirty="0"/>
              <a:t>The use of </a:t>
            </a:r>
            <a:r>
              <a:rPr lang="en-CA" altLang="zh-CN" sz="4400" b="1" dirty="0"/>
              <a:t>pseudo prompt-based SAM integration</a:t>
            </a:r>
            <a:endParaRPr lang="en-CA" altLang="zh-CN" sz="44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altLang="zh-CN" sz="4400" dirty="0"/>
              <a:t>The </a:t>
            </a:r>
            <a:r>
              <a:rPr lang="en-CA" altLang="zh-CN" sz="4400" b="1" dirty="0"/>
              <a:t>Vision-Language Fusion module</a:t>
            </a:r>
            <a:endParaRPr lang="en-CA" altLang="zh-CN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4400" dirty="0"/>
              <a:t>It is </a:t>
            </a:r>
            <a:r>
              <a:rPr lang="en-CA" altLang="zh-CN" sz="4400" b="1" dirty="0"/>
              <a:t>efficient</a:t>
            </a:r>
            <a:r>
              <a:rPr lang="en-CA" altLang="zh-CN" sz="4400" dirty="0"/>
              <a:t>, scalable, and more </a:t>
            </a:r>
            <a:r>
              <a:rPr lang="en-CA" altLang="zh-CN" sz="4400" b="1" dirty="0"/>
              <a:t>robust to category generalization</a:t>
            </a:r>
            <a:r>
              <a:rPr lang="en-CA" altLang="zh-CN" sz="4400" dirty="0"/>
              <a:t>, making it highly practical for real-world open-vocabulary segmentation.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4218" dirty="0"/>
          </a:p>
          <a:p>
            <a:pPr>
              <a:buFont typeface="Arial" panose="020B0604020202020204" pitchFamily="34" charset="0"/>
              <a:buChar char="•"/>
            </a:pPr>
            <a:endParaRPr kumimoji="1" lang="en-US" altLang="zh-CN" sz="4218" dirty="0"/>
          </a:p>
          <a:p>
            <a:pPr>
              <a:buFont typeface="Arial" panose="020B0604020202020204" pitchFamily="34" charset="0"/>
              <a:buChar char="•"/>
            </a:pPr>
            <a:endParaRPr kumimoji="1" lang="en-US" altLang="zh-CN" sz="4218" dirty="0"/>
          </a:p>
        </p:txBody>
      </p:sp>
    </p:spTree>
    <p:extLst>
      <p:ext uri="{BB962C8B-B14F-4D97-AF65-F5344CB8AC3E}">
        <p14:creationId xmlns:p14="http://schemas.microsoft.com/office/powerpoint/2010/main" val="417953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E81365-76FE-0746-A992-06B76593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637" y="4559374"/>
            <a:ext cx="16624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6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D9A155-1735-CC46-8737-BFDD441359A4}"/>
              </a:ext>
            </a:extLst>
          </p:cNvPr>
          <p:cNvSpPr txBox="1"/>
          <p:nvPr/>
        </p:nvSpPr>
        <p:spPr>
          <a:xfrm>
            <a:off x="246324" y="765211"/>
            <a:ext cx="19282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>
                <a:latin typeface="Times" pitchFamily="2" charset="0"/>
              </a:rPr>
              <a:t>Referring Video Object Segmentation (RVOS)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F15BC8-8FB8-ED41-B6D1-9F336D628A68}"/>
              </a:ext>
            </a:extLst>
          </p:cNvPr>
          <p:cNvSpPr/>
          <p:nvPr/>
        </p:nvSpPr>
        <p:spPr>
          <a:xfrm>
            <a:off x="-1" y="2341749"/>
            <a:ext cx="11151715" cy="290027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6DF119DC-D5C4-EC4D-92F2-BFD310972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4" y="3328285"/>
            <a:ext cx="209221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zh-CN" sz="4218" b="1" dirty="0"/>
              <a:t>&gt; </a:t>
            </a:r>
            <a:r>
              <a:rPr lang="en-CA" altLang="zh-CN" sz="4400" dirty="0"/>
              <a:t>Referring Video Object Segmentation (RVOS) relies on natural language expressions to segment an object in a video clip.</a:t>
            </a:r>
            <a:endParaRPr kumimoji="1" lang="zh-CN" altLang="en-US" sz="4218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2AD815-3E47-744B-A3FD-D65DAD89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30" y="4606481"/>
            <a:ext cx="20459740" cy="68341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5FECA2F-CC28-DF42-9C16-BD1881FF9A2E}"/>
              </a:ext>
            </a:extLst>
          </p:cNvPr>
          <p:cNvSpPr txBox="1"/>
          <p:nvPr/>
        </p:nvSpPr>
        <p:spPr>
          <a:xfrm>
            <a:off x="1326473" y="11792638"/>
            <a:ext cx="2236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600" dirty="0"/>
              <a:t>Existing RVOS methods are either short-clip based (losing global context) or offline (not suitable for streaming).</a:t>
            </a:r>
          </a:p>
          <a:p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4124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D9A155-1735-CC46-8737-BFDD441359A4}"/>
              </a:ext>
            </a:extLst>
          </p:cNvPr>
          <p:cNvSpPr txBox="1"/>
          <p:nvPr/>
        </p:nvSpPr>
        <p:spPr>
          <a:xfrm>
            <a:off x="246324" y="765211"/>
            <a:ext cx="4915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>
                <a:latin typeface="Times" pitchFamily="2" charset="0"/>
              </a:rPr>
              <a:t>SAMWISE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F15BC8-8FB8-ED41-B6D1-9F336D628A68}"/>
              </a:ext>
            </a:extLst>
          </p:cNvPr>
          <p:cNvSpPr/>
          <p:nvPr/>
        </p:nvSpPr>
        <p:spPr>
          <a:xfrm>
            <a:off x="-1" y="2341749"/>
            <a:ext cx="11151715" cy="290027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D13ED7-31CB-2648-BB5D-320D56753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6252"/>
            <a:ext cx="16302219" cy="830865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59AC019-7B8C-7E42-A0B6-7DB54AA8931D}"/>
              </a:ext>
            </a:extLst>
          </p:cNvPr>
          <p:cNvSpPr/>
          <p:nvPr/>
        </p:nvSpPr>
        <p:spPr>
          <a:xfrm>
            <a:off x="11759786" y="7006709"/>
            <a:ext cx="127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CN" dirty="0"/>
              <a:t>Motivation.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F4B888-D369-314C-8F13-A944F09B5550}"/>
              </a:ext>
            </a:extLst>
          </p:cNvPr>
          <p:cNvSpPr txBox="1"/>
          <p:nvPr/>
        </p:nvSpPr>
        <p:spPr>
          <a:xfrm>
            <a:off x="16302219" y="3636335"/>
            <a:ext cx="8491356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2800" b="1" dirty="0"/>
              <a:t>Motivation.</a:t>
            </a:r>
            <a:br>
              <a:rPr lang="en-CA" altLang="zh-CN" sz="2800" dirty="0"/>
            </a:br>
            <a:r>
              <a:rPr lang="en-CA" altLang="zh-CN" sz="2800" dirty="0"/>
              <a:t>SAM2 operates in a streaming manner but lacks mechanisms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2800" dirty="0"/>
              <a:t>Interpret textual prompts;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2800" dirty="0"/>
              <a:t>Model temporal dynamics across frames;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2800" dirty="0"/>
              <a:t>Enable early interaction between modalities.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altLang="zh-CN" sz="2800" dirty="0"/>
          </a:p>
          <a:p>
            <a:r>
              <a:rPr lang="en-CA" altLang="zh-CN" sz="2800" dirty="0"/>
              <a:t>SAM2 tends to keep tracking an incorrect object once initialized, even if the correct one appears later. In RVOS, this bias cannot be fixed by human re-prompting, hence requires an automated correction strategy.</a:t>
            </a:r>
          </a:p>
          <a:p>
            <a:endParaRPr lang="en-CA" altLang="zh-CN" sz="2800" b="1" dirty="0"/>
          </a:p>
          <a:p>
            <a:r>
              <a:rPr lang="en-CA" altLang="zh-CN" sz="2800" b="1" dirty="0"/>
              <a:t>Main contributions.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2800" dirty="0"/>
              <a:t>A lightweight </a:t>
            </a:r>
            <a:r>
              <a:rPr lang="en-CA" altLang="zh-CN" sz="2800" b="1" dirty="0"/>
              <a:t>Cross-Modal Temporal Adapter (CMT)</a:t>
            </a:r>
            <a:r>
              <a:rPr lang="en-CA" altLang="zh-CN" sz="2800" dirty="0"/>
              <a:t> that enriches SAM2 features with text and temporal cues.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2800" dirty="0"/>
              <a:t>Introduce </a:t>
            </a:r>
            <a:r>
              <a:rPr lang="en-CA" altLang="zh-CN" sz="2800" b="1" dirty="0"/>
              <a:t>Conditional Memory Encoder (CME) </a:t>
            </a:r>
            <a:r>
              <a:rPr lang="en-CA" altLang="zh-CN" sz="2800" dirty="0"/>
              <a:t>to re-align tracking when a new, more relevant object appears.</a:t>
            </a:r>
          </a:p>
        </p:txBody>
      </p:sp>
    </p:spTree>
    <p:extLst>
      <p:ext uri="{BB962C8B-B14F-4D97-AF65-F5344CB8AC3E}">
        <p14:creationId xmlns:p14="http://schemas.microsoft.com/office/powerpoint/2010/main" val="114924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86340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CMT: Cross Modal Temporal Adaptor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B17392-9EA3-D940-B8A0-DFBD6EC4C99E}"/>
              </a:ext>
            </a:extLst>
          </p:cNvPr>
          <p:cNvSpPr txBox="1"/>
          <p:nvPr/>
        </p:nvSpPr>
        <p:spPr>
          <a:xfrm>
            <a:off x="12036055" y="2977848"/>
            <a:ext cx="12248707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dirty="0"/>
              <a:t>CMT is a lightweight adapter module integrated at every intermediate layer of both the frozen visual and textual encoders. It has three key components: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200" b="1" dirty="0"/>
              <a:t>Hierarchical Selective Attention (HSA):</a:t>
            </a:r>
            <a:r>
              <a:rPr lang="en-CA" altLang="zh-CN" sz="3200" dirty="0"/>
              <a:t> captures motion by applying attention within </a:t>
            </a:r>
            <a:r>
              <a:rPr lang="en-CA" altLang="zh-CN" sz="3200" dirty="0" err="1"/>
              <a:t>spatio</a:t>
            </a:r>
            <a:r>
              <a:rPr lang="en-CA" altLang="zh-CN" sz="3200" dirty="0"/>
              <a:t>-temporal patches of size T×P×P, scaled hierarchically across layers.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200" b="1" dirty="0"/>
              <a:t>Text-to-Visual Attention (TVA):</a:t>
            </a:r>
            <a:r>
              <a:rPr lang="en-CA" altLang="zh-CN" sz="3200" dirty="0"/>
              <a:t> enriches frame-level visual tokens with textual context, aligning actions/objects with the prompt.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200" b="1" dirty="0"/>
              <a:t>Visual-to-Text Attention (VTA):</a:t>
            </a:r>
            <a:r>
              <a:rPr lang="en-CA" altLang="zh-CN" sz="3200" dirty="0"/>
              <a:t> enriches textual embeddings with visual semantics, contextualizing ambiguous captions.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altLang="zh-CN" sz="3200" dirty="0"/>
          </a:p>
          <a:p>
            <a:r>
              <a:rPr lang="en-CA" altLang="zh-CN" sz="3200" b="1" dirty="0"/>
              <a:t>Impact.</a:t>
            </a:r>
            <a:br>
              <a:rPr lang="en-CA" altLang="zh-CN" sz="3200" dirty="0"/>
            </a:br>
            <a:r>
              <a:rPr lang="en-CA" altLang="zh-CN" sz="3200" dirty="0"/>
              <a:t>CMT injects motion cues and enforces bidirectional modality interaction at the feature level. Compared with generic adapters, it is explicitly designed for RVOS, leading to superior performance.</a:t>
            </a:r>
          </a:p>
          <a:p>
            <a:endParaRPr lang="en-CA" altLang="zh-CN" sz="3200" dirty="0"/>
          </a:p>
          <a:p>
            <a:endParaRPr kumimoji="1"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DBEF02-401E-2647-8B83-8806831F1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98" y="3018430"/>
            <a:ext cx="9207500" cy="4521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1DF9B3-882A-AA4B-AA5C-C6274518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70" y="8050397"/>
            <a:ext cx="9067986" cy="44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8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86340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CME: Conditional Memory Encoder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5CEED5-B557-F741-A81A-FCD13D81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9" y="3670784"/>
            <a:ext cx="10235433" cy="80250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D8A1F9-4A19-1B4C-A4F9-ED62F24F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059" y="4774387"/>
            <a:ext cx="13179388" cy="54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5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 err="1">
                <a:latin typeface="Times" pitchFamily="2" charset="0"/>
              </a:rPr>
              <a:t>Comparions</a:t>
            </a:r>
            <a:r>
              <a:rPr lang="en-US" altLang="zh-CN" sz="7200" b="1" dirty="0">
                <a:latin typeface="Times" pitchFamily="2" charset="0"/>
              </a:rPr>
              <a:t> with SOTA.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B6E527-268A-0B46-9242-141461A4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955" y="2922839"/>
            <a:ext cx="16256000" cy="67691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23FCDC-B27B-8D4E-BD1D-6BB8511DF4C4}"/>
              </a:ext>
            </a:extLst>
          </p:cNvPr>
          <p:cNvSpPr txBox="1"/>
          <p:nvPr/>
        </p:nvSpPr>
        <p:spPr>
          <a:xfrm>
            <a:off x="2828260" y="10526233"/>
            <a:ext cx="19708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3200" b="1" dirty="0"/>
              <a:t>SAMWISE (</a:t>
            </a:r>
            <a:r>
              <a:rPr lang="en-CA" altLang="zh-CN" sz="3200" b="1" dirty="0" err="1"/>
              <a:t>RoBERTa</a:t>
            </a:r>
            <a:r>
              <a:rPr lang="en-CA" altLang="zh-CN" sz="3200" b="1" dirty="0"/>
              <a:t>, 202M </a:t>
            </a:r>
            <a:r>
              <a:rPr lang="en-CA" altLang="zh-CN" sz="3200" b="1" dirty="0" err="1"/>
              <a:t>params</a:t>
            </a:r>
            <a:r>
              <a:rPr lang="en-CA" altLang="zh-CN" sz="3200" b="1" dirty="0"/>
              <a:t>)</a:t>
            </a:r>
            <a:r>
              <a:rPr lang="en-CA" altLang="zh-CN" sz="3200" dirty="0"/>
              <a:t> achieves </a:t>
            </a:r>
            <a:r>
              <a:rPr lang="en-CA" altLang="zh-CN" sz="3200" b="1" dirty="0"/>
              <a:t>49.5 J&amp;F on </a:t>
            </a:r>
            <a:r>
              <a:rPr lang="en-CA" altLang="zh-CN" sz="3200" b="1" dirty="0" err="1"/>
              <a:t>MeViS</a:t>
            </a:r>
            <a:r>
              <a:rPr lang="en-CA" altLang="zh-CN" sz="3200" dirty="0"/>
              <a:t>, outperforming the previous SOTA </a:t>
            </a:r>
            <a:r>
              <a:rPr lang="en-CA" altLang="zh-CN" sz="3200" dirty="0" err="1"/>
              <a:t>DsHmp</a:t>
            </a:r>
            <a:r>
              <a:rPr lang="en-CA" altLang="zh-CN" sz="3200" dirty="0"/>
              <a:t> (46.4).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altLang="zh-CN" sz="3200" dirty="0"/>
              <a:t>SAMWISE surpasses larger SOTA and VLM-based methods with far fewer trainable parameters (&lt;5M).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5037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CA" altLang="zh-CN" sz="7200" dirty="0"/>
              <a:t>Cross-Modal Temporal Adapter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938" y="5760267"/>
            <a:ext cx="112354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Each component of CMT adds performance, and CME further alleviates tracking bias.</a:t>
            </a: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Multi-scale hierarchical modeling yields the best temporal reasoning.</a:t>
            </a: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Conditional triggering avoids noise while effectively correcting bias.</a:t>
            </a:r>
            <a:endParaRPr kumimoji="1" lang="en-US" altLang="zh-CN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AE8205-8FAF-7F4A-B007-0AA5DA40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77" y="2922839"/>
            <a:ext cx="8435791" cy="46710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7DE4AD-6090-6340-B433-260E4C63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68" y="8264673"/>
            <a:ext cx="78359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D9A155-1735-CC46-8737-BFDD441359A4}"/>
              </a:ext>
            </a:extLst>
          </p:cNvPr>
          <p:cNvSpPr txBox="1"/>
          <p:nvPr/>
        </p:nvSpPr>
        <p:spPr>
          <a:xfrm>
            <a:off x="246324" y="765211"/>
            <a:ext cx="173744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>
                <a:latin typeface="Times" pitchFamily="2" charset="0"/>
              </a:rPr>
              <a:t>Open-Vocabulary Semantic Segmentation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F15BC8-8FB8-ED41-B6D1-9F336D628A68}"/>
              </a:ext>
            </a:extLst>
          </p:cNvPr>
          <p:cNvSpPr/>
          <p:nvPr/>
        </p:nvSpPr>
        <p:spPr>
          <a:xfrm>
            <a:off x="-1" y="2341749"/>
            <a:ext cx="11151715" cy="290027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6DF119DC-D5C4-EC4D-92F2-BFD310972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4" y="2796657"/>
            <a:ext cx="20922178" cy="20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zh-CN" sz="4218" b="1" dirty="0"/>
              <a:t>&gt; </a:t>
            </a:r>
            <a:r>
              <a:rPr kumimoji="1" lang="en-US" altLang="zh-CN" sz="4218" dirty="0"/>
              <a:t>Open-vocabulary semantic segmentation aims to assign pixel-level labels to images across an unlimited range of classes.</a:t>
            </a:r>
          </a:p>
          <a:p>
            <a:pPr eaLnBrk="1" hangingPunct="1"/>
            <a:endParaRPr kumimoji="1" lang="zh-CN" altLang="en-US" sz="4218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CF3E0C1-A4B3-9D47-9B6E-AB5904AB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53" y="4836254"/>
            <a:ext cx="18947219" cy="59548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A103019-E775-414A-9618-C0FCE35BABAE}"/>
              </a:ext>
            </a:extLst>
          </p:cNvPr>
          <p:cNvSpPr txBox="1"/>
          <p:nvPr/>
        </p:nvSpPr>
        <p:spPr>
          <a:xfrm>
            <a:off x="701749" y="10951535"/>
            <a:ext cx="23387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Two-stage methods are accurate but computationally heavy.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Correlation-based (one-stage) methods are efficient but produce coarse masks due to limited spatial localization from CLIP.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9467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CA" altLang="zh-CN" sz="7200" dirty="0"/>
              <a:t>Comparison with Other Adaptation strategy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938" y="5760267"/>
            <a:ext cx="112354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0" indent="0"/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Generic PEFT methods (</a:t>
            </a:r>
            <a:r>
              <a:rPr lang="en-CA" altLang="zh-CN" sz="3600" dirty="0" err="1"/>
              <a:t>LoRa</a:t>
            </a:r>
            <a:r>
              <a:rPr lang="en-CA" altLang="zh-CN" sz="3600" dirty="0"/>
              <a:t>, </a:t>
            </a:r>
            <a:r>
              <a:rPr lang="en-CA" altLang="zh-CN" sz="3600" dirty="0" err="1"/>
              <a:t>AdaptFormer</a:t>
            </a:r>
            <a:r>
              <a:rPr lang="en-CA" altLang="zh-CN" sz="3600" dirty="0"/>
              <a:t>) offer little improvement, while task-specific CMT significantly boosts performance with minimal overhead.</a:t>
            </a: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E1DFEB-54F0-C44D-83AF-FA7F642D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77" y="6641434"/>
            <a:ext cx="8789446" cy="16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7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6E63C86-53C9-484A-BC68-5EDC13002C1C}"/>
              </a:ext>
            </a:extLst>
          </p:cNvPr>
          <p:cNvSpPr txBox="1"/>
          <p:nvPr/>
        </p:nvSpPr>
        <p:spPr>
          <a:xfrm>
            <a:off x="10377377" y="5847908"/>
            <a:ext cx="2630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Thanks!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94506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222643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Proposed Method: </a:t>
            </a:r>
            <a:r>
              <a:rPr lang="en-US" altLang="zh-CN" sz="7200" b="1" dirty="0" err="1">
                <a:latin typeface="Times" pitchFamily="2" charset="0"/>
              </a:rPr>
              <a:t>ESCNet</a:t>
            </a:r>
            <a:endParaRPr lang="en-US" altLang="zh-CN" sz="7200" b="1" dirty="0">
              <a:latin typeface="Times" pitchFamily="2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4E32B4-47FE-A246-8536-1BDD3286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62" y="2873657"/>
            <a:ext cx="23418877" cy="5930102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8B88CCA-C3F1-064F-9EDE-2B752645C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069291"/>
              </p:ext>
            </p:extLst>
          </p:nvPr>
        </p:nvGraphicFramePr>
        <p:xfrm>
          <a:off x="2014487" y="9088856"/>
          <a:ext cx="14255750" cy="4663440"/>
        </p:xfrm>
        <a:graphic>
          <a:graphicData uri="http://schemas.openxmlformats.org/drawingml/2006/table">
            <a:tbl>
              <a:tblPr/>
              <a:tblGrid>
                <a:gridCol w="7127875">
                  <a:extLst>
                    <a:ext uri="{9D8B030D-6E8A-4147-A177-3AD203B41FA5}">
                      <a16:colId xmlns:a16="http://schemas.microsoft.com/office/drawing/2014/main" val="3504251035"/>
                    </a:ext>
                  </a:extLst>
                </a:gridCol>
                <a:gridCol w="7127875">
                  <a:extLst>
                    <a:ext uri="{9D8B030D-6E8A-4147-A177-3AD203B41FA5}">
                      <a16:colId xmlns:a16="http://schemas.microsoft.com/office/drawing/2014/main" val="3455800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CA" sz="2400"/>
                        <a:t>Module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Description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277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/>
                        <a:t>1. CLIP Encoder</a:t>
                      </a:r>
                      <a:endParaRPr lang="en-CA" sz="2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/>
                        <a:t>Extracts image &amp; text features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196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/>
                        <a:t>2. Correlation Map</a:t>
                      </a:r>
                      <a:endParaRPr lang="en-CA" sz="2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/>
                        <a:t>Measures similarity between image regions and each class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953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/>
                        <a:t>3. Pseudo Prompt Generator (PPG)</a:t>
                      </a:r>
                      <a:endParaRPr lang="en-CA" sz="2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/>
                        <a:t>Converts similarity maps into point and mask prompts for SAM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743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/>
                        <a:t>4. SAM Blocks</a:t>
                      </a:r>
                      <a:endParaRPr lang="en-CA" sz="2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/>
                        <a:t>Use SAM decoder’s transformer blocks to aggregate spatial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01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 dirty="0"/>
                        <a:t>5. </a:t>
                      </a:r>
                      <a:r>
                        <a:rPr lang="en-CA" sz="1800" b="1" dirty="0"/>
                        <a:t>Vision-Language</a:t>
                      </a:r>
                      <a:r>
                        <a:rPr lang="en-CA" sz="2400" b="1" dirty="0"/>
                        <a:t> Fusion (VLF)</a:t>
                      </a:r>
                      <a:endParaRPr lang="en-CA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/>
                        <a:t>Further refines features using both image and text guidance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531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2400" b="1"/>
                        <a:t>6. Decoder</a:t>
                      </a:r>
                      <a:endParaRPr lang="en-CA" sz="2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Generates the final segmentation mask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754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92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86340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PPG: Pseudo Prompt Generator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777477-180B-1040-BD27-08F0CB23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84" y="3379750"/>
            <a:ext cx="9885215" cy="83197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7B17392-9EA3-D940-B8A0-DFBD6EC4C99E}"/>
              </a:ext>
            </a:extLst>
          </p:cNvPr>
          <p:cNvSpPr txBox="1"/>
          <p:nvPr/>
        </p:nvSpPr>
        <p:spPr>
          <a:xfrm>
            <a:off x="12227442" y="4169477"/>
            <a:ext cx="11589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600" b="1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In open-vocabulary segmentation, there's no predefined list of categories or manually annotated masks available during inference.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While CLIP provides class-aware similarity maps between text and image, it lacks spatial detail.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SAM can generate precise masks given proper prompts (points, masks, boxes).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3600" dirty="0"/>
              <a:t>Thus, PPG bridges the gap by </a:t>
            </a:r>
            <a:r>
              <a:rPr lang="en-CA" altLang="zh-CN" sz="3600" b="1" dirty="0"/>
              <a:t>automatically generating pseudo-prompts</a:t>
            </a:r>
            <a:r>
              <a:rPr lang="en-CA" altLang="zh-CN" sz="3600" dirty="0"/>
              <a:t> from CLIP outputs to guide SAM’s segmentation.</a:t>
            </a:r>
          </a:p>
          <a:p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4210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86340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PPG: Pseudo Prompt Generator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777477-180B-1040-BD27-08F0CB23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84" y="3379750"/>
            <a:ext cx="9885215" cy="83197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B831D5-06BE-2345-85E2-A460E125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586" y="2341750"/>
            <a:ext cx="12027044" cy="92636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4B7E41B-A178-B542-A0A7-62AD04BD630E}"/>
              </a:ext>
            </a:extLst>
          </p:cNvPr>
          <p:cNvSpPr txBox="1"/>
          <p:nvPr/>
        </p:nvSpPr>
        <p:spPr>
          <a:xfrm>
            <a:off x="3384217" y="12007302"/>
            <a:ext cx="164687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2800" dirty="0"/>
              <a:t>Only </a:t>
            </a:r>
            <a:r>
              <a:rPr lang="en-CA" altLang="zh-CN" sz="2800" b="1" dirty="0"/>
              <a:t>point</a:t>
            </a:r>
            <a:r>
              <a:rPr lang="en-CA" altLang="zh-CN" sz="2800" dirty="0"/>
              <a:t> and </a:t>
            </a:r>
            <a:r>
              <a:rPr lang="en-CA" altLang="zh-CN" sz="2800" b="1" dirty="0"/>
              <a:t>mask</a:t>
            </a:r>
            <a:r>
              <a:rPr lang="en-CA" altLang="zh-CN" sz="2800" dirty="0"/>
              <a:t> prompts are used (bounding boxes are discarded based on ablation results)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2800" dirty="0"/>
              <a:t>PPG transforms coarse semantic guidance from CLIP into </a:t>
            </a:r>
            <a:r>
              <a:rPr lang="en-CA" altLang="zh-CN" sz="2800" b="1" dirty="0"/>
              <a:t>spatially informative cues</a:t>
            </a:r>
            <a:r>
              <a:rPr lang="en-CA" altLang="zh-CN" sz="2800" dirty="0"/>
              <a:t> that SAM can understand.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2800" dirty="0"/>
              <a:t>Acts as an </a:t>
            </a:r>
            <a:r>
              <a:rPr lang="en-CA" altLang="zh-CN" sz="2800" b="1" dirty="0"/>
              <a:t>automatic region proposal</a:t>
            </a:r>
            <a:r>
              <a:rPr lang="en-CA" altLang="zh-CN" sz="2800" dirty="0"/>
              <a:t> mechanism tailored for open-vocabulary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974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86340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>
                <a:latin typeface="Times" pitchFamily="2" charset="0"/>
              </a:rPr>
              <a:t>VLF: Vision-Language Fusion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F0DF6C-2B10-8048-9EA7-13EBB491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98" y="2816666"/>
            <a:ext cx="9621764" cy="84754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A09302-B959-784C-9C12-EBEB5EB5F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637" y="2816666"/>
            <a:ext cx="11508157" cy="95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 err="1">
                <a:latin typeface="Times" pitchFamily="2" charset="0"/>
              </a:rPr>
              <a:t>Comparions</a:t>
            </a:r>
            <a:r>
              <a:rPr lang="en-US" altLang="zh-CN" sz="7200" b="1" dirty="0">
                <a:latin typeface="Times" pitchFamily="2" charset="0"/>
              </a:rPr>
              <a:t> with SOTA.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0402" y="6219207"/>
            <a:ext cx="930049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0" indent="0"/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ESC-Net achieves </a:t>
            </a:r>
            <a:r>
              <a:rPr lang="en-CA" altLang="zh-CN" sz="3600" b="1" dirty="0"/>
              <a:t>consistent gains</a:t>
            </a:r>
            <a:r>
              <a:rPr lang="en-CA" altLang="zh-CN" sz="3600" dirty="0"/>
              <a:t> across all benchmarks, outperforming CAT-</a:t>
            </a:r>
            <a:r>
              <a:rPr lang="en-CA" altLang="zh-CN" sz="3600" dirty="0" err="1"/>
              <a:t>Seg</a:t>
            </a:r>
            <a:r>
              <a:rPr lang="en-CA" altLang="zh-CN" sz="3600" dirty="0"/>
              <a:t> by: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+1.3 to +2.1 </a:t>
            </a:r>
            <a:r>
              <a:rPr lang="en-CA" altLang="zh-CN" sz="3600" dirty="0" err="1"/>
              <a:t>mIoU</a:t>
            </a:r>
            <a:r>
              <a:rPr lang="en-CA" altLang="zh-CN" sz="3600" dirty="0"/>
              <a:t> (</a:t>
            </a:r>
            <a:r>
              <a:rPr lang="en-CA" altLang="zh-CN" sz="3600" dirty="0" err="1"/>
              <a:t>ViT</a:t>
            </a:r>
            <a:r>
              <a:rPr lang="en-CA" altLang="zh-CN" sz="3600" dirty="0"/>
              <a:t>-B/16)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altLang="zh-CN" sz="3600" dirty="0"/>
              <a:t>+2.1 to +3.9 </a:t>
            </a:r>
            <a:r>
              <a:rPr lang="en-CA" altLang="zh-CN" sz="3600" dirty="0" err="1"/>
              <a:t>mIoU</a:t>
            </a:r>
            <a:r>
              <a:rPr lang="en-CA" altLang="zh-CN" sz="3600" dirty="0"/>
              <a:t> (</a:t>
            </a:r>
            <a:r>
              <a:rPr lang="en-CA" altLang="zh-CN" sz="3600" dirty="0" err="1"/>
              <a:t>ViT</a:t>
            </a:r>
            <a:r>
              <a:rPr lang="en-CA" altLang="zh-CN" sz="3600" dirty="0"/>
              <a:t>-L/14)</a:t>
            </a: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74292D-471C-0146-BD5D-6D7F323B6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2" y="3477067"/>
            <a:ext cx="146177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2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7200" b="1" dirty="0" err="1">
                <a:latin typeface="Times" pitchFamily="2" charset="0"/>
              </a:rPr>
              <a:t>Comparions</a:t>
            </a:r>
            <a:r>
              <a:rPr lang="en-US" altLang="zh-CN" sz="7200" b="1" dirty="0">
                <a:latin typeface="Times" pitchFamily="2" charset="0"/>
              </a:rPr>
              <a:t> with SOTA.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40ED40-0966-2543-97BF-C42DC2CF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87" y="2922839"/>
            <a:ext cx="19163894" cy="112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6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DD0E-C57E-7042-A6AD-A1C81FE51F7B}"/>
              </a:ext>
            </a:extLst>
          </p:cNvPr>
          <p:cNvSpPr txBox="1">
            <a:spLocks/>
          </p:cNvSpPr>
          <p:nvPr/>
        </p:nvSpPr>
        <p:spPr>
          <a:xfrm>
            <a:off x="619027" y="531331"/>
            <a:ext cx="24174548" cy="239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59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94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CA" altLang="zh-CN" sz="7200" dirty="0"/>
              <a:t>SAM Block Effectiveness</a:t>
            </a:r>
            <a:endParaRPr lang="en-US" altLang="zh-CN" sz="7200" b="1" dirty="0">
              <a:latin typeface="Times" pitchFamily="2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B36EA6-4560-F749-91E7-B6132114FD37}"/>
              </a:ext>
            </a:extLst>
          </p:cNvPr>
          <p:cNvSpPr/>
          <p:nvPr/>
        </p:nvSpPr>
        <p:spPr>
          <a:xfrm>
            <a:off x="0" y="2341750"/>
            <a:ext cx="10950498" cy="234195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AA18F61-A261-254A-8BDA-8BED988B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5938" y="5760267"/>
            <a:ext cx="1123549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kumimoji="1" lang="en-US" altLang="zh-CN" sz="3600" dirty="0"/>
              <a:t>Observations:</a:t>
            </a:r>
          </a:p>
          <a:p>
            <a:pPr marL="0" indent="0"/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zh-CN" sz="3600" dirty="0"/>
              <a:t>The proposed ESC-Net effectively utilizes the spatial aggregation capabilities learned by SAM through the pseudo prompts.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zh-CN" sz="3600" dirty="0"/>
              <a:t>The proposed SAM integration method shows more accurate and denser mapping to the class target objects compared to the baseline.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1" lang="en-US" altLang="zh-CN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B1611D-2C4A-7241-9673-AFB70C31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27" y="3365638"/>
            <a:ext cx="11015343" cy="37581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CD32B2-30FA-454B-B228-6B1A20305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7" y="7123814"/>
            <a:ext cx="11225643" cy="705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97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>
            <a:alpha val="4000"/>
          </a:srgbClr>
        </a:solidFill>
        <a:ln w="73025">
          <a:solidFill>
            <a:srgbClr val="FF0000"/>
          </a:solidFill>
          <a:prstDash val="sysDot"/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16285</TotalTime>
  <Words>753</Words>
  <Application>Microsoft Macintosh PowerPoint</Application>
  <PresentationFormat>自定义</PresentationFormat>
  <Paragraphs>106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Times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weiji(冀炜)</dc:creator>
  <cp:lastModifiedBy>婧婧 李</cp:lastModifiedBy>
  <cp:revision>440</cp:revision>
  <dcterms:created xsi:type="dcterms:W3CDTF">2020-06-23T12:27:46Z</dcterms:created>
  <dcterms:modified xsi:type="dcterms:W3CDTF">2025-08-18T21:23:42Z</dcterms:modified>
</cp:coreProperties>
</file>