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>
      <p:cViewPr>
        <p:scale>
          <a:sx n="95" d="100"/>
          <a:sy n="95" d="100"/>
        </p:scale>
        <p:origin x="55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80877-2E59-5558-3373-9E9930AED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73E71-F33C-7DF4-B1F8-0999D88B4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EBE56-11A2-4FF3-0E86-DD431508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A713F-B134-2277-6B96-66091ECD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C645F-EE70-AA37-0A63-DE240252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2391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54BF-F4C1-F467-21D0-DB68F61D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D980C-9359-2A08-29C9-62AA7CCE9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7374C-8C93-6B33-561C-CBFFA8F6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CACCD-72C3-D754-6AA7-2C8F6E0D9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59ED5-BAAE-4BB3-0CA8-BBDCCE53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8662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AD6DE4-3447-42E0-9812-2E7BE9444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FF99C-838A-8856-BE36-8A31AFC6F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2E601-2EF8-70C5-043A-92613B2F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544AF-B2D3-7543-D3A8-66182A1A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76F03-7FCD-A840-A900-E9C00F22A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5013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BA24-2054-1252-8AD4-3048BB5D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671C6-E1E8-5124-9CA6-8D4F620B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1A278-F92B-4C20-A2F0-A9A9D460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FFF71-62E8-2D9B-CB1D-02AA347F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CF85E-25B1-909E-5A30-2ED4C124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461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8963-2845-8A3C-F7EA-D61325DA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B7C76-3170-5946-E347-9CD748562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4E909-1A95-4E7F-5639-0E69CD60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C4065-3B9C-7AA2-D626-589B5EC5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9CFC-08A8-5C27-9DC9-AEF6F87D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6707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5E0D-37A9-547E-2102-8C5AD1EF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2E67B-F1FB-0A6C-A984-501819F51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D437D-BEF3-A336-B421-5F9699606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1150D-1A50-03FF-2072-9E2DECB8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88B38-9EB8-EAFA-3726-CDABED68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E2A8E-62BF-3E3F-0449-A0FC2B60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3889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58D9-7AAA-0AD9-2A51-2FABBB8A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E2C97-9803-6C52-969D-783B6914B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7E30A-A19E-8346-5A69-FCF403C53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C5E1-E569-7502-494B-43B33AF4B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6F560-ADBE-7B4E-31E0-41EBBAF39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24757D-B857-52F3-953A-C13AB83F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5406F-8D02-83D8-9B16-75F6A429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7C57B-9CF5-9C70-8D99-F95932A5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333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A663-DC29-A028-AD4D-FEA69E9F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45CA-DF72-0BB0-F115-F9F5E3D4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4D2E0C-9D78-DB10-2E2B-F1BAF387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AB16CE-8DD3-0C20-F500-3F946EB8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7145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6102B-801E-8271-F033-817D2E21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F5BC1D-F29F-AB13-C7F6-4D1C7860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AF561-DF04-F0DC-80A7-22E93CFA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8590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03EB-C727-37A3-0689-675E353EE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E640-B855-1ADE-2931-614334111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DAA6-010A-5CE2-F7E4-91FD06005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B0902-A305-F684-A6BA-5960FB4A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55594-54B2-0891-0EE9-261A6720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57C59-158A-D218-1A43-2B5943AA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739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721E-FD33-70A8-6856-8F2DA2CD8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D52BF1-E22C-B59C-FBBF-84E4F6514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54405-A07F-7DB5-C416-9F430A452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1E16B-44CE-D900-C5AB-262F5B75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D60C5-F702-ADA0-6114-86EF446F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41C5A-60E6-7A9A-06C8-E15AAD27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0177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A852A6-5542-29F5-A9F7-489B3C63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C47E4-1EDF-C473-BBE7-B1CD76F9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B5057-4AF9-2BE5-008E-46BBF2E2A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EDE2B-3DDA-E645-8C30-01D492A07693}" type="datetimeFigureOut">
              <a:rPr lang="en-CN" smtClean="0"/>
              <a:t>2025/7/5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9B59C-765D-A349-A78D-141D0A689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4208F-7F78-51AE-6568-BBDF89DD3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6A91-4CC1-E948-9624-695898F4C7D1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7796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343FE-BD89-BDDD-ADDE-4CA14C9E1781}"/>
              </a:ext>
            </a:extLst>
          </p:cNvPr>
          <p:cNvSpPr txBox="1"/>
          <p:nvPr/>
        </p:nvSpPr>
        <p:spPr>
          <a:xfrm>
            <a:off x="1790323" y="1859340"/>
            <a:ext cx="86113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4800" b="1" dirty="0">
                <a:latin typeface="Arial" panose="020B0604020202020204" pitchFamily="34" charset="0"/>
                <a:cs typeface="Arial" panose="020B0604020202020204" pitchFamily="34" charset="0"/>
              </a:rPr>
              <a:t>Model Unification for Object Tracking and Segmentation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8C424-4447-150F-420E-26933333C89D}"/>
              </a:ext>
            </a:extLst>
          </p:cNvPr>
          <p:cNvSpPr txBox="1"/>
          <p:nvPr/>
        </p:nvSpPr>
        <p:spPr>
          <a:xfrm>
            <a:off x="4657144" y="4335694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Presenter: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Pengyu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Zhang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Date: Jul-07-2025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0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C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1F11B-8E57-800C-EAC6-7183A976A30D}"/>
              </a:ext>
            </a:extLst>
          </p:cNvPr>
          <p:cNvSpPr txBox="1"/>
          <p:nvPr/>
        </p:nvSpPr>
        <p:spPr>
          <a:xfrm>
            <a:off x="51371" y="792161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CN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FE9D0-C7BB-E1E9-1BFF-ABEE663E4888}"/>
              </a:ext>
            </a:extLst>
          </p:cNvPr>
          <p:cNvSpPr txBox="1"/>
          <p:nvPr/>
        </p:nvSpPr>
        <p:spPr>
          <a:xfrm>
            <a:off x="51371" y="3056634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endParaRPr lang="en-C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4DA37-836F-B8D0-23AB-6E1E284111A0}"/>
              </a:ext>
            </a:extLst>
          </p:cNvPr>
          <p:cNvSpPr txBox="1"/>
          <p:nvPr/>
        </p:nvSpPr>
        <p:spPr>
          <a:xfrm>
            <a:off x="524603" y="1371916"/>
            <a:ext cx="11258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This is the </a:t>
            </a:r>
            <a:r>
              <a:rPr lang="en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work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to discuss the model unification for object tracking, providing a framework to handle </a:t>
            </a:r>
          </a:p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four tasks.</a:t>
            </a: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The framework can be decoupled by ”</a:t>
            </a:r>
            <a:r>
              <a:rPr lang="en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extraction+ temporal modeling + target localization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73C188-9361-27E1-860F-FE5F757F97A8}"/>
              </a:ext>
            </a:extLst>
          </p:cNvPr>
          <p:cNvSpPr txBox="1"/>
          <p:nvPr/>
        </p:nvSpPr>
        <p:spPr>
          <a:xfrm>
            <a:off x="524603" y="3824091"/>
            <a:ext cx="110103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The model ignores a </a:t>
            </a:r>
            <a:r>
              <a:rPr lang="en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memory-aware module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which cannot model long-term correspondence.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target prior for SOT and VOS only indicate the target position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first frame.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The model mainly borrows the structure from </a:t>
            </a:r>
            <a:r>
              <a:rPr lang="en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YOLOX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, which cannot build a power target representation.</a:t>
            </a: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0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FB1783-67D0-5F51-5BBC-873AA2B4228F}"/>
              </a:ext>
            </a:extLst>
          </p:cNvPr>
          <p:cNvSpPr txBox="1"/>
          <p:nvPr/>
        </p:nvSpPr>
        <p:spPr>
          <a:xfrm>
            <a:off x="102742" y="6550223"/>
            <a:ext cx="901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Li, Lei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Martin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Danelljan</a:t>
            </a:r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Matching Anything by Segmenting Anything. In CVPR 2024 (Highlight).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378E3-E6A1-8D68-37C9-C6C4635768FE}"/>
              </a:ext>
            </a:extLst>
          </p:cNvPr>
          <p:cNvSpPr txBox="1"/>
          <p:nvPr/>
        </p:nvSpPr>
        <p:spPr>
          <a:xfrm>
            <a:off x="194820" y="2721389"/>
            <a:ext cx="6135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Previous works learns effective object association with a significant amount of annotated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Leveraging the power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foundation models (e.g., SAM), MASA learns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both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and instance-level  correspondences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through exhaustive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unlabeled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transformations.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DAA65-7662-5903-8600-2828D48A3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585" y="656694"/>
            <a:ext cx="5548044" cy="53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8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FB1783-67D0-5F51-5BBC-873AA2B4228F}"/>
              </a:ext>
            </a:extLst>
          </p:cNvPr>
          <p:cNvSpPr txBox="1"/>
          <p:nvPr/>
        </p:nvSpPr>
        <p:spPr>
          <a:xfrm>
            <a:off x="102742" y="6550223"/>
            <a:ext cx="901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Li, Lei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Martin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Danelljan</a:t>
            </a:r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Matching Anything by Segmenting Anything. In CVPR 2024 (Highlight).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346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625A3-3D4B-1ADB-77AB-FEFB59FF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39" y="656694"/>
            <a:ext cx="11020986" cy="3608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B8365F-D5E6-305F-3F07-5D369320AE72}"/>
              </a:ext>
            </a:extLst>
          </p:cNvPr>
          <p:cNvSpPr txBox="1"/>
          <p:nvPr/>
        </p:nvSpPr>
        <p:spPr>
          <a:xfrm>
            <a:off x="214926" y="4715108"/>
            <a:ext cx="11865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processing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: Two Transformation process is conducted in one image to generate image in different views.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 adapter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Aggregates multi-scale feature using deformable conv and generate results via Detection/Tracking head.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Instance generation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Instance proposal is generated via SAM and processed with the same transformation.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E4E0D-1464-B7B3-01A4-E79FEF999374}"/>
              </a:ext>
            </a:extLst>
          </p:cNvPr>
          <p:cNvSpPr txBox="1"/>
          <p:nvPr/>
        </p:nvSpPr>
        <p:spPr>
          <a:xfrm>
            <a:off x="93816" y="4345776"/>
            <a:ext cx="1209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This paper propose a self-supervised learning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paradigm to learn the instance correspondence with unlabeled data.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86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Inference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AC0CE-C9F8-5290-D71F-701510E19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909" y="1385046"/>
            <a:ext cx="6119091" cy="4276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4BF9B-F707-F44D-CA1A-FA5CFACCAD22}"/>
              </a:ext>
            </a:extLst>
          </p:cNvPr>
          <p:cNvSpPr txBox="1"/>
          <p:nvPr/>
        </p:nvSpPr>
        <p:spPr>
          <a:xfrm>
            <a:off x="77885" y="2551837"/>
            <a:ext cx="6018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r MOT tasks, MASA adapter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serves as a tracker, which associates the detection results with previous trajectories.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For MOTS tasks, detection head is kept to prompt the mask decoder from SAM and MASA adapter.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C59E7F-97DE-64B6-F3D2-0F5AE04479B1}"/>
              </a:ext>
            </a:extLst>
          </p:cNvPr>
          <p:cNvSpPr txBox="1"/>
          <p:nvPr/>
        </p:nvSpPr>
        <p:spPr>
          <a:xfrm>
            <a:off x="102742" y="6550223"/>
            <a:ext cx="901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Li, Lei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Martin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Danelljan</a:t>
            </a:r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Matching Anything by Segmenting Anything. In CVPR 2024 (Highlight).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99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755A6-B0A6-772C-31D8-FC9E154ACD72}"/>
              </a:ext>
            </a:extLst>
          </p:cNvPr>
          <p:cNvSpPr txBox="1"/>
          <p:nvPr/>
        </p:nvSpPr>
        <p:spPr>
          <a:xfrm>
            <a:off x="102742" y="6550223"/>
            <a:ext cx="901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Li, Lei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Martin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Danelljan</a:t>
            </a:r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Matching Anything by Segmenting Anything. In CVPR 2024 (Highlight).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966F9-B627-32A9-A4FD-D8EAEE952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4" y="1644650"/>
            <a:ext cx="5194300" cy="356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D547CF-B060-47BF-965A-0850D785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253" y="2273300"/>
            <a:ext cx="5207000" cy="2311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B4A0DB-5CE2-140A-B998-A85573455480}"/>
              </a:ext>
            </a:extLst>
          </p:cNvPr>
          <p:cNvSpPr txBox="1"/>
          <p:nvPr/>
        </p:nvSpPr>
        <p:spPr>
          <a:xfrm>
            <a:off x="1603384" y="1140464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MOT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1BE14-C549-145A-6869-F91F346F8758}"/>
              </a:ext>
            </a:extLst>
          </p:cNvPr>
          <p:cNvSpPr txBox="1"/>
          <p:nvPr/>
        </p:nvSpPr>
        <p:spPr>
          <a:xfrm>
            <a:off x="7053473" y="1790405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Open-vocabulary MOT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DB100-2845-D703-AA8E-9FCD840ADC9A}"/>
              </a:ext>
            </a:extLst>
          </p:cNvPr>
          <p:cNvSpPr txBox="1"/>
          <p:nvPr/>
        </p:nvSpPr>
        <p:spPr>
          <a:xfrm>
            <a:off x="393092" y="5527883"/>
            <a:ext cx="114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MASA Adapter can be eqiupped with various foundation models, such as Detic, Grounding-Dino and SAM, etc</a:t>
            </a:r>
          </a:p>
        </p:txBody>
      </p:sp>
    </p:spTree>
    <p:extLst>
      <p:ext uri="{BB962C8B-B14F-4D97-AF65-F5344CB8AC3E}">
        <p14:creationId xmlns:p14="http://schemas.microsoft.com/office/powerpoint/2010/main" val="84935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6755A6-B0A6-772C-31D8-FC9E154ACD72}"/>
              </a:ext>
            </a:extLst>
          </p:cNvPr>
          <p:cNvSpPr txBox="1"/>
          <p:nvPr/>
        </p:nvSpPr>
        <p:spPr>
          <a:xfrm>
            <a:off x="102742" y="6550223"/>
            <a:ext cx="901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Li, Lei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Martin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Danelljan</a:t>
            </a:r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Matching Anything by Segmenting Anything. In CVPR 2024 (Highlight).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4A0DB-5CE2-140A-B998-A85573455480}"/>
              </a:ext>
            </a:extLst>
          </p:cNvPr>
          <p:cNvSpPr txBox="1"/>
          <p:nvPr/>
        </p:nvSpPr>
        <p:spPr>
          <a:xfrm>
            <a:off x="2121677" y="118006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MOTS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9D098-F3EE-5982-4915-D2DFA77E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77" y="1549400"/>
            <a:ext cx="5232400" cy="375920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5801FBE-0898-B342-F0CD-B8E013C2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32" y="2152664"/>
            <a:ext cx="4912044" cy="276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279DB-7CAC-BB71-DDC0-4619F373AA96}"/>
              </a:ext>
            </a:extLst>
          </p:cNvPr>
          <p:cNvSpPr txBox="1"/>
          <p:nvPr/>
        </p:nvSpPr>
        <p:spPr>
          <a:xfrm>
            <a:off x="8374187" y="1682091"/>
            <a:ext cx="151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A4AF7-E094-E62E-F363-BB7CAFE30CC3}"/>
              </a:ext>
            </a:extLst>
          </p:cNvPr>
          <p:cNvSpPr txBox="1"/>
          <p:nvPr/>
        </p:nvSpPr>
        <p:spPr>
          <a:xfrm>
            <a:off x="380077" y="5728447"/>
            <a:ext cx="986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power of foundation models, MASA adapter are robust with distractors and tiny object.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9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452B4F-4B60-4B94-7A6E-9CCE84F122F1}"/>
              </a:ext>
            </a:extLst>
          </p:cNvPr>
          <p:cNvSpPr txBox="1"/>
          <p:nvPr/>
        </p:nvSpPr>
        <p:spPr>
          <a:xfrm>
            <a:off x="2868994" y="2218766"/>
            <a:ext cx="64540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Thanks for Listening!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en-C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95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FBF57-D4B8-A284-FABC-6DC7AF05D462}"/>
              </a:ext>
            </a:extLst>
          </p:cNvPr>
          <p:cNvSpPr txBox="1"/>
          <p:nvPr/>
        </p:nvSpPr>
        <p:spPr>
          <a:xfrm>
            <a:off x="174660" y="246580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F71BB-502D-ED3A-46E7-B399D723354E}"/>
              </a:ext>
            </a:extLst>
          </p:cNvPr>
          <p:cNvSpPr txBox="1"/>
          <p:nvPr/>
        </p:nvSpPr>
        <p:spPr>
          <a:xfrm>
            <a:off x="566942" y="1304188"/>
            <a:ext cx="110581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i="1" dirty="0">
                <a:latin typeface="Arial" panose="020B0604020202020204" pitchFamily="34" charset="0"/>
                <a:cs typeface="Arial" panose="020B0604020202020204" pitchFamily="34" charset="0"/>
              </a:rPr>
              <a:t>Yan</a:t>
            </a:r>
            <a:r>
              <a:rPr lang="zh-CN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. (Dalian University of Technology) Towards Grand Unification of Object Tracking. In ECCV 2022 (Oral).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 Li et al.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(ETH Zürich) Matching Anything by Segmenting Anything. In CVPR 2024 (Highlight).</a:t>
            </a:r>
            <a:endParaRPr lang="en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DF174-B012-9482-9AE8-5E81C6AA9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28" y="1899629"/>
            <a:ext cx="6040344" cy="1979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EEA39-9C6E-00BE-B887-D5F2E904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25" y="4687037"/>
            <a:ext cx="5375349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07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FB1783-67D0-5F51-5BBC-873AA2B4228F}"/>
              </a:ext>
            </a:extLst>
          </p:cNvPr>
          <p:cNvSpPr txBox="1"/>
          <p:nvPr/>
        </p:nvSpPr>
        <p:spPr>
          <a:xfrm>
            <a:off x="102742" y="6550223"/>
            <a:ext cx="832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Bin Yan, Yi Jiang, Peize Sun,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Towards Grand Unification of Object Tracking. In ECCV 2022 (oral).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378E3-E6A1-8D68-37C9-C6C4635768FE}"/>
              </a:ext>
            </a:extLst>
          </p:cNvPr>
          <p:cNvSpPr txBox="1"/>
          <p:nvPr/>
        </p:nvSpPr>
        <p:spPr>
          <a:xfrm>
            <a:off x="547954" y="873304"/>
            <a:ext cx="11096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Previous trackers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are developed for only one of or part of the sub-tasks.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characteristics of tracked objects: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SOT is a class-agnostic model, which tracks a specific target.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 tracks tens even hundreds of instances of specific categories.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types of correspondence: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SOT require distinguishing the target from the background. MOT needs to match the currently detected objects with previous trajectories.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inputs: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SOT methods only take a small search region as the input, while MOT algorithms usually take the high-resolution full image as the input for detecting instances as completely as possible.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161B29-1BD0-88A0-D342-DE398642B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031" y="3940706"/>
            <a:ext cx="6080378" cy="2235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6A9D4D-A449-6FD8-D3F7-5C2A4F1D7594}"/>
              </a:ext>
            </a:extLst>
          </p:cNvPr>
          <p:cNvSpPr txBox="1"/>
          <p:nvPr/>
        </p:nvSpPr>
        <p:spPr>
          <a:xfrm>
            <a:off x="4182655" y="617665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Handling four tasks in one model</a:t>
            </a:r>
          </a:p>
        </p:txBody>
      </p:sp>
    </p:spTree>
    <p:extLst>
      <p:ext uri="{BB962C8B-B14F-4D97-AF65-F5344CB8AC3E}">
        <p14:creationId xmlns:p14="http://schemas.microsoft.com/office/powerpoint/2010/main" val="2154229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FB1783-67D0-5F51-5BBC-873AA2B4228F}"/>
              </a:ext>
            </a:extLst>
          </p:cNvPr>
          <p:cNvSpPr txBox="1"/>
          <p:nvPr/>
        </p:nvSpPr>
        <p:spPr>
          <a:xfrm>
            <a:off x="102742" y="6550223"/>
            <a:ext cx="832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Bin Yan, Yi Jiang, Peize Sun,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Towards Grand Unification of Object Tracking. In ECCV 2022 (oral).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28155-8A0A-EB5C-4E4B-E756FA55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22" y="656694"/>
            <a:ext cx="7316755" cy="3397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464C2-7F50-B0D5-6D74-A2763FB9EF4B}"/>
              </a:ext>
            </a:extLst>
          </p:cNvPr>
          <p:cNvSpPr txBox="1"/>
          <p:nvPr/>
        </p:nvSpPr>
        <p:spPr>
          <a:xfrm>
            <a:off x="294969" y="4563699"/>
            <a:ext cx="11602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Input: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extracts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Multi-scale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using shared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backbones, which takes the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images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 inputs.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Embedding: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models the temporal relationship between adjacent frames.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Head: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utilizes a detection head generate object information (mask, box and class).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FB1783-67D0-5F51-5BBC-873AA2B4228F}"/>
              </a:ext>
            </a:extLst>
          </p:cNvPr>
          <p:cNvSpPr txBox="1"/>
          <p:nvPr/>
        </p:nvSpPr>
        <p:spPr>
          <a:xfrm>
            <a:off x="102742" y="6550223"/>
            <a:ext cx="832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Bin Yan, Yi Jiang, Peize Sun,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Towards Grand Unification of Object Tracking. In ECCV 2022 (oral).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28155-8A0A-EB5C-4E4B-E756FA55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640" y="0"/>
            <a:ext cx="5992721" cy="2782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464C2-7F50-B0D5-6D74-A2763FB9EF4B}"/>
              </a:ext>
            </a:extLst>
          </p:cNvPr>
          <p:cNvSpPr txBox="1"/>
          <p:nvPr/>
        </p:nvSpPr>
        <p:spPr>
          <a:xfrm>
            <a:off x="294967" y="2943254"/>
            <a:ext cx="1160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Embedding: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features are firstly interacted with deformable attention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calculate the pixel-level and instance-level correspondence map to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the target variation between frames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1191F-40EE-A16B-5C8A-3DE86E5F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15" y="3566125"/>
            <a:ext cx="5177561" cy="363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78C8AF-634E-3D2A-75D8-561BF42D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815" y="3996383"/>
            <a:ext cx="2782372" cy="6559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F3485D-0576-E9B0-AF49-6C0A0B54BE34}"/>
              </a:ext>
            </a:extLst>
          </p:cNvPr>
          <p:cNvSpPr txBox="1"/>
          <p:nvPr/>
        </p:nvSpPr>
        <p:spPr>
          <a:xfrm>
            <a:off x="2003434" y="4038669"/>
            <a:ext cx="2701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-level correspondence 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EFFA1-812D-5406-11AF-E64B4C18CE9E}"/>
              </a:ext>
            </a:extLst>
          </p:cNvPr>
          <p:cNvSpPr txBox="1"/>
          <p:nvPr/>
        </p:nvSpPr>
        <p:spPr>
          <a:xfrm>
            <a:off x="1836721" y="4294334"/>
            <a:ext cx="303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dirty="0">
                <a:latin typeface="Arial" panose="020B0604020202020204" pitchFamily="34" charset="0"/>
                <a:cs typeface="Arial" panose="020B0604020202020204" pitchFamily="34" charset="0"/>
              </a:rPr>
              <a:t>Instance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-level correspondence </a:t>
            </a:r>
            <a:endParaRPr lang="en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A96CC-5EDC-F540-AF6F-D2D13EAA3E4C}"/>
              </a:ext>
            </a:extLst>
          </p:cNvPr>
          <p:cNvSpPr txBox="1"/>
          <p:nvPr/>
        </p:nvSpPr>
        <p:spPr>
          <a:xfrm>
            <a:off x="386238" y="35633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50129-EA9D-A3DB-9B42-3BA5EA5B88BE}"/>
              </a:ext>
            </a:extLst>
          </p:cNvPr>
          <p:cNvSpPr txBox="1"/>
          <p:nvPr/>
        </p:nvSpPr>
        <p:spPr>
          <a:xfrm>
            <a:off x="386237" y="54165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54AC4-BB06-32F4-DA56-B1EDA5A232F6}"/>
              </a:ext>
            </a:extLst>
          </p:cNvPr>
          <p:cNvSpPr txBox="1"/>
          <p:nvPr/>
        </p:nvSpPr>
        <p:spPr>
          <a:xfrm>
            <a:off x="294967" y="4772185"/>
            <a:ext cx="1095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indicate the tracked target for SOT and VOS, a target prior is obtained via the previous target location.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ED584F-45DD-CD27-6E87-9D58D0D84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829" y="5462000"/>
            <a:ext cx="3223621" cy="5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2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FB1783-67D0-5F51-5BBC-873AA2B4228F}"/>
              </a:ext>
            </a:extLst>
          </p:cNvPr>
          <p:cNvSpPr txBox="1"/>
          <p:nvPr/>
        </p:nvSpPr>
        <p:spPr>
          <a:xfrm>
            <a:off x="51371" y="5940169"/>
            <a:ext cx="8327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latin typeface="Arial" panose="020B0604020202020204" pitchFamily="34" charset="0"/>
                <a:cs typeface="Arial" panose="020B0604020202020204" pitchFamily="34" charset="0"/>
              </a:rPr>
              <a:t>Bin Yan, Yi Jiang, Peize Sun, et al.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Towards Grand Unification of Object Tracking. In ECCV 2022 (oral).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[1] YOLOX: Exceeding yolo series in 2021.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2021.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[2] Conditional convolutions for instance segmentation. In ECCV 2020.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ByteTrack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Multi-Object Tracking by Associating Every Detection Box. In ECCV 2022.</a:t>
            </a:r>
            <a:endParaRPr lang="en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37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1464C2-7F50-B0D5-6D74-A2763FB9EF4B}"/>
              </a:ext>
            </a:extLst>
          </p:cNvPr>
          <p:cNvSpPr txBox="1"/>
          <p:nvPr/>
        </p:nvSpPr>
        <p:spPr>
          <a:xfrm>
            <a:off x="294967" y="2943254"/>
            <a:ext cx="1160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 Head: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etection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and segmentation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heads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is utilized to generate instance information (bounding box, mask and class).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0B1071-389D-7F2C-0E71-A3799E32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85" y="3475769"/>
            <a:ext cx="4585943" cy="2328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C9F3F0-3165-DEBA-7A65-88815FB8D1E8}"/>
              </a:ext>
            </a:extLst>
          </p:cNvPr>
          <p:cNvSpPr txBox="1"/>
          <p:nvPr/>
        </p:nvSpPr>
        <p:spPr>
          <a:xfrm>
            <a:off x="294967" y="4007397"/>
            <a:ext cx="7496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The multi-scale features with target prior are fused for detection.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For SOT and VOS, the prior indicates the tracked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For MOT and MOTS, no additional prior are used to detect the whole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mage.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F8D4B5-EB4E-C33E-9976-89A41F6B1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640" y="0"/>
            <a:ext cx="5992721" cy="27829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624DE5-0FBA-CD99-74B0-FAC96B64EB90}"/>
              </a:ext>
            </a:extLst>
          </p:cNvPr>
          <p:cNvSpPr txBox="1"/>
          <p:nvPr/>
        </p:nvSpPr>
        <p:spPr>
          <a:xfrm>
            <a:off x="294967" y="5410266"/>
            <a:ext cx="6720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Finally, the association method</a:t>
            </a:r>
            <a:r>
              <a:rPr lang="en-CN" baseline="30000" dirty="0"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is used for target association.</a:t>
            </a:r>
          </a:p>
        </p:txBody>
      </p:sp>
    </p:spTree>
    <p:extLst>
      <p:ext uri="{BB962C8B-B14F-4D97-AF65-F5344CB8AC3E}">
        <p14:creationId xmlns:p14="http://schemas.microsoft.com/office/powerpoint/2010/main" val="32216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177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endParaRPr lang="en-C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CC3CE-46D7-430C-7CD4-6377E32FA336}"/>
              </a:ext>
            </a:extLst>
          </p:cNvPr>
          <p:cNvSpPr txBox="1"/>
          <p:nvPr/>
        </p:nvSpPr>
        <p:spPr>
          <a:xfrm>
            <a:off x="198332" y="1142999"/>
            <a:ext cx="119936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Two stage training strategy is utilized.</a:t>
            </a: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Bounding box level training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: train the model with SOT and MOT data. Both correspondence map and detection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esults are suerpvised via </a:t>
            </a: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The model is trained with VOS and MOTS data. Only mask head is trained.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93D1B-1E99-D947-2618-77A9EA48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85" y="2173312"/>
            <a:ext cx="3414030" cy="457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413415-1075-F203-63BE-099584067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041"/>
          <a:stretch/>
        </p:blipFill>
        <p:spPr>
          <a:xfrm>
            <a:off x="3736431" y="2784471"/>
            <a:ext cx="4719137" cy="901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0F0512-CE9F-FC46-BB59-3405F72ED5A4}"/>
              </a:ext>
            </a:extLst>
          </p:cNvPr>
          <p:cNvSpPr txBox="1"/>
          <p:nvPr/>
        </p:nvSpPr>
        <p:spPr>
          <a:xfrm>
            <a:off x="8455568" y="285115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F66F0C-D60A-CA3A-2B27-5B81500C1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49" y="4490839"/>
            <a:ext cx="2222501" cy="42558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2D5D56-95DC-7DFF-D7BF-7C24C687760F}"/>
              </a:ext>
            </a:extLst>
          </p:cNvPr>
          <p:cNvSpPr txBox="1"/>
          <p:nvPr/>
        </p:nvSpPr>
        <p:spPr>
          <a:xfrm>
            <a:off x="8455568" y="3264937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For MOT</a:t>
            </a:r>
          </a:p>
        </p:txBody>
      </p:sp>
    </p:spTree>
    <p:extLst>
      <p:ext uri="{BB962C8B-B14F-4D97-AF65-F5344CB8AC3E}">
        <p14:creationId xmlns:p14="http://schemas.microsoft.com/office/powerpoint/2010/main" val="334425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3C5D8-1947-705D-715C-1FE748BA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26" y="1256183"/>
            <a:ext cx="5816174" cy="4345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FA3F-5D10-D2AC-FA11-9992A2AA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74528"/>
            <a:ext cx="5816174" cy="3562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20081A-B93B-20DA-4EB3-E20A124EF5A2}"/>
              </a:ext>
            </a:extLst>
          </p:cNvPr>
          <p:cNvSpPr txBox="1"/>
          <p:nvPr/>
        </p:nvSpPr>
        <p:spPr>
          <a:xfrm>
            <a:off x="2447967" y="798011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81272-2EF0-C352-73AD-032C6B795B47}"/>
              </a:ext>
            </a:extLst>
          </p:cNvPr>
          <p:cNvSpPr txBox="1"/>
          <p:nvPr/>
        </p:nvSpPr>
        <p:spPr>
          <a:xfrm>
            <a:off x="8244905" y="142094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2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BB863E-39B3-EF68-B8BD-56DE9199AD6E}"/>
              </a:ext>
            </a:extLst>
          </p:cNvPr>
          <p:cNvSpPr txBox="1"/>
          <p:nvPr/>
        </p:nvSpPr>
        <p:spPr>
          <a:xfrm>
            <a:off x="51371" y="71919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03179-D3F0-A40A-20C8-EB57E6C2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7" y="1411884"/>
            <a:ext cx="5970304" cy="403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22DF6-D5C3-5CBD-DCB5-5614845A6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91071"/>
            <a:ext cx="5794533" cy="1875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437D40-A297-8C1E-1F4A-9C1810C924D6}"/>
              </a:ext>
            </a:extLst>
          </p:cNvPr>
          <p:cNvSpPr txBox="1"/>
          <p:nvPr/>
        </p:nvSpPr>
        <p:spPr>
          <a:xfrm>
            <a:off x="2632121" y="84962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93136-2083-47C2-4948-DC418FF85F31}"/>
              </a:ext>
            </a:extLst>
          </p:cNvPr>
          <p:cNvSpPr txBox="1"/>
          <p:nvPr/>
        </p:nvSpPr>
        <p:spPr>
          <a:xfrm>
            <a:off x="8157139" y="2121739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MOTS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293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989</Words>
  <Application>Microsoft Macintosh PowerPoint</Application>
  <PresentationFormat>Widescreen</PresentationFormat>
  <Paragraphs>110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 Pengyu</dc:creator>
  <cp:lastModifiedBy>Zhang Pengyu</cp:lastModifiedBy>
  <cp:revision>189</cp:revision>
  <dcterms:created xsi:type="dcterms:W3CDTF">2025-07-05T18:51:39Z</dcterms:created>
  <dcterms:modified xsi:type="dcterms:W3CDTF">2025-07-06T05:31:38Z</dcterms:modified>
</cp:coreProperties>
</file>