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72" r:id="rId4"/>
    <p:sldId id="271" r:id="rId5"/>
    <p:sldId id="273" r:id="rId6"/>
    <p:sldId id="276" r:id="rId7"/>
    <p:sldId id="277" r:id="rId8"/>
    <p:sldId id="279" r:id="rId9"/>
    <p:sldId id="278" r:id="rId10"/>
    <p:sldId id="280" r:id="rId11"/>
    <p:sldId id="262" r:id="rId12"/>
    <p:sldId id="263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82106"/>
  </p:normalViewPr>
  <p:slideViewPr>
    <p:cSldViewPr snapToGrid="0">
      <p:cViewPr>
        <p:scale>
          <a:sx n="90" d="100"/>
          <a:sy n="90" d="100"/>
        </p:scale>
        <p:origin x="4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ABADE-FE3C-E946-A414-0EC72E537343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90CD3-5C53-5E47-A1B6-BB065D2D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0CD3-5C53-5E47-A1B6-BB065D2D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0CD3-5C53-5E47-A1B6-BB065D2D04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0CD3-5C53-5E47-A1B6-BB065D2D04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90CD3-5C53-5E47-A1B6-BB065D2D04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89BE-B21E-3540-76E5-0BDE30C98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3F0D9-0E40-1908-3887-BB47D0B96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1422-6D17-FFEC-11BD-DA5163F8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FC305-6AEF-E301-ADC2-B2B1CA78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916D-C7D4-D389-E14E-FC80BC8E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1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252A-CC25-7E9F-152C-771A9927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AB12E-8C3E-258F-CA38-6E6BD7883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8D2D8-86BB-ECC5-E17A-E27C4BA1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87817-E1C6-E1CA-5AF2-C05C4077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0CB7-81E1-A414-8487-6CB65B0D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30A3A-7C9D-6305-F8F7-EF9707AE0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6C3E5-A378-E8B0-4406-11A82F08E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20DF-8A28-23B4-8A52-EEA92543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CCF02-43EC-5984-2268-C1D1586B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40FEA-C27D-D105-C505-0A39C215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23AF-F015-504A-6ED7-70EE869F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0368-7CCA-9130-02F5-412E94503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5B9D7-5F30-E712-4009-A2622465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3F11-39CE-C285-EB00-EF8F82F4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3207A-957F-E3C9-30E4-05E19F1E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8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73C2-0AE2-EFD8-B87D-3F8B2187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E4CCF-83AC-FAEB-B97F-DD0E465D4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15B2-61B5-D185-B044-B9369A30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D9D9-BE65-0C81-9D34-153F18EB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2B986-43FD-BB85-95C7-EBDB81CE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2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1087-2029-1183-ABAF-9EB4306C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7165-3B2D-0B8F-0DC0-0B7C9E1A9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C8DC4-872E-A36A-EFA7-C8703B31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007F1-C289-3C93-DDBD-A63E728A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E7F91-81EE-676A-0C04-425BF145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622C4-7464-0FF3-014F-B96F4F6E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B8178-1056-B5E9-FA01-B8F96CF5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16BAC-F579-C3A7-0CE6-7C6ECBD5D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64DBF-0971-AA20-9500-E4B7214C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C0BCC-3A12-1AA3-B2EE-207CD5988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CA461-CB9D-C6F8-8C50-0098ADD58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14B1A-0AFF-D3AE-66CA-6585D9A2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05F7C-5221-2CEF-A3F8-F314B9C9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27AB0-891A-C5F1-8D7C-865CFED4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55EC-6580-915E-8563-55189A5D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DADD1-841B-D672-09C7-419C81D9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321AE-DBD2-394F-2A84-093B3F53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A690A-9F3A-0506-0B62-BBF5A2E3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56ACC-81E5-C8B1-523E-7BF829E4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D4557-B5C3-11B9-661F-E792DF89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8521D-0934-C047-D878-1379A195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4184-545B-83F5-2980-2BB50BC0D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987A6-3856-BF45-EA90-54F5874A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A179E-34EC-64AD-453E-8F416B75C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CB0D3-2DF2-EA08-A539-D0CC8D11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D09E3-F6E7-88CD-7B8D-3D7367E0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744E-FE6C-0B83-4B67-E7E6CD5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2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1A24-B9C8-2E98-74DB-A6E5789E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429FB-043B-E016-7BD1-CD89DBE0C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28023-F293-0243-AB5C-78A765ABE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6609-5638-A6CD-C76D-1A9874BB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0B982-57AB-6461-8375-77E1D813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47D6-45C4-1C23-F7C6-9E76B594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E3BB9-A301-437D-E9CE-9C9D801F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5E72F-AE86-6C70-520E-E0D6C7186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68A97-58B7-00C0-C2F5-14CB6AABB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E09E4-1ED2-5E4A-8230-C6084D2E0C8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692D-9D88-FF55-E0CC-C8843A5CA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315E-DE74-BFCC-FDAE-DBD84CB7E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EB7F8-EC1D-D94C-ABD7-3F85EA494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EF0423-A71C-D859-F867-07A59320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8" y="443987"/>
            <a:ext cx="10345064" cy="343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390772-041C-EBD5-8C82-EDF53993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906" y="3996697"/>
            <a:ext cx="3803135" cy="2485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5A7D7-D694-DDEA-6CA1-368C1C6D6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36" y="4199467"/>
            <a:ext cx="2351128" cy="2375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05C755-7579-6C1C-C9D3-A094826CF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664" y="4168067"/>
            <a:ext cx="3922919" cy="2245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E77CD2-EF67-ACBE-60B4-BABB33A29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464" y="4075724"/>
            <a:ext cx="2524369" cy="24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5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8658-71A3-1CBF-1FD9-17814B82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F6DC7-5A0F-0D45-954D-A62A4BF1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28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CA" dirty="0"/>
              <a:t>The contact prediction is </a:t>
            </a:r>
            <a:r>
              <a:rPr lang="en-CA" b="1" dirty="0"/>
              <a:t>decoupled from hand pose and motion</a:t>
            </a:r>
            <a:r>
              <a:rPr lang="en-CA" dirty="0"/>
              <a:t>, limiting its ability to inform or improve hand-object or hand-scene interaction reasoning</a:t>
            </a:r>
          </a:p>
          <a:p>
            <a:pPr>
              <a:lnSpc>
                <a:spcPct val="150000"/>
              </a:lnSpc>
            </a:pPr>
            <a:r>
              <a:rPr lang="en-CA" dirty="0"/>
              <a:t>Contact labels are derived from </a:t>
            </a:r>
            <a:r>
              <a:rPr lang="en-CA" b="1" dirty="0"/>
              <a:t>proximity-based thresholds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en-CA" dirty="0"/>
              <a:t>which may not accurately reflect </a:t>
            </a:r>
            <a:r>
              <a:rPr lang="en-CA" b="1" dirty="0"/>
              <a:t>real physical contact</a:t>
            </a:r>
            <a:r>
              <a:rPr lang="en-CA" dirty="0"/>
              <a:t> in the real world</a:t>
            </a:r>
          </a:p>
          <a:p>
            <a:pPr>
              <a:lnSpc>
                <a:spcPct val="150000"/>
              </a:lnSpc>
            </a:pPr>
            <a:r>
              <a:rPr lang="en-CA" dirty="0"/>
              <a:t>The model explicitly </a:t>
            </a:r>
            <a:r>
              <a:rPr lang="en-CA" b="1" dirty="0"/>
              <a:t>ignores self-contact</a:t>
            </a:r>
            <a:r>
              <a:rPr lang="en-CA" dirty="0"/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DA11C-D116-CD1E-0C13-D30DF264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25" y="1728390"/>
            <a:ext cx="2512034" cy="2478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C2FC30-56BA-AFAE-7D4C-6DE18D81D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175" y="3967955"/>
            <a:ext cx="3428908" cy="22090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2AA317-7B60-E788-C1CA-4111B7B26CE7}"/>
              </a:ext>
            </a:extLst>
          </p:cNvPr>
          <p:cNvSpPr/>
          <p:nvPr/>
        </p:nvSpPr>
        <p:spPr>
          <a:xfrm>
            <a:off x="8284477" y="4140200"/>
            <a:ext cx="1714454" cy="5830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61236-DD88-B191-FFC7-72998A92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1" y="260885"/>
            <a:ext cx="11167598" cy="3027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44DB2-1F84-815B-0A39-4A69B50B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17" y="3471666"/>
            <a:ext cx="9773564" cy="31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92C8-18B6-7016-9547-934D6C75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534F-74EE-6978-0D6E-99E88E5A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A" dirty="0"/>
              <a:t>A single low-resolution image lacks detailed hand appearance,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low-resolution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rely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image,</a:t>
            </a:r>
            <a:r>
              <a:rPr lang="zh-CN" altLang="en-US" dirty="0"/>
              <a:t> </a:t>
            </a:r>
            <a:r>
              <a:rPr lang="en-CA" dirty="0"/>
              <a:t>leading to ambiguous visual representation.</a:t>
            </a:r>
          </a:p>
          <a:p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typically</a:t>
            </a:r>
            <a:r>
              <a:rPr lang="zh-CN" altLang="en-US" dirty="0"/>
              <a:t> </a:t>
            </a:r>
            <a:r>
              <a:rPr lang="en-US" altLang="zh-CN" dirty="0"/>
              <a:t>compress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frame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features,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discard</a:t>
            </a:r>
            <a:r>
              <a:rPr lang="zh-CN" altLang="en-US" dirty="0"/>
              <a:t> </a:t>
            </a:r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features.</a:t>
            </a:r>
          </a:p>
          <a:p>
            <a:r>
              <a:rPr lang="en-US" altLang="zh-CN" dirty="0"/>
              <a:t>Integrating</a:t>
            </a:r>
            <a:r>
              <a:rPr lang="zh-CN" altLang="en-US" dirty="0"/>
              <a:t> </a:t>
            </a:r>
            <a:r>
              <a:rPr lang="en-US" altLang="zh-CN" dirty="0"/>
              <a:t>spatial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temporal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challenging:</a:t>
            </a:r>
          </a:p>
          <a:p>
            <a:pPr lvl="1"/>
            <a:r>
              <a:rPr lang="en-US" altLang="zh-CN" dirty="0"/>
              <a:t>Sparse</a:t>
            </a:r>
            <a:r>
              <a:rPr lang="zh-CN" altLang="en-US" dirty="0"/>
              <a:t> </a:t>
            </a:r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aligned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</a:p>
          <a:p>
            <a:pPr lvl="1"/>
            <a:r>
              <a:rPr lang="en-US" altLang="zh-CN" dirty="0"/>
              <a:t>Semanti</a:t>
            </a:r>
            <a:r>
              <a:rPr lang="zh-CN" altLang="en-US" dirty="0"/>
              <a:t> </a:t>
            </a:r>
            <a:r>
              <a:rPr lang="en-US" altLang="zh-CN" dirty="0"/>
              <a:t>misalignment:</a:t>
            </a:r>
            <a:r>
              <a:rPr lang="zh-CN" altLang="en-US" dirty="0"/>
              <a:t> </a:t>
            </a:r>
            <a:endParaRPr lang="en-CA" altLang="zh-CN" dirty="0"/>
          </a:p>
          <a:p>
            <a:pPr lvl="2"/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contain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geometric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</a:p>
          <a:p>
            <a:pPr lvl="2"/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appearance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6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5920-F890-1367-B635-D8A6BA7E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08" y="-213153"/>
            <a:ext cx="10515600" cy="1325563"/>
          </a:xfrm>
        </p:spPr>
        <p:txBody>
          <a:bodyPr/>
          <a:lstStyle/>
          <a:p>
            <a:r>
              <a:rPr lang="en-CA" dirty="0"/>
              <a:t>Core Idea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06FFC8-F634-3E1F-1133-05585521E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4563"/>
            <a:ext cx="10515600" cy="1968310"/>
          </a:xfrm>
        </p:spPr>
        <p:txBody>
          <a:bodyPr>
            <a:normAutofit/>
          </a:bodyPr>
          <a:lstStyle/>
          <a:p>
            <a:r>
              <a:rPr lang="en-CA" sz="2000" dirty="0"/>
              <a:t>Use a </a:t>
            </a:r>
            <a:r>
              <a:rPr lang="en-CA" sz="2000" dirty="0" err="1"/>
              <a:t>Spatio</a:t>
            </a:r>
            <a:r>
              <a:rPr lang="en-CA" sz="2000" dirty="0"/>
              <a:t>-Temporal Transformer to extract temporally-enhanced </a:t>
            </a:r>
            <a:r>
              <a:rPr lang="en-CA" sz="2000" b="1" dirty="0"/>
              <a:t>joint features</a:t>
            </a:r>
            <a:r>
              <a:rPr lang="en-CA" sz="2000" dirty="0"/>
              <a:t> (sparse structure tokens).</a:t>
            </a:r>
          </a:p>
          <a:p>
            <a:r>
              <a:rPr lang="en-CA" sz="2000" dirty="0"/>
              <a:t>Project joint into three orthogonal </a:t>
            </a:r>
            <a:r>
              <a:rPr lang="en-CA" sz="2000" b="1" dirty="0"/>
              <a:t>2D planes</a:t>
            </a:r>
            <a:r>
              <a:rPr lang="en-CA" sz="2000" dirty="0"/>
              <a:t> (</a:t>
            </a:r>
            <a:r>
              <a:rPr lang="en-CA" sz="2000" dirty="0" err="1"/>
              <a:t>xy</a:t>
            </a:r>
            <a:r>
              <a:rPr lang="en-CA" sz="2000" dirty="0"/>
              <a:t>, </a:t>
            </a:r>
            <a:r>
              <a:rPr lang="en-CA" sz="2000" dirty="0" err="1"/>
              <a:t>xz</a:t>
            </a:r>
            <a:r>
              <a:rPr lang="en-CA" sz="2000" dirty="0"/>
              <a:t>, </a:t>
            </a:r>
            <a:r>
              <a:rPr lang="en-CA" sz="2000" dirty="0" err="1"/>
              <a:t>yz</a:t>
            </a:r>
            <a:r>
              <a:rPr lang="en-CA" sz="2000" dirty="0"/>
              <a:t>) — the </a:t>
            </a:r>
            <a:r>
              <a:rPr lang="en-CA" sz="2000" b="1" dirty="0"/>
              <a:t>Triplane representation</a:t>
            </a:r>
            <a:r>
              <a:rPr lang="en-CA" sz="2000" dirty="0"/>
              <a:t>.</a:t>
            </a:r>
          </a:p>
          <a:p>
            <a:r>
              <a:rPr lang="en-CA" sz="2000" dirty="0"/>
              <a:t>Compress and fuse these plane features back into the current frame's visual feature map via cross-attention, yielding a structure-aware dense representation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E6B62-973B-90BD-DC03-A1655E44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085" y="845379"/>
            <a:ext cx="8227829" cy="39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1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0A76-F38C-2ACE-403E-DE516EAB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Temporal Joint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9ABD-43A9-A1FB-F88D-7BF79E45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each frame, </a:t>
            </a:r>
            <a:r>
              <a:rPr lang="en-CA" b="1" dirty="0"/>
              <a:t>pose-aware tokens</a:t>
            </a:r>
            <a:r>
              <a:rPr lang="en-CA" dirty="0"/>
              <a:t> predict 2D joint locations.</a:t>
            </a:r>
          </a:p>
          <a:p>
            <a:r>
              <a:rPr lang="en-CA" dirty="0"/>
              <a:t>At each joint, </a:t>
            </a:r>
            <a:r>
              <a:rPr lang="en-CA" b="1" dirty="0"/>
              <a:t>sample visual features</a:t>
            </a:r>
            <a:r>
              <a:rPr lang="en-CA" dirty="0"/>
              <a:t> and </a:t>
            </a:r>
            <a:r>
              <a:rPr lang="en-CA" b="1" dirty="0"/>
              <a:t>add position encoding</a:t>
            </a:r>
            <a:r>
              <a:rPr lang="en-CA" dirty="0"/>
              <a:t> to form a </a:t>
            </a:r>
            <a:r>
              <a:rPr lang="en-CA" b="1" dirty="0"/>
              <a:t>joint feature</a:t>
            </a:r>
            <a:r>
              <a:rPr lang="zh-CN" altLang="en-US" b="1" dirty="0"/>
              <a:t>：</a:t>
            </a:r>
            <a:endParaRPr lang="en-CA" b="1" dirty="0"/>
          </a:p>
          <a:p>
            <a:r>
              <a:rPr lang="en-CA" dirty="0"/>
              <a:t>Concatenate joint features from T previous frames into a temporal sequence:</a:t>
            </a:r>
          </a:p>
          <a:p>
            <a:r>
              <a:rPr lang="en-CA" dirty="0"/>
              <a:t>Apply a </a:t>
            </a:r>
            <a:r>
              <a:rPr lang="en-CA" b="1" dirty="0" err="1"/>
              <a:t>Spatio</a:t>
            </a:r>
            <a:r>
              <a:rPr lang="en-CA" b="1" dirty="0"/>
              <a:t>-Temporal Transformer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Spatial Attention: models intra-frame joint dependencies.</a:t>
            </a:r>
          </a:p>
          <a:p>
            <a:pPr lvl="1"/>
            <a:r>
              <a:rPr lang="en-CA" dirty="0"/>
              <a:t>Temporal Attention: models joint trajectories across frames.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2A667-7092-BC67-1B64-2DFB3F39F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13" y="3647809"/>
            <a:ext cx="5044080" cy="448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70A11-CD1D-1E8B-93EB-30BC98489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66" y="2769329"/>
            <a:ext cx="3565951" cy="4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C0E7-6FBF-9CBA-6765-D11C8B54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Triplane Feature Encoding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6003F-F760-D3A5-E600-F200B6905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the enhanced joint features of the current frame to </a:t>
            </a:r>
            <a:r>
              <a:rPr lang="en-CA" b="1" dirty="0"/>
              <a:t>decode 3D joint coordinates</a:t>
            </a:r>
            <a:r>
              <a:rPr lang="en-CA" dirty="0"/>
              <a:t>.</a:t>
            </a:r>
          </a:p>
          <a:p>
            <a:r>
              <a:rPr lang="en-CA" b="1" dirty="0"/>
              <a:t>Project</a:t>
            </a:r>
            <a:r>
              <a:rPr lang="en-CA" dirty="0"/>
              <a:t> each joint feature to 3 orthogonal planes via </a:t>
            </a:r>
            <a:r>
              <a:rPr lang="en-CA" b="1" dirty="0"/>
              <a:t>Gaussian heatmap splatting</a:t>
            </a:r>
            <a:r>
              <a:rPr lang="en-CA" dirty="0"/>
              <a:t>:</a:t>
            </a:r>
            <a:r>
              <a:rPr lang="en-CA" b="1" dirty="0"/>
              <a:t> </a:t>
            </a:r>
            <a:endParaRPr lang="en-CA" dirty="0"/>
          </a:p>
          <a:p>
            <a:r>
              <a:rPr lang="en-CA" dirty="0"/>
              <a:t>Compress           ​  and            along depth axes into 1D vectors.</a:t>
            </a:r>
          </a:p>
          <a:p>
            <a:r>
              <a:rPr lang="en-CA" dirty="0"/>
              <a:t>Use </a:t>
            </a:r>
            <a:r>
              <a:rPr lang="en-CA" b="1" dirty="0"/>
              <a:t>cross-attention</a:t>
            </a:r>
            <a:r>
              <a:rPr lang="en-CA" dirty="0"/>
              <a:t> to inject these structural priors into            , yielding a </a:t>
            </a:r>
            <a:r>
              <a:rPr lang="en-CA" b="1" dirty="0"/>
              <a:t>structure-enhanced 2D map</a:t>
            </a:r>
            <a:r>
              <a:rPr lang="en-CA" dirty="0"/>
              <a:t>.</a:t>
            </a:r>
          </a:p>
          <a:p>
            <a:r>
              <a:rPr lang="en-CA" dirty="0"/>
              <a:t>This fused feature is aligned with the visual feature map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6E3B6-9D66-610E-9347-AED635AB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18" y="3182307"/>
            <a:ext cx="4100488" cy="384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28AB3-3613-A25F-4232-113C954E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56" y="3668477"/>
            <a:ext cx="632528" cy="366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15E23-5797-02CF-D9CB-D54AA17A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91" y="3673947"/>
            <a:ext cx="628650" cy="37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595D1-BF35-FC22-25CC-9BAE08A2B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833" y="4198867"/>
            <a:ext cx="590229" cy="3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5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1EE6-D721-6D1A-7B47-33B09C7C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734E-AECD-E47C-64EA-96CF0A2E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74" y="5337032"/>
            <a:ext cx="5098576" cy="6086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81A94-8496-5056-A220-498CE6F57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4" y="1520968"/>
            <a:ext cx="5975029" cy="381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AC62A-9ED5-ECA0-B327-7E4A21305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0" y="3927738"/>
            <a:ext cx="4477026" cy="20179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357F6-8BAA-41D9-E666-2E972007E9B1}"/>
              </a:ext>
            </a:extLst>
          </p:cNvPr>
          <p:cNvSpPr txBox="1">
            <a:spLocks/>
          </p:cNvSpPr>
          <p:nvPr/>
        </p:nvSpPr>
        <p:spPr>
          <a:xfrm>
            <a:off x="7035800" y="5945708"/>
            <a:ext cx="5098576" cy="60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Ablation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Point-aware</a:t>
            </a:r>
            <a:r>
              <a:rPr lang="zh-CN" altLang="en-US" sz="2400" dirty="0"/>
              <a:t> </a:t>
            </a:r>
            <a:r>
              <a:rPr lang="en-US" altLang="zh-CN" sz="2400" dirty="0"/>
              <a:t>Token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C06530-D09E-4A7F-6F87-44CD28C23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80" y="1066643"/>
            <a:ext cx="5361496" cy="22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6C3F-E7FC-CB52-E14C-CD622AB6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6364-AD14-7CB7-FEDD-F3D23932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19" y="1825625"/>
            <a:ext cx="475738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2400" b="1" dirty="0"/>
              <a:t>Class imbalance</a:t>
            </a:r>
            <a:r>
              <a:rPr lang="en-CA" sz="2400" dirty="0"/>
              <a:t>: Most hand mesh vertices are labeled as non-contact in existing datasets</a:t>
            </a:r>
          </a:p>
          <a:p>
            <a:pPr>
              <a:lnSpc>
                <a:spcPct val="150000"/>
              </a:lnSpc>
            </a:pPr>
            <a:r>
              <a:rPr lang="en-CA" sz="2400" b="1" dirty="0"/>
              <a:t>Spatial imbalance</a:t>
            </a:r>
            <a:r>
              <a:rPr lang="en-CA" sz="2400" dirty="0"/>
              <a:t>: Contact is often concentrated at the </a:t>
            </a:r>
            <a:r>
              <a:rPr lang="en-CA" sz="2400" b="1" dirty="0"/>
              <a:t>fingertips</a:t>
            </a:r>
            <a:r>
              <a:rPr lang="en-CA" sz="2400" dirty="0"/>
              <a:t>, while other areas like the </a:t>
            </a:r>
            <a:r>
              <a:rPr lang="en-CA" sz="2400" b="1" dirty="0"/>
              <a:t>dorsum or palm base</a:t>
            </a:r>
            <a:r>
              <a:rPr lang="en-CA" sz="2400" dirty="0"/>
              <a:t> are underrepresented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CD25A-66F0-F2DA-1A73-91222E06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01" y="1690688"/>
            <a:ext cx="7028559" cy="2156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A959E-0B46-BD14-FB24-FB44101AC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26" y="4098153"/>
            <a:ext cx="5931508" cy="21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E2AB4-2EC5-4793-8722-DECF62E0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B4F94-CE16-0B92-950D-A7FF455A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8" y="1792753"/>
            <a:ext cx="10345064" cy="2944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BA4B96-C382-8801-FED1-54C5D5874111}"/>
              </a:ext>
            </a:extLst>
          </p:cNvPr>
          <p:cNvSpPr txBox="1"/>
          <p:nvPr/>
        </p:nvSpPr>
        <p:spPr>
          <a:xfrm>
            <a:off x="838200" y="4839763"/>
            <a:ext cx="1099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Standard </a:t>
            </a:r>
            <a:r>
              <a:rPr lang="en-US" altLang="zh-CN" sz="2000" dirty="0" err="1"/>
              <a:t>ViT</a:t>
            </a:r>
            <a:r>
              <a:rPr lang="en-US" altLang="zh-CN" sz="2000" dirty="0"/>
              <a:t> pipeline trained on 840K images from 14 datasets, covering interactions including: hand-object, hand-hand, hand-scene, and hand-body.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13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6535-400D-A3D9-8402-668C1ADE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Balanced contact sampling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925345-D780-13C2-7C05-E19864BEE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52" y="1825625"/>
            <a:ext cx="5685430" cy="4351338"/>
          </a:xfrm>
        </p:spPr>
        <p:txBody>
          <a:bodyPr/>
          <a:lstStyle/>
          <a:p>
            <a:r>
              <a:rPr lang="en-CA" dirty="0"/>
              <a:t>Compute Contact Balance Score</a:t>
            </a:r>
          </a:p>
          <a:p>
            <a:endParaRPr lang="en-CA" altLang="zh-CN" dirty="0"/>
          </a:p>
          <a:p>
            <a:pPr marL="0" indent="0">
              <a:buNone/>
            </a:pPr>
            <a:r>
              <a:rPr lang="zh-CN" altLang="en-US" dirty="0"/>
              <a:t>        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 err="1"/>
              <a:t>vertor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</a:p>
          <a:p>
            <a:pPr marL="0" indent="0">
              <a:buNone/>
            </a:pPr>
            <a:r>
              <a:rPr lang="zh-CN" altLang="en-US" dirty="0"/>
              <a:t>        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    </a:t>
            </a:r>
            <a:endParaRPr lang="en-CA" altLang="zh-CN" dirty="0"/>
          </a:p>
          <a:p>
            <a:pPr marL="0" indent="0">
              <a:buNone/>
            </a:pPr>
            <a:r>
              <a:rPr lang="en-US" altLang="zh-CN" dirty="0"/>
              <a:t>High</a:t>
            </a:r>
            <a:r>
              <a:rPr lang="zh-CN" altLang="en-US" dirty="0"/>
              <a:t>        </a:t>
            </a:r>
            <a:r>
              <a:rPr lang="en-US" altLang="zh-CN" dirty="0"/>
              <a:t>indicates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contact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unique</a:t>
            </a:r>
            <a:r>
              <a:rPr lang="zh-CN" altLang="en-US" dirty="0"/>
              <a:t> </a:t>
            </a:r>
            <a:r>
              <a:rPr lang="en-US" altLang="zh-CN" dirty="0"/>
              <a:t>pattern.</a:t>
            </a:r>
            <a:endParaRPr lang="en-CA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66D58-0B22-D554-077C-68DEBEAFF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53" y="2207651"/>
            <a:ext cx="3213100" cy="6858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C950A3D-9CDC-0CAD-83AC-FD51750AF123}"/>
              </a:ext>
            </a:extLst>
          </p:cNvPr>
          <p:cNvSpPr txBox="1">
            <a:spLocks/>
          </p:cNvSpPr>
          <p:nvPr/>
        </p:nvSpPr>
        <p:spPr>
          <a:xfrm>
            <a:off x="6523630" y="1825625"/>
            <a:ext cx="56854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Create</a:t>
            </a:r>
            <a:r>
              <a:rPr lang="zh-CN" altLang="en-US" dirty="0"/>
              <a:t> </a:t>
            </a:r>
            <a:r>
              <a:rPr lang="en-US" altLang="zh-CN" dirty="0"/>
              <a:t>K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bins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00B44-F4B0-0E32-1E0D-9274F87E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3" y="2963341"/>
            <a:ext cx="332730" cy="280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BFCB45-13AB-13A4-6D00-7E08EC869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64" y="3417498"/>
            <a:ext cx="2540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7F3BA-1901-E677-29AC-BEAAB0182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116" y="3964550"/>
            <a:ext cx="34290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3A35E-AAE3-7E37-134A-9089C1E85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241" y="4102780"/>
            <a:ext cx="2346901" cy="23900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3F6B6A-5709-F6F8-01E6-AE0EEB171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233" y="2417911"/>
            <a:ext cx="576580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D9CCE4-7247-54A4-F6BD-D455C254D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332" y="3184177"/>
            <a:ext cx="3238500" cy="368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8FEE6A-14A0-71F4-2C4C-2B523EC693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5483" y="1900362"/>
            <a:ext cx="378326" cy="3222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25D8F4-535A-944A-247F-F628CEF25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3630" y="3734594"/>
            <a:ext cx="596900" cy="266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BDBFF9-0080-1303-88B7-3078FC2B7D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0530" y="4982498"/>
            <a:ext cx="1485900" cy="66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84C6DB-CBB4-EF0C-8A39-802108309D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2806" y="6479892"/>
            <a:ext cx="381668" cy="3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A6D-4334-A644-69E3-EE88A677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Vertex-level Class-Balanced Loss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9AB557-5E71-1255-7ACC-429BE43E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55591"/>
            <a:ext cx="4918977" cy="862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D3DC3-277D-5E73-6022-B4671D2B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285661"/>
            <a:ext cx="6377305" cy="84518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12E6BB1-B39B-3960-A6FD-7596ED4E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08" y="1825625"/>
            <a:ext cx="7097486" cy="4351338"/>
          </a:xfrm>
        </p:spPr>
        <p:txBody>
          <a:bodyPr/>
          <a:lstStyle/>
          <a:p>
            <a:r>
              <a:rPr lang="en-CA" dirty="0"/>
              <a:t>Standard BCE Loss: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Class-Balanced Loss (global weighting):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VCB Loss (per-vertex weighting):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6BA10E-EC6D-B6D9-33A1-D291E80BF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42" y="2401862"/>
            <a:ext cx="4908835" cy="4834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81A9D4-F20C-AFDD-40A3-8CE53851BA41}"/>
              </a:ext>
            </a:extLst>
          </p:cNvPr>
          <p:cNvSpPr txBox="1"/>
          <p:nvPr/>
        </p:nvSpPr>
        <p:spPr>
          <a:xfrm>
            <a:off x="7376194" y="4461550"/>
            <a:ext cx="4908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</a:t>
            </a:r>
            <a:r>
              <a:rPr lang="en-CA" dirty="0"/>
              <a:t>: ground-truth contact label at vertex v</a:t>
            </a:r>
          </a:p>
          <a:p>
            <a:endParaRPr lang="en-CA" dirty="0"/>
          </a:p>
          <a:p>
            <a:r>
              <a:rPr lang="zh-CN" altLang="en-US" dirty="0"/>
              <a:t>         </a:t>
            </a:r>
            <a:r>
              <a:rPr lang="en-CA" dirty="0"/>
              <a:t>: number of times vertex v is labeled as class </a:t>
            </a:r>
            <a:r>
              <a:rPr lang="en-US" altLang="zh-CN" dirty="0"/>
              <a:t>y</a:t>
            </a:r>
            <a:r>
              <a:rPr lang="en-CA" dirty="0"/>
              <a:t> across dataset</a:t>
            </a:r>
          </a:p>
          <a:p>
            <a:r>
              <a:rPr lang="zh-CN" altLang="en-US" dirty="0"/>
              <a:t>         </a:t>
            </a:r>
            <a:r>
              <a:rPr lang="el-GR" dirty="0"/>
              <a:t>: </a:t>
            </a:r>
            <a:r>
              <a:rPr lang="en-CA" dirty="0"/>
              <a:t>hyperparameter controlling weight scaling (typically close to 1)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C47DE3-F26B-64DA-D769-A687C8B54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233" y="4550536"/>
            <a:ext cx="276606" cy="245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4524CE-9CD5-2311-DD9C-5378AA69D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406" y="5037169"/>
            <a:ext cx="370259" cy="323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5E943-EF5F-F8BC-952B-317860DF7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6233" y="5620485"/>
            <a:ext cx="222263" cy="2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B534-B6E5-9D67-2D55-201840B1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Smooth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6DE-B4C8-0B9E-9BF4-EA2D5510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63708"/>
          </a:xfrm>
        </p:spPr>
        <p:txBody>
          <a:bodyPr/>
          <a:lstStyle/>
          <a:p>
            <a:r>
              <a:rPr lang="en-CA" dirty="0"/>
              <a:t>Define </a:t>
            </a:r>
            <a:r>
              <a:rPr lang="en-CA" b="1" dirty="0"/>
              <a:t>isolation score</a:t>
            </a:r>
            <a:r>
              <a:rPr lang="en-US" altLang="zh-CN" b="1" dirty="0"/>
              <a:t>:</a:t>
            </a:r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pPr marL="0" indent="0">
              <a:buNone/>
            </a:pPr>
            <a:r>
              <a:rPr lang="zh-CN" altLang="en-US" dirty="0"/>
              <a:t>             </a:t>
            </a:r>
            <a:r>
              <a:rPr lang="en-US" altLang="zh-CN" dirty="0"/>
              <a:t>and</a:t>
            </a:r>
            <a:r>
              <a:rPr lang="zh-CN" altLang="en-US" dirty="0"/>
              <a:t>         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CA" dirty="0"/>
              <a:t>the neighborhood-smoothed estimates for contact and non-contact</a:t>
            </a:r>
            <a:r>
              <a:rPr lang="zh-CN" altLang="en-US" dirty="0"/>
              <a:t> </a:t>
            </a:r>
            <a:r>
              <a:rPr lang="en-US" altLang="zh-CN" dirty="0"/>
              <a:t>probabilities.</a:t>
            </a:r>
            <a:endParaRPr lang="en-CA" b="1" dirty="0"/>
          </a:p>
          <a:p>
            <a:r>
              <a:rPr lang="en-US" altLang="zh-CN" b="1" dirty="0"/>
              <a:t>Smooth</a:t>
            </a:r>
            <a:r>
              <a:rPr lang="zh-CN" altLang="en-US" b="1" dirty="0"/>
              <a:t> </a:t>
            </a:r>
            <a:r>
              <a:rPr lang="en-US" altLang="zh-CN" b="1" dirty="0"/>
              <a:t>loss</a:t>
            </a:r>
            <a:r>
              <a:rPr lang="zh-CN" altLang="en-US" b="1" dirty="0"/>
              <a:t> </a:t>
            </a:r>
            <a:r>
              <a:rPr lang="en-US" altLang="zh-CN" b="1" dirty="0"/>
              <a:t>definition: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zh-CN" altLang="en-US" b="1" dirty="0"/>
              <a:t>           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neighbors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vertex</a:t>
            </a:r>
            <a:r>
              <a:rPr lang="zh-CN" altLang="en-US" dirty="0"/>
              <a:t> </a:t>
            </a:r>
            <a:r>
              <a:rPr lang="en-US" altLang="zh-CN" dirty="0"/>
              <a:t>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E033F-74BD-F287-5DCF-0FACC3CC2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0" y="2591755"/>
            <a:ext cx="500126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A49D1-322F-494B-7B8A-A91BF5D06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71" y="3320729"/>
            <a:ext cx="5207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AD095-EF8F-F653-43D5-A40A319B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815" y="3320729"/>
            <a:ext cx="393700" cy="44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AAA94-88DA-92D6-9648-3916E0E5A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071" y="4970349"/>
            <a:ext cx="4851400" cy="105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3D90B-6598-A8E4-83A4-CC4515D37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471" y="6398675"/>
            <a:ext cx="482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8712-68DB-18FD-FB84-94E92A25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949A5-D32A-F0EF-53B8-8B61D6A3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4" y="1690688"/>
            <a:ext cx="4184610" cy="2559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0794C-4635-E7CB-8B38-19A8B7FDE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16" y="4868333"/>
            <a:ext cx="9689233" cy="1624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0D214-0F00-C0AF-E18A-2557E57E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690688"/>
            <a:ext cx="4711921" cy="27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6FFF-C105-179A-AAF8-48096A7C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0775D-176E-00C5-A374-86BE029D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59" y="4472280"/>
            <a:ext cx="9148282" cy="156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01E4A-AE7F-A9F4-B675-ADE663F1E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859" y="1828280"/>
            <a:ext cx="9148282" cy="1338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D436D-09B7-4844-D059-1110F46E6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50" y="3133507"/>
            <a:ext cx="9092500" cy="132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FFD87-509D-B28E-F84D-D446EC979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058" y="6052776"/>
            <a:ext cx="7549192" cy="3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6414-309C-076F-4184-DB805097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37371-38BB-1EC8-B1CA-D46F38D5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1263"/>
            <a:ext cx="60706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DA1EA-5ABA-EA7D-5247-2C453547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1986"/>
            <a:ext cx="6040925" cy="41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509</Words>
  <Application>Microsoft Macintosh PowerPoint</Application>
  <PresentationFormat>Widescreen</PresentationFormat>
  <Paragraphs>75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Challenges</vt:lpstr>
      <vt:lpstr>Method</vt:lpstr>
      <vt:lpstr>Balanced contact sampling </vt:lpstr>
      <vt:lpstr>Vertex-level Class-Balanced Loss</vt:lpstr>
      <vt:lpstr>Smooth Loss</vt:lpstr>
      <vt:lpstr>Experiment</vt:lpstr>
      <vt:lpstr>Experiment</vt:lpstr>
      <vt:lpstr>Ablation Study</vt:lpstr>
      <vt:lpstr>Limitation</vt:lpstr>
      <vt:lpstr>PowerPoint Presentation</vt:lpstr>
      <vt:lpstr>Motivation</vt:lpstr>
      <vt:lpstr>Core Idea</vt:lpstr>
      <vt:lpstr>Dynamic Temporal Joint Features</vt:lpstr>
      <vt:lpstr>Triplane Feature Encoding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 Zhou</dc:creator>
  <cp:lastModifiedBy>Jun Zhou</cp:lastModifiedBy>
  <cp:revision>6</cp:revision>
  <dcterms:created xsi:type="dcterms:W3CDTF">2025-06-15T17:35:07Z</dcterms:created>
  <dcterms:modified xsi:type="dcterms:W3CDTF">2025-06-16T13:56:12Z</dcterms:modified>
</cp:coreProperties>
</file>