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80" r:id="rId4"/>
    <p:sldId id="281" r:id="rId5"/>
    <p:sldId id="282" r:id="rId6"/>
    <p:sldId id="285" r:id="rId7"/>
    <p:sldId id="279" r:id="rId8"/>
    <p:sldId id="259" r:id="rId9"/>
    <p:sldId id="260" r:id="rId10"/>
    <p:sldId id="262" r:id="rId11"/>
    <p:sldId id="263" r:id="rId12"/>
    <p:sldId id="261" r:id="rId13"/>
    <p:sldId id="264" r:id="rId14"/>
    <p:sldId id="283" r:id="rId15"/>
    <p:sldId id="284" r:id="rId16"/>
    <p:sldId id="266" r:id="rId17"/>
    <p:sldId id="278" r:id="rId18"/>
    <p:sldId id="267" r:id="rId19"/>
    <p:sldId id="269" r:id="rId20"/>
    <p:sldId id="268" r:id="rId21"/>
    <p:sldId id="270" r:id="rId22"/>
    <p:sldId id="271" r:id="rId23"/>
    <p:sldId id="272" r:id="rId24"/>
    <p:sldId id="274" r:id="rId25"/>
    <p:sldId id="275" r:id="rId26"/>
    <p:sldId id="276" r:id="rId27"/>
    <p:sldId id="277" r:id="rId28"/>
    <p:sldId id="273" r:id="rId29"/>
    <p:sldId id="286" r:id="rId30"/>
    <p:sldId id="25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39"/>
    <p:restoredTop sz="94499"/>
  </p:normalViewPr>
  <p:slideViewPr>
    <p:cSldViewPr snapToGrid="0">
      <p:cViewPr>
        <p:scale>
          <a:sx n="104" d="100"/>
          <a:sy n="104" d="100"/>
        </p:scale>
        <p:origin x="2920" y="1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0EAAF9-8206-BE4A-9D90-E08989FC5C42}" type="datetimeFigureOut">
              <a:rPr lang="en-US" smtClean="0"/>
              <a:t>6/3/25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A42CA1-6327-9B48-A329-B7EC1356B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516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0" i="0" u="none" strike="noStrike" dirty="0">
                <a:solidFill>
                  <a:srgbClr val="E8E8E8"/>
                </a:solidFill>
                <a:effectLst/>
                <a:latin typeface="Roboto" panose="02000000000000000000" pitchFamily="2" charset="0"/>
              </a:rPr>
              <a:t>We keep alternating between predicting the clean data, and projecting it back to a lower noise level until we get the clean sample.</a:t>
            </a:r>
          </a:p>
          <a:p>
            <a:endParaRPr lang="en-US" b="0" i="0" u="none" strike="noStrike" dirty="0">
              <a:solidFill>
                <a:srgbClr val="E8E8E8"/>
              </a:solidFill>
              <a:effectLst/>
              <a:latin typeface="Roboto" panose="02000000000000000000" pitchFamily="2" charset="0"/>
            </a:endParaRPr>
          </a:p>
          <a:p>
            <a:r>
              <a:rPr lang="en-US" altLang="zh-CN" b="0" i="0" u="none" strike="noStrike" dirty="0">
                <a:solidFill>
                  <a:srgbClr val="E8E8E8"/>
                </a:solidFill>
                <a:effectLst/>
                <a:latin typeface="Roboto" panose="02000000000000000000" pitchFamily="2" charset="0"/>
              </a:rPr>
              <a:t>Connection</a:t>
            </a:r>
            <a:r>
              <a:rPr lang="zh-CN" altLang="en-US" b="0" i="0" u="none" strike="noStrike" dirty="0">
                <a:solidFill>
                  <a:srgbClr val="E8E8E8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altLang="zh-CN" b="0" i="0" u="none" strike="noStrike" dirty="0">
                <a:solidFill>
                  <a:srgbClr val="E8E8E8"/>
                </a:solidFill>
                <a:effectLst/>
                <a:latin typeface="Roboto" panose="02000000000000000000" pitchFamily="2" charset="0"/>
              </a:rPr>
              <a:t>between</a:t>
            </a:r>
            <a:r>
              <a:rPr lang="zh-CN" altLang="en-US" b="0" i="0" u="none" strike="noStrike" dirty="0">
                <a:solidFill>
                  <a:srgbClr val="E8E8E8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altLang="zh-CN" b="0" i="0" u="none" strike="noStrike" dirty="0">
                <a:solidFill>
                  <a:srgbClr val="E8E8E8"/>
                </a:solidFill>
                <a:effectLst/>
                <a:latin typeface="Roboto" panose="02000000000000000000" pitchFamily="2" charset="0"/>
              </a:rPr>
              <a:t>DDIM</a:t>
            </a:r>
            <a:r>
              <a:rPr lang="zh-CN" altLang="en-US" b="0" i="0" u="none" strike="noStrike" dirty="0">
                <a:solidFill>
                  <a:srgbClr val="E8E8E8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altLang="zh-CN" b="0" i="0" u="none" strike="noStrike" dirty="0">
                <a:solidFill>
                  <a:srgbClr val="E8E8E8"/>
                </a:solidFill>
                <a:effectLst/>
                <a:latin typeface="Roboto" panose="02000000000000000000" pitchFamily="2" charset="0"/>
              </a:rPr>
              <a:t>and</a:t>
            </a:r>
            <a:r>
              <a:rPr lang="zh-CN" altLang="en-US" b="0" i="0" u="none" strike="noStrike" dirty="0">
                <a:solidFill>
                  <a:srgbClr val="E8E8E8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altLang="zh-CN" b="0" i="0" u="none" strike="noStrike" dirty="0">
                <a:solidFill>
                  <a:srgbClr val="E8E8E8"/>
                </a:solidFill>
                <a:effectLst/>
                <a:latin typeface="Roboto" panose="02000000000000000000" pitchFamily="2" charset="0"/>
              </a:rPr>
              <a:t>DDPM</a:t>
            </a:r>
            <a:endParaRPr lang="en-CA" b="0" i="0" u="none" strike="noStrike" dirty="0">
              <a:solidFill>
                <a:srgbClr val="E8E8E8"/>
              </a:solidFill>
              <a:effectLst/>
              <a:latin typeface="Roboto" panose="02000000000000000000" pitchFamily="2" charset="0"/>
            </a:endParaRPr>
          </a:p>
          <a:p>
            <a:r>
              <a:rPr lang="en-US" altLang="zh-CN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-</a:t>
            </a:r>
            <a:r>
              <a:rPr lang="zh-CN" alt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the path integral of the score function is preserved, we can take larger steps while maintaining generation quality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11B776-09A7-974B-95B1-5BC35562E13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971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Policy gradient methods directly optimize the policy function </a:t>
            </a:r>
            <a:r>
              <a:rPr lang="el-GR" dirty="0"/>
              <a:t>π(</a:t>
            </a:r>
            <a:r>
              <a:rPr lang="en-CA" dirty="0" err="1"/>
              <a:t>a|s</a:t>
            </a:r>
            <a:r>
              <a:rPr lang="en-CA" dirty="0"/>
              <a:t>) by using gradient ascent on the expected reward.</a:t>
            </a:r>
          </a:p>
          <a:p>
            <a:endParaRPr lang="en-CA" dirty="0"/>
          </a:p>
          <a:p>
            <a:r>
              <a:rPr lang="en-US" altLang="zh-CN" dirty="0"/>
              <a:t>Actor-arctic:</a:t>
            </a:r>
            <a:r>
              <a:rPr lang="zh-CN" altLang="en-US" dirty="0"/>
              <a:t> </a:t>
            </a:r>
            <a:r>
              <a:rPr lang="en-CA" dirty="0"/>
              <a:t>Combine policy gradients with value function approximation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42CA1-6327-9B48-A329-B7EC1356B3F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053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PPO is a </a:t>
            </a:r>
            <a:r>
              <a:rPr lang="en-CA" b="1" dirty="0"/>
              <a:t>policy gradient </a:t>
            </a:r>
            <a:r>
              <a:rPr lang="en-CA" dirty="0"/>
              <a:t>reinforcement learning algorithm designed to improve training stability by preventing large policy updates that could destabilize learning.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42CA1-6327-9B48-A329-B7EC1356B3F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435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0" i="0" dirty="0">
                <a:solidFill>
                  <a:srgbClr val="4A4A4A"/>
                </a:solidFill>
                <a:effectLst/>
                <a:latin typeface="Noto Sans" panose="020B0502040504020204" pitchFamily="34" charset="0"/>
              </a:rPr>
              <a:t>latent noise (</a:t>
            </a:r>
            <a:r>
              <a:rPr lang="en-CA" b="0" i="0" dirty="0" err="1">
                <a:solidFill>
                  <a:srgbClr val="4A4A4A"/>
                </a:solidFill>
                <a:effectLst/>
                <a:latin typeface="Noto Sans" panose="020B0502040504020204" pitchFamily="34" charset="0"/>
              </a:rPr>
              <a:t>x</a:t>
            </a:r>
            <a:r>
              <a:rPr lang="en-CA" b="0" i="0" baseline="-25000" dirty="0" err="1">
                <a:solidFill>
                  <a:srgbClr val="4A4A4A"/>
                </a:solidFill>
                <a:effectLst/>
                <a:latin typeface="Noto Sans" panose="020B0502040504020204" pitchFamily="34" charset="0"/>
              </a:rPr>
              <a:t>T</a:t>
            </a:r>
            <a:r>
              <a:rPr lang="en-CA" b="0" i="0" dirty="0">
                <a:solidFill>
                  <a:srgbClr val="4A4A4A"/>
                </a:solidFill>
                <a:effectLst/>
                <a:latin typeface="Noto Sans" panose="020B0502040504020204" pitchFamily="34" charset="0"/>
              </a:rPr>
              <a:t>) can be optimized using </a:t>
            </a:r>
            <a:r>
              <a:rPr lang="en-CA" b="0" i="0" dirty="0" err="1">
                <a:solidFill>
                  <a:srgbClr val="4A4A4A"/>
                </a:solidFill>
                <a:effectLst/>
                <a:latin typeface="Noto Sans" panose="020B0502040504020204" pitchFamily="34" charset="0"/>
              </a:rPr>
              <a:t>critertion</a:t>
            </a:r>
            <a:r>
              <a:rPr lang="en-CA" b="0" i="0" dirty="0">
                <a:solidFill>
                  <a:srgbClr val="4A4A4A"/>
                </a:solidFill>
                <a:effectLst/>
                <a:latin typeface="Noto Sans" panose="020B0502040504020204" pitchFamily="34" charset="0"/>
              </a:rPr>
              <a:t> function defined on the motion space (x</a:t>
            </a:r>
            <a:r>
              <a:rPr lang="en-CA" b="0" i="0" baseline="-25000" dirty="0">
                <a:solidFill>
                  <a:srgbClr val="4A4A4A"/>
                </a:solidFill>
                <a:effectLst/>
                <a:latin typeface="Noto Sans" panose="020B0502040504020204" pitchFamily="34" charset="0"/>
              </a:rPr>
              <a:t>0</a:t>
            </a:r>
            <a:r>
              <a:rPr lang="en-CA" b="0" i="0" dirty="0">
                <a:solidFill>
                  <a:srgbClr val="4A4A4A"/>
                </a:solidFill>
                <a:effectLst/>
                <a:latin typeface="Noto Sans" panose="020B0502040504020204" pitchFamily="34" charset="0"/>
              </a:rPr>
              <a:t>) to serve as universal motion priors for a wide range of motion-related tasks.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42CA1-6327-9B48-A329-B7EC1356B3F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460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Show</a:t>
            </a:r>
            <a:r>
              <a:rPr lang="zh-CN" altLang="en-US" dirty="0"/>
              <a:t> </a:t>
            </a:r>
            <a:r>
              <a:rPr lang="en-US" altLang="zh-CN" dirty="0"/>
              <a:t>video</a:t>
            </a:r>
            <a:r>
              <a:rPr lang="zh-CN" altLang="en-US" dirty="0"/>
              <a:t> </a:t>
            </a:r>
            <a:r>
              <a:rPr lang="en-US" altLang="zh-CN" dirty="0"/>
              <a:t>demo</a:t>
            </a:r>
            <a:r>
              <a:rPr lang="zh-CN" altLang="en-US" dirty="0"/>
              <a:t> </a:t>
            </a:r>
            <a:r>
              <a:rPr lang="en-CA" altLang="zh-CN" dirty="0"/>
              <a:t>https://zkf1997.github.io/DART/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42CA1-6327-9B48-A329-B7EC1356B3F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479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Advantages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 err="1"/>
              <a:t>DistilBERT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text</a:t>
            </a:r>
            <a:r>
              <a:rPr lang="zh-CN" altLang="en-US" dirty="0"/>
              <a:t> </a:t>
            </a:r>
            <a:r>
              <a:rPr lang="en-US" altLang="zh-CN" dirty="0"/>
              <a:t>encoder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biased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global</a:t>
            </a:r>
            <a:r>
              <a:rPr lang="zh-CN" altLang="en-US" dirty="0"/>
              <a:t> </a:t>
            </a:r>
            <a:r>
              <a:rPr lang="en-US" altLang="zh-CN" dirty="0"/>
              <a:t>description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pictures</a:t>
            </a:r>
            <a:r>
              <a:rPr lang="zh-CN" altLang="en-US" dirty="0"/>
              <a:t> </a:t>
            </a:r>
            <a:r>
              <a:rPr lang="en-US" altLang="zh-CN" dirty="0"/>
              <a:t>(as</a:t>
            </a:r>
            <a:r>
              <a:rPr lang="zh-CN" altLang="en-US" dirty="0"/>
              <a:t> </a:t>
            </a:r>
            <a:r>
              <a:rPr lang="en-US" altLang="zh-CN" dirty="0"/>
              <a:t>CLIP</a:t>
            </a:r>
            <a:r>
              <a:rPr lang="zh-CN" altLang="en-US" dirty="0"/>
              <a:t> </a:t>
            </a:r>
            <a:r>
              <a:rPr lang="en-US" altLang="zh-CN" dirty="0"/>
              <a:t>does)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42CA1-6327-9B48-A329-B7EC1356B3F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954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90346-895C-DA8B-536F-C1E5296AA7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C54D88-2759-C2E2-77A5-73C584E552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3A9899-FAC9-6D23-EC1E-012035CB0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D026-76AE-DB44-B380-7B8EEBFAB16B}" type="datetimeFigureOut">
              <a:rPr lang="en-US" smtClean="0"/>
              <a:t>6/3/25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5F6CD-9D17-0567-92F6-BC63C1B5A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552C7-15C3-4DCF-5C07-3AD011232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AF46-4C5A-F145-9EEF-60F8CAA02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738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9C810-0D49-D32D-21FD-988DE0E97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48E10F-09A7-C016-B184-C70C92838A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4CD0C-6EEC-88CA-E954-46FF7EE88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D026-76AE-DB44-B380-7B8EEBFAB16B}" type="datetimeFigureOut">
              <a:rPr lang="en-US" smtClean="0"/>
              <a:t>6/3/25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7E1D73-A144-51D6-B804-084B719B1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FC0DE-6FC5-9CE1-9CE9-56A15EDD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AF46-4C5A-F145-9EEF-60F8CAA02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497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ED85B9-F7FE-988C-BF71-28AE330887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AC087A-F3C4-2189-09BB-35E48BAD76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11DC22-4E52-2C52-00C2-015E7C757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D026-76AE-DB44-B380-7B8EEBFAB16B}" type="datetimeFigureOut">
              <a:rPr lang="en-US" smtClean="0"/>
              <a:t>6/3/25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54BBD-E14F-7713-C5FA-DC4B49AC0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10BB4-8F7D-009F-198A-0B521DD98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AF46-4C5A-F145-9EEF-60F8CAA02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927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14823-F6EE-115C-70B8-E35EBE541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9EC884-2BAC-37E0-3AE2-39BA602AF3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FAB2E4-EE84-F9BB-20D3-77D230444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D026-76AE-DB44-B380-7B8EEBFAB16B}" type="datetimeFigureOut">
              <a:rPr lang="en-US" smtClean="0"/>
              <a:t>6/3/25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B04848-7187-3AC9-B8F1-FF4F976AF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5D0A0-0A7F-1003-7787-DEACF95E4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AF46-4C5A-F145-9EEF-60F8CAA02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976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20C9F-23F4-F5B1-AC5D-245E4A53F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13BE0-A41E-3FB3-5ABB-F39589B2AF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819C5-97F8-29BC-CEB8-D1AE6B7DD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D026-76AE-DB44-B380-7B8EEBFAB16B}" type="datetimeFigureOut">
              <a:rPr lang="en-US" smtClean="0"/>
              <a:t>6/3/25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9D80A-2DE8-B614-C540-0586068F9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E2030-C047-0075-B8AF-E73C24CC9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AF46-4C5A-F145-9EEF-60F8CAA02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272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0D902-071D-BAA6-3017-488B9C74F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6D699-C095-54F9-5B71-964AE98BAC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523CD0-7230-EFA6-E1A8-022943F8C0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EB316A-879C-24F2-8295-CD4A108E0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D026-76AE-DB44-B380-7B8EEBFAB16B}" type="datetimeFigureOut">
              <a:rPr lang="en-US" smtClean="0"/>
              <a:t>6/3/25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027830-CF29-1D33-9324-630165513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6E86E3-4852-11B6-F97F-0A9637BFA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AF46-4C5A-F145-9EEF-60F8CAA02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8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B6343-5930-4232-0BF7-FB2DE28F7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166FC5-C3F8-3211-4DD9-D98C10E16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4F9A4-C0B1-52D3-E472-CB6A50984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E48A68-3FC2-CC8C-97EF-6D214CDDAD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68DC71-494C-81B0-E015-58A1C6251A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3F153E-A418-CA1F-1338-EB4C612F0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D026-76AE-DB44-B380-7B8EEBFAB16B}" type="datetimeFigureOut">
              <a:rPr lang="en-US" smtClean="0"/>
              <a:t>6/3/25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EFB9DD-AD4F-396A-1A57-00AF216D9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E15184-DA24-A34B-9E99-DD51B12C0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AF46-4C5A-F145-9EEF-60F8CAA02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470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96593-3FAA-7F96-3231-B1638328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E47245-620E-199C-760D-BA25CD72E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D026-76AE-DB44-B380-7B8EEBFAB16B}" type="datetimeFigureOut">
              <a:rPr lang="en-US" smtClean="0"/>
              <a:t>6/3/25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BAF3AB-26F2-9E5E-A06A-036D67FF5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7D376F-8CAC-856B-0993-127E2DA9F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AF46-4C5A-F145-9EEF-60F8CAA02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177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35CEAF-7D56-D534-1DCE-C23745564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D026-76AE-DB44-B380-7B8EEBFAB16B}" type="datetimeFigureOut">
              <a:rPr lang="en-US" smtClean="0"/>
              <a:t>6/3/25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C4568F-37E9-0ECE-D21C-B106D6311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87C96A-068C-1008-80F3-94F1541A8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AF46-4C5A-F145-9EEF-60F8CAA02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336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ABFFC-4A40-7C4E-EFE1-EBB07131F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9A1F5-9721-F16B-9AB8-36F98B7F7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ED2389-6422-8C0D-5F2C-B50D679F17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778BF-9531-90E0-0077-A34C8276B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D026-76AE-DB44-B380-7B8EEBFAB16B}" type="datetimeFigureOut">
              <a:rPr lang="en-US" smtClean="0"/>
              <a:t>6/3/25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4BFE3B-9ED1-A793-8A13-2855ACA95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A3AB21-BC84-5446-6CFC-ACCD9BF78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AF46-4C5A-F145-9EEF-60F8CAA02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114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9EFE3-EE52-1588-C2DC-72444DD14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D237ED-3D5B-00B8-7772-7C3B29F728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978AA1-C1E7-C513-4846-0D61923127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C7E672-7ACB-1BF7-3AB0-B89EF0508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D026-76AE-DB44-B380-7B8EEBFAB16B}" type="datetimeFigureOut">
              <a:rPr lang="en-US" smtClean="0"/>
              <a:t>6/3/25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7428AB-02E6-0012-84E5-DE252827A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BB1EBA-B285-A761-7993-CB47A1F4D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AF46-4C5A-F145-9EEF-60F8CAA02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107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ECFDBF-12A1-8AB7-DC0F-7FF28C03E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D22052-F570-F825-5952-D7104A44D6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15C8E-C4AB-134A-289C-0D30D98531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0D026-76AE-DB44-B380-7B8EEBFAB16B}" type="datetimeFigureOut">
              <a:rPr lang="en-US" smtClean="0"/>
              <a:t>6/3/25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9A318D-4338-3962-7ED9-951D0E89A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06B074-F235-2B52-97CE-54C3241278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FAF46-4C5A-F145-9EEF-60F8CAA02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022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hyperlink" Target="https://zkf1997.github.io/DART/" TargetMode="External"/><Relationship Id="rId4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4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F182D-EC68-1339-6B48-C8889A83BC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ICLR</a:t>
            </a:r>
            <a:r>
              <a:rPr lang="zh-CN" altLang="en-US" dirty="0"/>
              <a:t> </a:t>
            </a:r>
            <a:r>
              <a:rPr lang="en-US" altLang="zh-CN" dirty="0"/>
              <a:t>2025</a:t>
            </a:r>
            <a:r>
              <a:rPr lang="zh-CN" altLang="en-US" dirty="0"/>
              <a:t> </a:t>
            </a:r>
            <a:r>
              <a:rPr lang="en-US" altLang="zh-CN" dirty="0"/>
              <a:t>Paper</a:t>
            </a:r>
            <a:r>
              <a:rPr lang="zh-CN" altLang="en-US" dirty="0"/>
              <a:t> </a:t>
            </a:r>
            <a:r>
              <a:rPr lang="en-US" altLang="zh-CN" dirty="0"/>
              <a:t>Sharing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D4036F-8249-5E1D-E467-D53C2168CF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/>
              <a:t>Yilin</a:t>
            </a:r>
            <a:r>
              <a:rPr lang="zh-CN" altLang="en-US" dirty="0"/>
              <a:t> </a:t>
            </a:r>
            <a:r>
              <a:rPr lang="en-US" altLang="zh-CN" dirty="0"/>
              <a:t>Wang</a:t>
            </a:r>
          </a:p>
          <a:p>
            <a:r>
              <a:rPr lang="en-US" altLang="zh-CN" dirty="0"/>
              <a:t>2025/06/03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3604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BF588-BFE5-2D1F-7327-F9EBC11D8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DartControl</a:t>
            </a:r>
            <a:r>
              <a:rPr lang="zh-CN" altLang="en-US" dirty="0"/>
              <a:t> </a:t>
            </a:r>
            <a:r>
              <a:rPr lang="en-US" altLang="zh-CN" dirty="0"/>
              <a:t>-</a:t>
            </a:r>
            <a:r>
              <a:rPr lang="zh-CN" altLang="en-US" dirty="0"/>
              <a:t> </a:t>
            </a:r>
            <a:r>
              <a:rPr lang="en-US" altLang="zh-CN" dirty="0"/>
              <a:t>Methodology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5E28A-CE72-51B0-CCB6-96EDFF9B1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436" y="1801874"/>
            <a:ext cx="5930735" cy="4351338"/>
          </a:xfrm>
        </p:spPr>
        <p:txBody>
          <a:bodyPr>
            <a:normAutofit lnSpcReduction="10000"/>
          </a:bodyPr>
          <a:lstStyle/>
          <a:p>
            <a:r>
              <a:rPr lang="en-US" altLang="zh-CN" dirty="0"/>
              <a:t>Input</a:t>
            </a:r>
          </a:p>
          <a:p>
            <a:pPr lvl="1"/>
            <a:r>
              <a:rPr lang="en-US" altLang="zh-CN" dirty="0"/>
              <a:t>Preceding</a:t>
            </a:r>
            <a:r>
              <a:rPr lang="zh-CN" altLang="en-US" dirty="0"/>
              <a:t> </a:t>
            </a:r>
            <a:r>
              <a:rPr lang="en-US" altLang="zh-CN" dirty="0"/>
              <a:t>motion</a:t>
            </a:r>
            <a:r>
              <a:rPr lang="zh-CN" altLang="en-US" dirty="0"/>
              <a:t> </a:t>
            </a:r>
            <a:r>
              <a:rPr lang="en-US" altLang="zh-CN" dirty="0"/>
              <a:t>sequence</a:t>
            </a:r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r>
              <a:rPr lang="en-US" altLang="zh-CN" u="sng" dirty="0"/>
              <a:t>A</a:t>
            </a:r>
            <a:r>
              <a:rPr lang="zh-CN" altLang="en-US" u="sng" dirty="0"/>
              <a:t> </a:t>
            </a:r>
            <a:r>
              <a:rPr lang="en-US" altLang="zh-CN" u="sng" dirty="0"/>
              <a:t>sequence</a:t>
            </a:r>
            <a:r>
              <a:rPr lang="zh-CN" altLang="en-US" u="sng" dirty="0"/>
              <a:t> </a:t>
            </a:r>
            <a:r>
              <a:rPr lang="en-US" altLang="zh-CN" u="sng" dirty="0"/>
              <a:t>of</a:t>
            </a:r>
            <a:r>
              <a:rPr lang="zh-CN" altLang="en-US" dirty="0"/>
              <a:t>  </a:t>
            </a:r>
            <a:r>
              <a:rPr lang="en-US" altLang="zh-CN" dirty="0"/>
              <a:t>N</a:t>
            </a:r>
            <a:r>
              <a:rPr lang="zh-CN" altLang="en-US" dirty="0"/>
              <a:t> </a:t>
            </a:r>
            <a:r>
              <a:rPr lang="en-US" altLang="zh-CN" dirty="0"/>
              <a:t>text</a:t>
            </a:r>
            <a:r>
              <a:rPr lang="zh-CN" altLang="en-US" dirty="0"/>
              <a:t> </a:t>
            </a:r>
            <a:r>
              <a:rPr lang="en-US" altLang="zh-CN" dirty="0"/>
              <a:t>prompt</a:t>
            </a:r>
          </a:p>
          <a:p>
            <a:endParaRPr lang="en-US" dirty="0"/>
          </a:p>
          <a:p>
            <a:endParaRPr lang="en-US" altLang="zh-CN" dirty="0"/>
          </a:p>
          <a:p>
            <a:r>
              <a:rPr lang="en-US" altLang="zh-CN" dirty="0"/>
              <a:t>Output</a:t>
            </a:r>
          </a:p>
          <a:p>
            <a:pPr lvl="1"/>
            <a:r>
              <a:rPr lang="en-US" altLang="zh-CN" dirty="0"/>
              <a:t>Continuous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realistic</a:t>
            </a:r>
            <a:r>
              <a:rPr lang="zh-CN" altLang="en-US" dirty="0"/>
              <a:t> </a:t>
            </a:r>
            <a:r>
              <a:rPr lang="en-US" altLang="zh-CN" dirty="0"/>
              <a:t>motion</a:t>
            </a:r>
            <a:r>
              <a:rPr lang="zh-CN" altLang="en-US" dirty="0"/>
              <a:t> </a:t>
            </a:r>
            <a:r>
              <a:rPr lang="en-US" altLang="zh-CN" dirty="0"/>
              <a:t>sequence</a:t>
            </a:r>
            <a:r>
              <a:rPr lang="zh-CN" altLang="en-US" dirty="0"/>
              <a:t> </a:t>
            </a:r>
            <a:r>
              <a:rPr lang="en-US" altLang="zh-CN" dirty="0"/>
              <a:t>aligned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corresponding</a:t>
            </a:r>
            <a:r>
              <a:rPr lang="zh-CN" altLang="en-US" dirty="0"/>
              <a:t> </a:t>
            </a:r>
            <a:r>
              <a:rPr lang="en-US" altLang="zh-CN" dirty="0"/>
              <a:t>text</a:t>
            </a:r>
            <a:r>
              <a:rPr lang="zh-CN" altLang="en-US" dirty="0"/>
              <a:t> </a:t>
            </a:r>
            <a:r>
              <a:rPr lang="en-US" altLang="zh-CN" dirty="0"/>
              <a:t>semantics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AF705A-CC8C-0831-125E-73608AE4B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847" y="1980004"/>
            <a:ext cx="6799613" cy="35517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23867C-0257-93BF-26DC-FC1AFE1EE3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5" b="11039"/>
          <a:stretch/>
        </p:blipFill>
        <p:spPr>
          <a:xfrm>
            <a:off x="1282700" y="2758787"/>
            <a:ext cx="2303648" cy="3050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1144E7-A77C-C9A5-FD11-F428C91D8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700" y="4020747"/>
            <a:ext cx="1727200" cy="355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C76DE1-AFCE-BB16-FBB9-0595E3F5B0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2700" y="6131048"/>
            <a:ext cx="28194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1892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1DB87-1461-AF2E-427F-ED2EC8B0D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DartControl</a:t>
            </a:r>
            <a:r>
              <a:rPr lang="zh-CN" altLang="en-US"/>
              <a:t> </a:t>
            </a:r>
            <a:r>
              <a:rPr lang="en-US" altLang="zh-CN"/>
              <a:t>-</a:t>
            </a:r>
            <a:r>
              <a:rPr lang="zh-CN" altLang="en-US"/>
              <a:t> </a:t>
            </a:r>
            <a:r>
              <a:rPr lang="en-US" altLang="zh-CN"/>
              <a:t>Methodology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4071D8B-5753-642E-962E-C75F9C491C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6638" y="5636739"/>
            <a:ext cx="4559362" cy="11107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F3E4A0-A8CA-E2DD-639A-7CE5AF5B7E0E}"/>
              </a:ext>
            </a:extLst>
          </p:cNvPr>
          <p:cNvSpPr txBox="1"/>
          <p:nvPr/>
        </p:nvSpPr>
        <p:spPr>
          <a:xfrm>
            <a:off x="838199" y="1932958"/>
            <a:ext cx="8862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/>
              <a:t>Autoregressive</a:t>
            </a:r>
            <a:r>
              <a:rPr lang="zh-CN" altLang="en-US" sz="2400"/>
              <a:t> </a:t>
            </a:r>
            <a:r>
              <a:rPr lang="en-US" altLang="zh-CN" sz="2400"/>
              <a:t>Motion</a:t>
            </a:r>
            <a:r>
              <a:rPr lang="zh-CN" altLang="en-US" sz="2400"/>
              <a:t> </a:t>
            </a:r>
            <a:r>
              <a:rPr lang="en-US" altLang="zh-CN" sz="2400"/>
              <a:t>Primitive</a:t>
            </a:r>
            <a:r>
              <a:rPr lang="zh-CN" altLang="en-US" sz="2400"/>
              <a:t> </a:t>
            </a:r>
            <a:r>
              <a:rPr lang="en-US" altLang="zh-CN" sz="2400"/>
              <a:t>Representation</a:t>
            </a:r>
            <a:r>
              <a:rPr lang="zh-CN" altLang="en-US" sz="2400"/>
              <a:t> </a:t>
            </a:r>
            <a:endParaRPr lang="en-US" altLang="zh-CN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80E9DF-9527-2BC3-5330-3397F2C66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696" y="2394623"/>
            <a:ext cx="7522780" cy="303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166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8AA4F-45EB-31FA-05C9-E84C8FEFB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DartControl</a:t>
            </a:r>
            <a:r>
              <a:rPr lang="zh-CN" altLang="en-US" dirty="0"/>
              <a:t> </a:t>
            </a:r>
            <a:r>
              <a:rPr lang="en-US" altLang="zh-CN" dirty="0"/>
              <a:t>-</a:t>
            </a:r>
            <a:r>
              <a:rPr lang="zh-CN" altLang="en-US" dirty="0"/>
              <a:t> </a:t>
            </a:r>
            <a:r>
              <a:rPr lang="en-US" altLang="zh-CN" dirty="0"/>
              <a:t>Methodology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51089-FEF9-8D14-8C6D-AE1B882AC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7576" y="1825624"/>
            <a:ext cx="3674424" cy="4351338"/>
          </a:xfrm>
        </p:spPr>
        <p:txBody>
          <a:bodyPr/>
          <a:lstStyle/>
          <a:p>
            <a:r>
              <a:rPr lang="en-US" altLang="zh-CN" dirty="0"/>
              <a:t>Motion</a:t>
            </a:r>
            <a:r>
              <a:rPr lang="zh-CN" altLang="en-US" dirty="0"/>
              <a:t> </a:t>
            </a:r>
            <a:r>
              <a:rPr lang="en-US" altLang="zh-CN" dirty="0"/>
              <a:t>Primitive</a:t>
            </a:r>
            <a:r>
              <a:rPr lang="zh-CN" altLang="en-US" dirty="0"/>
              <a:t> </a:t>
            </a:r>
            <a:r>
              <a:rPr lang="en-US" altLang="zh-CN" dirty="0"/>
              <a:t>VAE</a:t>
            </a:r>
          </a:p>
          <a:p>
            <a:endParaRPr lang="en-US" altLang="zh-CN" dirty="0"/>
          </a:p>
          <a:p>
            <a:r>
              <a:rPr lang="en-US" altLang="zh-CN" dirty="0"/>
              <a:t>Latent</a:t>
            </a:r>
            <a:r>
              <a:rPr lang="zh-CN" altLang="en-US" dirty="0"/>
              <a:t> </a:t>
            </a:r>
            <a:r>
              <a:rPr lang="en-US" altLang="zh-CN" dirty="0"/>
              <a:t>Denoiser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2CBB9F-DBF5-326B-4D82-594A2A010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70" y="1825624"/>
            <a:ext cx="8196706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846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8EC93-4F48-EE21-DE1E-8565D2D68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DartControl</a:t>
            </a:r>
            <a:r>
              <a:rPr lang="zh-CN" altLang="en-US" dirty="0"/>
              <a:t> </a:t>
            </a:r>
            <a:r>
              <a:rPr lang="en-US" altLang="zh-CN" dirty="0"/>
              <a:t>-</a:t>
            </a:r>
            <a:r>
              <a:rPr lang="zh-CN" altLang="en-US" dirty="0"/>
              <a:t> </a:t>
            </a:r>
            <a:r>
              <a:rPr lang="en-US" altLang="zh-CN" dirty="0"/>
              <a:t>Methodology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1AA12-AD60-48D4-B743-7ADB826BA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782" y="1842251"/>
            <a:ext cx="10515600" cy="4351338"/>
          </a:xfrm>
        </p:spPr>
        <p:txBody>
          <a:bodyPr/>
          <a:lstStyle/>
          <a:p>
            <a:r>
              <a:rPr lang="en-US" altLang="zh-CN" dirty="0"/>
              <a:t>Motion</a:t>
            </a:r>
            <a:r>
              <a:rPr lang="zh-CN" altLang="en-US" dirty="0"/>
              <a:t> </a:t>
            </a:r>
            <a:r>
              <a:rPr lang="en-US" altLang="zh-CN" dirty="0"/>
              <a:t>Control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latent</a:t>
            </a:r>
            <a:r>
              <a:rPr lang="zh-CN" altLang="en-US" dirty="0"/>
              <a:t> </a:t>
            </a:r>
            <a:r>
              <a:rPr lang="en-US" altLang="zh-CN" dirty="0"/>
              <a:t>space</a:t>
            </a:r>
            <a:r>
              <a:rPr lang="zh-CN" altLang="en-US" dirty="0"/>
              <a:t> </a:t>
            </a:r>
            <a:r>
              <a:rPr lang="en-US" altLang="zh-CN" dirty="0">
                <a:sym typeface="Wingdings" pitchFamily="2" charset="2"/>
              </a:rPr>
              <a:t>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an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optimization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problem</a:t>
            </a:r>
            <a:endParaRPr lang="en-US" altLang="zh-CN" dirty="0"/>
          </a:p>
          <a:p>
            <a:pPr lvl="1"/>
            <a:r>
              <a:rPr lang="en-CA" b="1" i="0" dirty="0">
                <a:solidFill>
                  <a:srgbClr val="212529"/>
                </a:solidFill>
                <a:effectLst/>
                <a:latin typeface="Helvetica" pitchFamily="2" charset="0"/>
              </a:rPr>
              <a:t>closest to the spatial objectives</a:t>
            </a:r>
          </a:p>
          <a:p>
            <a:pPr lvl="1"/>
            <a:r>
              <a:rPr lang="en-CA" b="1" i="0" dirty="0">
                <a:solidFill>
                  <a:srgbClr val="212529"/>
                </a:solidFill>
                <a:effectLst/>
                <a:latin typeface="Helvetica" pitchFamily="2" charset="0"/>
              </a:rPr>
              <a:t>adhering to regularization terms derived from scene and physical constraints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646483-56CD-2B6F-C187-86D01960C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658" y="3655733"/>
            <a:ext cx="8014854" cy="253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353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F358F-38EC-874E-DBF6-EC0EAC3A7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DartControl</a:t>
            </a:r>
            <a:r>
              <a:rPr lang="zh-CN" altLang="en-US" dirty="0"/>
              <a:t> </a:t>
            </a:r>
            <a:r>
              <a:rPr lang="en-US" altLang="zh-CN" dirty="0"/>
              <a:t>-</a:t>
            </a:r>
            <a:r>
              <a:rPr lang="zh-CN" altLang="en-US" dirty="0"/>
              <a:t> </a:t>
            </a:r>
            <a:r>
              <a:rPr lang="en-US" altLang="zh-CN" dirty="0"/>
              <a:t>Methodology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7C929-CE12-62AC-A5FB-DC8CA7C45B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Motion</a:t>
            </a:r>
            <a:r>
              <a:rPr lang="zh-CN" altLang="en-US" dirty="0"/>
              <a:t> </a:t>
            </a:r>
            <a:r>
              <a:rPr lang="en-US" altLang="zh-CN" dirty="0"/>
              <a:t>Control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latent</a:t>
            </a:r>
            <a:r>
              <a:rPr lang="zh-CN" altLang="en-US" dirty="0"/>
              <a:t> </a:t>
            </a:r>
            <a:r>
              <a:rPr lang="en-US" altLang="zh-CN" dirty="0"/>
              <a:t>space</a:t>
            </a:r>
            <a:r>
              <a:rPr lang="zh-CN" altLang="en-US" dirty="0"/>
              <a:t> </a:t>
            </a:r>
            <a:r>
              <a:rPr lang="en-US" altLang="zh-CN" dirty="0">
                <a:sym typeface="Wingdings" pitchFamily="2" charset="2"/>
              </a:rPr>
              <a:t>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an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optimization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problem</a:t>
            </a:r>
            <a:endParaRPr lang="en-US" altLang="zh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B39C93-192F-6255-84D3-C1A8AA602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57" y="4159536"/>
            <a:ext cx="5910943" cy="22409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A3DA77-2377-583C-E7AC-E7F5AC46F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7161" y="2269708"/>
            <a:ext cx="4531815" cy="14349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EACE74-F942-5E2D-3653-B5B67F2E5EAC}"/>
              </a:ext>
            </a:extLst>
          </p:cNvPr>
          <p:cNvSpPr txBox="1"/>
          <p:nvPr/>
        </p:nvSpPr>
        <p:spPr>
          <a:xfrm>
            <a:off x="6314008" y="5441430"/>
            <a:ext cx="43869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in-between motion generation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human-scene interaction generation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4A6F87-B1E4-52FE-37DD-BBF8C6D040DC}"/>
              </a:ext>
            </a:extLst>
          </p:cNvPr>
          <p:cNvSpPr txBox="1"/>
          <p:nvPr/>
        </p:nvSpPr>
        <p:spPr>
          <a:xfrm>
            <a:off x="185057" y="3775681"/>
            <a:ext cx="4486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Motion</a:t>
            </a:r>
            <a:r>
              <a:rPr lang="zh-CN" altLang="en-US" dirty="0"/>
              <a:t> </a:t>
            </a:r>
            <a:r>
              <a:rPr lang="en-US" altLang="zh-CN" dirty="0"/>
              <a:t>Control</a:t>
            </a:r>
            <a:r>
              <a:rPr lang="zh-CN" altLang="en-US" dirty="0"/>
              <a:t> </a:t>
            </a:r>
            <a:r>
              <a:rPr lang="en-US" altLang="zh-CN" dirty="0"/>
              <a:t>via</a:t>
            </a:r>
            <a:r>
              <a:rPr lang="zh-CN" altLang="en-US" dirty="0"/>
              <a:t> </a:t>
            </a:r>
            <a:r>
              <a:rPr lang="en-US" altLang="zh-CN" dirty="0"/>
              <a:t>Latent</a:t>
            </a:r>
            <a:r>
              <a:rPr lang="zh-CN" altLang="en-US" dirty="0"/>
              <a:t> </a:t>
            </a:r>
            <a:r>
              <a:rPr lang="en-US" altLang="zh-CN" dirty="0"/>
              <a:t>Noise</a:t>
            </a:r>
            <a:r>
              <a:rPr lang="zh-CN" altLang="en-US" dirty="0"/>
              <a:t> </a:t>
            </a:r>
            <a:r>
              <a:rPr lang="en-US" altLang="zh-CN" dirty="0"/>
              <a:t>Optimization</a:t>
            </a:r>
            <a:r>
              <a:rPr lang="zh-CN" altLang="en-US" dirty="0"/>
              <a:t> 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8F567C-C71D-3BFC-4CDA-EB96F5C28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8529" y="2476719"/>
            <a:ext cx="4212422" cy="23136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0A332D-FAEB-15D7-F7F6-7450826130AB}"/>
              </a:ext>
            </a:extLst>
          </p:cNvPr>
          <p:cNvSpPr txBox="1"/>
          <p:nvPr/>
        </p:nvSpPr>
        <p:spPr>
          <a:xfrm>
            <a:off x="6488529" y="4694641"/>
            <a:ext cx="5357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i="1" dirty="0"/>
              <a:t>*</a:t>
            </a:r>
            <a:r>
              <a:rPr lang="en-US" sz="1400" i="1" dirty="0"/>
              <a:t>DNO: Optimizing Diffusion Noise Can Serve As Universal Motion Priors</a:t>
            </a:r>
          </a:p>
          <a:p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4544747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F358F-38EC-874E-DBF6-EC0EAC3A7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DartControl</a:t>
            </a:r>
            <a:r>
              <a:rPr lang="zh-CN" altLang="en-US" dirty="0"/>
              <a:t> </a:t>
            </a:r>
            <a:r>
              <a:rPr lang="en-US" altLang="zh-CN" dirty="0"/>
              <a:t>-</a:t>
            </a:r>
            <a:r>
              <a:rPr lang="zh-CN" altLang="en-US" dirty="0"/>
              <a:t> </a:t>
            </a:r>
            <a:r>
              <a:rPr lang="en-US" altLang="zh-CN" dirty="0"/>
              <a:t>Methodology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7C929-CE12-62AC-A5FB-DC8CA7C45B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Motion</a:t>
            </a:r>
            <a:r>
              <a:rPr lang="zh-CN" altLang="en-US" dirty="0"/>
              <a:t> </a:t>
            </a:r>
            <a:r>
              <a:rPr lang="en-US" altLang="zh-CN" dirty="0"/>
              <a:t>Control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latent</a:t>
            </a:r>
            <a:r>
              <a:rPr lang="zh-CN" altLang="en-US" dirty="0"/>
              <a:t> </a:t>
            </a:r>
            <a:r>
              <a:rPr lang="en-US" altLang="zh-CN" dirty="0"/>
              <a:t>space</a:t>
            </a:r>
            <a:r>
              <a:rPr lang="zh-CN" altLang="en-US" dirty="0"/>
              <a:t> </a:t>
            </a:r>
            <a:r>
              <a:rPr lang="en-US" altLang="zh-CN" dirty="0">
                <a:sym typeface="Wingdings" pitchFamily="2" charset="2"/>
              </a:rPr>
              <a:t>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an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optimization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problem</a:t>
            </a:r>
            <a:endParaRPr lang="en-US" altLang="zh-C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2477D0-B576-7D91-0428-BEDEDA0F7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90" y="3854937"/>
            <a:ext cx="5416196" cy="30108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A3DA77-2377-583C-E7AC-E7F5AC46F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918" y="2256636"/>
            <a:ext cx="4531815" cy="14349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EACE74-F942-5E2D-3653-B5B67F2E5EAC}"/>
              </a:ext>
            </a:extLst>
          </p:cNvPr>
          <p:cNvSpPr txBox="1"/>
          <p:nvPr/>
        </p:nvSpPr>
        <p:spPr>
          <a:xfrm>
            <a:off x="6254396" y="5175704"/>
            <a:ext cx="43869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text-conditioned goal-reaching task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3FCB5E-C209-5072-D252-E2F56A03E760}"/>
              </a:ext>
            </a:extLst>
          </p:cNvPr>
          <p:cNvSpPr txBox="1"/>
          <p:nvPr/>
        </p:nvSpPr>
        <p:spPr>
          <a:xfrm>
            <a:off x="173019" y="3691609"/>
            <a:ext cx="4242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Motion</a:t>
            </a:r>
            <a:r>
              <a:rPr lang="zh-CN" altLang="en-US" dirty="0"/>
              <a:t> </a:t>
            </a:r>
            <a:r>
              <a:rPr lang="en-US" altLang="zh-CN" dirty="0"/>
              <a:t>Control</a:t>
            </a:r>
            <a:r>
              <a:rPr lang="zh-CN" altLang="en-US" dirty="0"/>
              <a:t> </a:t>
            </a:r>
            <a:r>
              <a:rPr lang="en-US" altLang="zh-CN" dirty="0"/>
              <a:t>via</a:t>
            </a:r>
            <a:r>
              <a:rPr lang="zh-CN" altLang="en-US" dirty="0"/>
              <a:t> </a:t>
            </a:r>
            <a:r>
              <a:rPr lang="en-US" altLang="zh-CN" dirty="0"/>
              <a:t>Reinforcement</a:t>
            </a:r>
            <a:r>
              <a:rPr lang="zh-CN" altLang="en-US" dirty="0"/>
              <a:t> </a:t>
            </a:r>
            <a:r>
              <a:rPr lang="en-US" altLang="zh-CN" dirty="0"/>
              <a:t>Learning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1139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7B031-B603-81C5-8147-140CA52CE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DartControl</a:t>
            </a:r>
            <a:r>
              <a:rPr lang="zh-CN" altLang="en-US" dirty="0"/>
              <a:t> </a:t>
            </a:r>
            <a:r>
              <a:rPr lang="en-US" altLang="zh-CN" dirty="0"/>
              <a:t>-</a:t>
            </a:r>
            <a:r>
              <a:rPr lang="zh-CN" altLang="en-US" dirty="0"/>
              <a:t> </a:t>
            </a:r>
            <a:r>
              <a:rPr lang="en-US" altLang="zh-CN" dirty="0"/>
              <a:t>Results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D67F5-7099-0B9D-4E9E-760F6ADBE7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US" altLang="zh-CN" dirty="0"/>
              <a:t>Online</a:t>
            </a:r>
            <a:r>
              <a:rPr lang="zh-CN" altLang="en-US" dirty="0"/>
              <a:t> </a:t>
            </a:r>
            <a:r>
              <a:rPr lang="en-US" altLang="zh-CN" dirty="0"/>
              <a:t>text-to-motion</a:t>
            </a:r>
            <a:endParaRPr lang="en-CA" altLang="zh-CN" dirty="0"/>
          </a:p>
          <a:p>
            <a:pPr>
              <a:buFont typeface="Wingdings" pitchFamily="2" charset="2"/>
              <a:buChar char="ü"/>
            </a:pPr>
            <a:r>
              <a:rPr lang="en-CA" altLang="zh-CN" dirty="0"/>
              <a:t>Text</a:t>
            </a:r>
            <a:r>
              <a:rPr lang="en-US" altLang="zh-CN" dirty="0"/>
              <a:t>-conditioned</a:t>
            </a:r>
            <a:r>
              <a:rPr lang="zh-CN" altLang="en-US" dirty="0"/>
              <a:t> </a:t>
            </a:r>
            <a:r>
              <a:rPr lang="en-US" altLang="zh-CN" dirty="0"/>
              <a:t>in-</a:t>
            </a:r>
            <a:r>
              <a:rPr lang="en-US" altLang="zh-CN" dirty="0" err="1"/>
              <a:t>betweening</a:t>
            </a:r>
            <a:endParaRPr lang="en-US" altLang="zh-CN" dirty="0"/>
          </a:p>
          <a:p>
            <a:pPr>
              <a:buFont typeface="Wingdings" pitchFamily="2" charset="2"/>
              <a:buChar char="ü"/>
            </a:pPr>
            <a:r>
              <a:rPr lang="en-US" altLang="zh-CN" dirty="0"/>
              <a:t>Text-conditioned</a:t>
            </a:r>
            <a:r>
              <a:rPr lang="zh-CN" altLang="en-US" dirty="0"/>
              <a:t> </a:t>
            </a:r>
            <a:r>
              <a:rPr lang="en-US" altLang="zh-CN" dirty="0"/>
              <a:t>goal</a:t>
            </a:r>
            <a:r>
              <a:rPr lang="zh-CN" altLang="en-US" dirty="0"/>
              <a:t> </a:t>
            </a:r>
            <a:r>
              <a:rPr lang="en-US" altLang="zh-CN" dirty="0"/>
              <a:t>reaching</a:t>
            </a:r>
          </a:p>
          <a:p>
            <a:pPr>
              <a:buFont typeface="Wingdings" pitchFamily="2" charset="2"/>
              <a:buChar char="ü"/>
            </a:pPr>
            <a:r>
              <a:rPr lang="en-US" altLang="zh-CN" dirty="0"/>
              <a:t>Human-scene</a:t>
            </a:r>
            <a:r>
              <a:rPr lang="zh-CN" altLang="en-US" dirty="0"/>
              <a:t> </a:t>
            </a:r>
            <a:r>
              <a:rPr lang="en-US" altLang="zh-CN" dirty="0"/>
              <a:t>interaction</a:t>
            </a:r>
          </a:p>
          <a:p>
            <a:endParaRPr lang="en-CA" altLang="zh-CN" dirty="0"/>
          </a:p>
          <a:p>
            <a:r>
              <a:rPr lang="en-US" altLang="zh-CN" dirty="0"/>
              <a:t>(</a:t>
            </a:r>
            <a:r>
              <a:rPr lang="en-US" altLang="zh-CN" dirty="0">
                <a:hlinkClick r:id="rId5"/>
              </a:rPr>
              <a:t>video</a:t>
            </a:r>
            <a:r>
              <a:rPr lang="zh-CN" altLang="en-US" dirty="0">
                <a:hlinkClick r:id="rId5"/>
              </a:rPr>
              <a:t> </a:t>
            </a:r>
            <a:r>
              <a:rPr lang="en-US" altLang="zh-CN" dirty="0">
                <a:hlinkClick r:id="rId5"/>
              </a:rPr>
              <a:t>demo</a:t>
            </a:r>
            <a:r>
              <a:rPr lang="en-US" altLang="zh-CN" dirty="0"/>
              <a:t>)</a:t>
            </a:r>
            <a:endParaRPr lang="en-US" dirty="0"/>
          </a:p>
        </p:txBody>
      </p:sp>
      <p:pic>
        <p:nvPicPr>
          <p:cNvPr id="4" name="teaser.mp4">
            <a:hlinkClick r:id="" action="ppaction://media"/>
            <a:extLst>
              <a:ext uri="{FF2B5EF4-FFF2-40B4-BE49-F238E27FC236}">
                <a16:creationId xmlns:a16="http://schemas.microsoft.com/office/drawing/2014/main" id="{53D9BAED-264B-444F-DFB8-9706EA9286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67632" y="2822918"/>
            <a:ext cx="6524368" cy="366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1063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F4008-E5B7-2ED1-4057-6E36CFD17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DartControl</a:t>
            </a:r>
            <a:r>
              <a:rPr lang="zh-CN" altLang="en-US" dirty="0"/>
              <a:t> </a:t>
            </a:r>
            <a:r>
              <a:rPr lang="en-US" altLang="zh-CN" dirty="0"/>
              <a:t>-</a:t>
            </a:r>
            <a:r>
              <a:rPr lang="zh-CN" altLang="en-US" dirty="0"/>
              <a:t> </a:t>
            </a:r>
            <a:r>
              <a:rPr lang="en-US" altLang="zh-CN" dirty="0"/>
              <a:t>Results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D1C0DE4-3D4A-EA03-1743-38AD3EE4BD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600" y="1837765"/>
            <a:ext cx="7633447" cy="23181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A1776A-28C0-F5DC-C840-AF7C05457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635" y="4760259"/>
            <a:ext cx="5564435" cy="11740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FA115B-C3C1-3669-8C9E-DA02A2DD7E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7529" y="4760259"/>
            <a:ext cx="5804836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738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8D62C-0B47-3D50-B37D-6528164B4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DartControl</a:t>
            </a:r>
            <a:r>
              <a:rPr lang="zh-CN" altLang="en-US" dirty="0"/>
              <a:t> </a:t>
            </a:r>
            <a:r>
              <a:rPr lang="en-US" altLang="zh-CN" dirty="0"/>
              <a:t>-</a:t>
            </a:r>
            <a:r>
              <a:rPr lang="zh-CN" altLang="en-US" dirty="0"/>
              <a:t> </a:t>
            </a:r>
            <a:r>
              <a:rPr lang="en-US" altLang="zh-CN" dirty="0"/>
              <a:t>Results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9E04F-89C3-0904-C4B3-122D12670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0600" y="3143787"/>
            <a:ext cx="3456710" cy="1190707"/>
          </a:xfrm>
        </p:spPr>
        <p:txBody>
          <a:bodyPr/>
          <a:lstStyle/>
          <a:p>
            <a:r>
              <a:rPr lang="en-US" dirty="0"/>
              <a:t>Integrated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b="1" dirty="0"/>
              <a:t>PHC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BDC351-BDF2-FA10-967B-37AACE3A9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27833"/>
            <a:ext cx="7772400" cy="439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7959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80500A-8906-9095-4746-E158438FC0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CLoSD</a:t>
            </a:r>
            <a:r>
              <a:rPr lang="en-US" dirty="0"/>
              <a:t>: Closing the Loop between Simulation and Diffusion for multi-task character control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B78ECD-EE58-3A6B-49FB-6E065347B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930" y="3996290"/>
            <a:ext cx="7772400" cy="173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5057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05021-64A2-EBAE-ED81-F114626E8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Motion</a:t>
            </a:r>
            <a:r>
              <a:rPr lang="zh-CN" altLang="en-US" dirty="0"/>
              <a:t> </a:t>
            </a:r>
            <a:r>
              <a:rPr lang="en-US" altLang="zh-CN" dirty="0"/>
              <a:t>Generation</a:t>
            </a:r>
            <a:r>
              <a:rPr lang="zh-CN" altLang="en-US" dirty="0"/>
              <a:t> </a:t>
            </a:r>
            <a:r>
              <a:rPr lang="en-US" altLang="zh-CN" dirty="0"/>
              <a:t>Related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2AE6D-B8AC-E32C-469E-3A8295B31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0" i="0" dirty="0" err="1">
                <a:solidFill>
                  <a:srgbClr val="212529"/>
                </a:solidFill>
                <a:effectLst/>
              </a:rPr>
              <a:t>DartControl</a:t>
            </a:r>
            <a:r>
              <a:rPr lang="en-US" altLang="zh-CN" b="0" i="0" dirty="0">
                <a:solidFill>
                  <a:srgbClr val="212529"/>
                </a:solidFill>
                <a:effectLst/>
              </a:rPr>
              <a:t>:</a:t>
            </a:r>
            <a:r>
              <a:rPr lang="zh-CN" altLang="en-US" b="0" i="0" dirty="0">
                <a:solidFill>
                  <a:srgbClr val="212529"/>
                </a:solidFill>
                <a:effectLst/>
              </a:rPr>
              <a:t> </a:t>
            </a:r>
            <a:r>
              <a:rPr lang="en-CA" b="0" i="0" dirty="0">
                <a:solidFill>
                  <a:srgbClr val="212529"/>
                </a:solidFill>
                <a:effectLst/>
              </a:rPr>
              <a:t>A Diffusion-Based Autoregressive Motion Model for Real-Time Text-Driven Motion Control</a:t>
            </a:r>
          </a:p>
          <a:p>
            <a:r>
              <a:rPr lang="en-CA" dirty="0" err="1"/>
              <a:t>CLoSD</a:t>
            </a:r>
            <a:r>
              <a:rPr lang="en-CA" dirty="0"/>
              <a:t>: Closing the Loop between Simulation and Diffusion for multi-task character control</a:t>
            </a:r>
            <a:br>
              <a:rPr lang="en-CA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FA18E7B-0869-4212-7CC0-29DAB1D5F697}"/>
              </a:ext>
            </a:extLst>
          </p:cNvPr>
          <p:cNvSpPr/>
          <p:nvPr/>
        </p:nvSpPr>
        <p:spPr>
          <a:xfrm>
            <a:off x="1153297" y="3966517"/>
            <a:ext cx="2533136" cy="13592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Real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8D29891-B7EC-E7CC-8F6D-083A502FE9A9}"/>
              </a:ext>
            </a:extLst>
          </p:cNvPr>
          <p:cNvSpPr/>
          <p:nvPr/>
        </p:nvSpPr>
        <p:spPr>
          <a:xfrm>
            <a:off x="4829432" y="3966517"/>
            <a:ext cx="2533136" cy="13592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Diffusion</a:t>
            </a:r>
          </a:p>
          <a:p>
            <a:pPr algn="ctr"/>
            <a:r>
              <a:rPr lang="en-US" altLang="zh-CN" dirty="0"/>
              <a:t>In</a:t>
            </a:r>
          </a:p>
          <a:p>
            <a:pPr algn="ctr"/>
            <a:r>
              <a:rPr lang="en-US" altLang="zh-CN" dirty="0"/>
              <a:t>Autoregressive</a:t>
            </a:r>
          </a:p>
          <a:p>
            <a:pPr algn="ctr"/>
            <a:r>
              <a:rPr lang="en-US" altLang="zh-CN" dirty="0"/>
              <a:t>Framework</a:t>
            </a:r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543C30F-0F5B-EDA9-F31F-F1B61606F582}"/>
              </a:ext>
            </a:extLst>
          </p:cNvPr>
          <p:cNvSpPr/>
          <p:nvPr/>
        </p:nvSpPr>
        <p:spPr>
          <a:xfrm>
            <a:off x="8357286" y="3966517"/>
            <a:ext cx="2533136" cy="13592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Motion</a:t>
            </a:r>
            <a:r>
              <a:rPr lang="zh-CN" altLang="en-US" dirty="0"/>
              <a:t> </a:t>
            </a:r>
            <a:r>
              <a:rPr lang="en-US" altLang="zh-CN" dirty="0"/>
              <a:t>Control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5535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905B1-470C-B32D-2257-C6656F6BA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CLoSD</a:t>
            </a:r>
            <a:r>
              <a:rPr lang="en-US" dirty="0"/>
              <a:t> </a:t>
            </a:r>
            <a:r>
              <a:rPr lang="en-US" altLang="zh-CN" dirty="0"/>
              <a:t>–</a:t>
            </a:r>
            <a:r>
              <a:rPr lang="zh-CN" altLang="en-US" dirty="0"/>
              <a:t> </a:t>
            </a:r>
            <a:r>
              <a:rPr lang="en-US" altLang="zh-CN" dirty="0"/>
              <a:t>Motivation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895F0-4CF7-477A-AA8A-45C22B9FC0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>
                <a:latin typeface="Noto Sans" panose="020B0502040504020204" pitchFamily="34" charset="0"/>
              </a:rPr>
              <a:t>Previous</a:t>
            </a:r>
            <a:r>
              <a:rPr lang="zh-CN" altLang="en-US" sz="2000" dirty="0">
                <a:latin typeface="Noto Sans" panose="020B0502040504020204" pitchFamily="34" charset="0"/>
              </a:rPr>
              <a:t> </a:t>
            </a:r>
            <a:r>
              <a:rPr lang="en-US" altLang="zh-CN" sz="2000" dirty="0">
                <a:latin typeface="Noto Sans" panose="020B0502040504020204" pitchFamily="34" charset="0"/>
              </a:rPr>
              <a:t>RL</a:t>
            </a:r>
            <a:r>
              <a:rPr lang="zh-CN" altLang="en-US" sz="2000" dirty="0">
                <a:latin typeface="Noto Sans" panose="020B0502040504020204" pitchFamily="34" charset="0"/>
              </a:rPr>
              <a:t> </a:t>
            </a:r>
            <a:r>
              <a:rPr lang="en-US" altLang="zh-CN" sz="2000" dirty="0">
                <a:latin typeface="Noto Sans" panose="020B0502040504020204" pitchFamily="34" charset="0"/>
              </a:rPr>
              <a:t>methods</a:t>
            </a:r>
            <a:r>
              <a:rPr lang="zh-CN" altLang="en-US" sz="2000" dirty="0">
                <a:latin typeface="Noto Sans" panose="020B0502040504020204" pitchFamily="34" charset="0"/>
              </a:rPr>
              <a:t> </a:t>
            </a:r>
            <a:r>
              <a:rPr lang="en-US" altLang="zh-CN" sz="2000" dirty="0">
                <a:latin typeface="Noto Sans" panose="020B0502040504020204" pitchFamily="34" charset="0"/>
              </a:rPr>
              <a:t>for</a:t>
            </a:r>
            <a:r>
              <a:rPr lang="zh-CN" altLang="en-US" sz="2000" dirty="0">
                <a:latin typeface="Noto Sans" panose="020B0502040504020204" pitchFamily="34" charset="0"/>
              </a:rPr>
              <a:t> </a:t>
            </a:r>
            <a:r>
              <a:rPr lang="en-US" altLang="zh-CN" sz="2000" dirty="0">
                <a:latin typeface="Noto Sans" panose="020B0502040504020204" pitchFamily="34" charset="0"/>
              </a:rPr>
              <a:t>physics-based</a:t>
            </a:r>
            <a:r>
              <a:rPr lang="zh-CN" altLang="en-US" sz="2000" dirty="0">
                <a:latin typeface="Noto Sans" panose="020B0502040504020204" pitchFamily="34" charset="0"/>
              </a:rPr>
              <a:t> </a:t>
            </a:r>
            <a:r>
              <a:rPr lang="en-US" altLang="zh-CN" sz="2000" dirty="0">
                <a:latin typeface="Noto Sans" panose="020B0502040504020204" pitchFamily="34" charset="0"/>
              </a:rPr>
              <a:t>motion</a:t>
            </a:r>
            <a:r>
              <a:rPr lang="zh-CN" altLang="en-US" sz="2000" dirty="0">
                <a:latin typeface="Noto Sans" panose="020B0502040504020204" pitchFamily="34" charset="0"/>
              </a:rPr>
              <a:t> </a:t>
            </a:r>
            <a:r>
              <a:rPr lang="en-US" altLang="zh-CN" sz="2000" dirty="0">
                <a:latin typeface="Noto Sans" panose="020B0502040504020204" pitchFamily="34" charset="0"/>
              </a:rPr>
              <a:t>control</a:t>
            </a:r>
            <a:r>
              <a:rPr lang="zh-CN" altLang="en-US" sz="2000" dirty="0">
                <a:latin typeface="Noto Sans" panose="020B0502040504020204" pitchFamily="34" charset="0"/>
              </a:rPr>
              <a:t> </a:t>
            </a:r>
            <a:r>
              <a:rPr lang="en-US" altLang="zh-CN" sz="2000" dirty="0">
                <a:latin typeface="Noto Sans" panose="020B0502040504020204" pitchFamily="34" charset="0"/>
              </a:rPr>
              <a:t>fail</a:t>
            </a:r>
            <a:r>
              <a:rPr lang="zh-CN" altLang="en-US" sz="2000" dirty="0">
                <a:latin typeface="Noto Sans" panose="020B0502040504020204" pitchFamily="34" charset="0"/>
              </a:rPr>
              <a:t> </a:t>
            </a:r>
            <a:r>
              <a:rPr lang="en-US" altLang="zh-CN" sz="2000" dirty="0">
                <a:latin typeface="Noto Sans" panose="020B0502040504020204" pitchFamily="34" charset="0"/>
              </a:rPr>
              <a:t>to</a:t>
            </a:r>
            <a:r>
              <a:rPr lang="zh-CN" altLang="en-US" sz="2000" dirty="0">
                <a:latin typeface="Noto Sans" panose="020B0502040504020204" pitchFamily="34" charset="0"/>
              </a:rPr>
              <a:t> </a:t>
            </a:r>
            <a:r>
              <a:rPr lang="en-US" altLang="zh-CN" sz="2000" dirty="0">
                <a:latin typeface="Noto Sans" panose="020B0502040504020204" pitchFamily="34" charset="0"/>
              </a:rPr>
              <a:t>be</a:t>
            </a:r>
            <a:r>
              <a:rPr lang="zh-CN" altLang="en-US" sz="2000" dirty="0">
                <a:latin typeface="Noto Sans" panose="020B0502040504020204" pitchFamily="34" charset="0"/>
              </a:rPr>
              <a:t> </a:t>
            </a:r>
            <a:r>
              <a:rPr lang="en-US" altLang="zh-CN" sz="2000" dirty="0">
                <a:latin typeface="Noto Sans" panose="020B0502040504020204" pitchFamily="34" charset="0"/>
              </a:rPr>
              <a:t>scaled</a:t>
            </a:r>
            <a:r>
              <a:rPr lang="zh-CN" altLang="en-US" sz="2000" dirty="0">
                <a:latin typeface="Noto Sans" panose="020B0502040504020204" pitchFamily="34" charset="0"/>
              </a:rPr>
              <a:t> </a:t>
            </a:r>
            <a:r>
              <a:rPr lang="en-US" altLang="zh-CN" sz="2000" dirty="0">
                <a:latin typeface="Noto Sans" panose="020B0502040504020204" pitchFamily="34" charset="0"/>
              </a:rPr>
              <a:t>to:</a:t>
            </a:r>
          </a:p>
          <a:p>
            <a:pPr lvl="1"/>
            <a:r>
              <a:rPr lang="en-US" altLang="zh-CN" sz="1800" dirty="0">
                <a:latin typeface="Noto Sans" panose="020B0502040504020204" pitchFamily="34" charset="0"/>
              </a:rPr>
              <a:t>Large</a:t>
            </a:r>
            <a:r>
              <a:rPr lang="zh-CN" altLang="en-US" sz="1800" dirty="0">
                <a:latin typeface="Noto Sans" panose="020B0502040504020204" pitchFamily="34" charset="0"/>
              </a:rPr>
              <a:t> </a:t>
            </a:r>
            <a:r>
              <a:rPr lang="en-US" altLang="zh-CN" sz="1800" dirty="0">
                <a:latin typeface="Noto Sans" panose="020B0502040504020204" pitchFamily="34" charset="0"/>
              </a:rPr>
              <a:t>human</a:t>
            </a:r>
            <a:r>
              <a:rPr lang="zh-CN" altLang="en-US" sz="1800" dirty="0">
                <a:latin typeface="Noto Sans" panose="020B0502040504020204" pitchFamily="34" charset="0"/>
              </a:rPr>
              <a:t> </a:t>
            </a:r>
            <a:r>
              <a:rPr lang="en-US" altLang="zh-CN" sz="1800" dirty="0">
                <a:latin typeface="Noto Sans" panose="020B0502040504020204" pitchFamily="34" charset="0"/>
              </a:rPr>
              <a:t>motion</a:t>
            </a:r>
            <a:r>
              <a:rPr lang="zh-CN" altLang="en-US" sz="1800" dirty="0">
                <a:latin typeface="Noto Sans" panose="020B0502040504020204" pitchFamily="34" charset="0"/>
              </a:rPr>
              <a:t> </a:t>
            </a:r>
            <a:r>
              <a:rPr lang="en-US" altLang="zh-CN" sz="1800" dirty="0">
                <a:latin typeface="Noto Sans" panose="020B0502040504020204" pitchFamily="34" charset="0"/>
              </a:rPr>
              <a:t>datasets</a:t>
            </a:r>
          </a:p>
          <a:p>
            <a:pPr lvl="1"/>
            <a:r>
              <a:rPr lang="en-US" altLang="zh-CN" sz="1800" dirty="0">
                <a:latin typeface="Noto Sans" panose="020B0502040504020204" pitchFamily="34" charset="0"/>
              </a:rPr>
              <a:t>Multiple</a:t>
            </a:r>
            <a:r>
              <a:rPr lang="zh-CN" altLang="en-US" sz="1800" dirty="0">
                <a:latin typeface="Noto Sans" panose="020B0502040504020204" pitchFamily="34" charset="0"/>
              </a:rPr>
              <a:t> </a:t>
            </a:r>
            <a:r>
              <a:rPr lang="en-US" altLang="zh-CN" sz="1800" dirty="0">
                <a:latin typeface="Noto Sans" panose="020B0502040504020204" pitchFamily="34" charset="0"/>
              </a:rPr>
              <a:t>tasks</a:t>
            </a:r>
            <a:r>
              <a:rPr lang="zh-CN" altLang="en-US" sz="1800" dirty="0">
                <a:latin typeface="Noto Sans" panose="020B0502040504020204" pitchFamily="34" charset="0"/>
              </a:rPr>
              <a:t> </a:t>
            </a:r>
            <a:r>
              <a:rPr lang="en-US" altLang="zh-CN" sz="1800" dirty="0">
                <a:latin typeface="Noto Sans" panose="020B0502040504020204" pitchFamily="34" charset="0"/>
              </a:rPr>
              <a:t>including</a:t>
            </a:r>
            <a:r>
              <a:rPr lang="zh-CN" altLang="en-US" sz="1800" dirty="0">
                <a:latin typeface="Noto Sans" panose="020B0502040504020204" pitchFamily="34" charset="0"/>
              </a:rPr>
              <a:t> </a:t>
            </a:r>
            <a:r>
              <a:rPr lang="en-US" altLang="zh-CN" sz="1800" dirty="0">
                <a:latin typeface="Noto Sans" panose="020B0502040504020204" pitchFamily="34" charset="0"/>
              </a:rPr>
              <a:t>object</a:t>
            </a:r>
            <a:r>
              <a:rPr lang="zh-CN" altLang="en-US" sz="1800" dirty="0">
                <a:latin typeface="Noto Sans" panose="020B0502040504020204" pitchFamily="34" charset="0"/>
              </a:rPr>
              <a:t> </a:t>
            </a:r>
            <a:r>
              <a:rPr lang="en-US" altLang="zh-CN" sz="1800" dirty="0">
                <a:latin typeface="Noto Sans" panose="020B0502040504020204" pitchFamily="34" charset="0"/>
              </a:rPr>
              <a:t>interactions</a:t>
            </a:r>
          </a:p>
          <a:p>
            <a:r>
              <a:rPr lang="en-US" altLang="zh-CN" sz="2000" b="1" dirty="0">
                <a:latin typeface="Noto Sans" panose="020B0502040504020204" pitchFamily="34" charset="0"/>
              </a:rPr>
              <a:t>K</a:t>
            </a:r>
            <a:r>
              <a:rPr lang="en-CA" sz="2000" b="1" i="0" dirty="0" err="1">
                <a:effectLst/>
                <a:latin typeface="Noto Sans" panose="020B0502040504020204" pitchFamily="34" charset="0"/>
              </a:rPr>
              <a:t>ey</a:t>
            </a:r>
            <a:r>
              <a:rPr lang="en-CA" sz="2000" b="1" i="0" dirty="0">
                <a:effectLst/>
                <a:latin typeface="Noto Sans" panose="020B0502040504020204" pitchFamily="34" charset="0"/>
              </a:rPr>
              <a:t> insight</a:t>
            </a:r>
            <a:r>
              <a:rPr lang="en-US" altLang="zh-CN" sz="2000" b="0" i="0" dirty="0">
                <a:effectLst/>
                <a:latin typeface="Noto Sans" panose="020B0502040504020204" pitchFamily="34" charset="0"/>
              </a:rPr>
              <a:t>:</a:t>
            </a:r>
            <a:r>
              <a:rPr lang="zh-CN" altLang="en-US" sz="2000" b="0" i="0" dirty="0">
                <a:effectLst/>
                <a:latin typeface="Noto Sans" panose="020B0502040504020204" pitchFamily="34" charset="0"/>
              </a:rPr>
              <a:t> </a:t>
            </a:r>
            <a:r>
              <a:rPr lang="en-CA" sz="2000" b="0" i="0" dirty="0">
                <a:effectLst/>
                <a:latin typeface="Noto Sans" panose="020B0502040504020204" pitchFamily="34" charset="0"/>
              </a:rPr>
              <a:t>motion diffusion can serve as </a:t>
            </a:r>
            <a:r>
              <a:rPr lang="en-CA" sz="2000" b="1" i="0" dirty="0">
                <a:effectLst/>
                <a:latin typeface="Noto Sans" panose="020B0502040504020204" pitchFamily="34" charset="0"/>
              </a:rPr>
              <a:t>an on-the-fly universal planner</a:t>
            </a:r>
            <a:r>
              <a:rPr lang="en-CA" sz="2000" b="0" i="0" dirty="0">
                <a:effectLst/>
                <a:latin typeface="Noto Sans" panose="020B0502040504020204" pitchFamily="34" charset="0"/>
              </a:rPr>
              <a:t> for a robust RL controller</a:t>
            </a:r>
            <a:r>
              <a:rPr lang="zh-CN" altLang="en-US" sz="2000" b="0" i="0" dirty="0">
                <a:effectLst/>
                <a:latin typeface="Noto Sans" panose="020B0502040504020204" pitchFamily="34" charset="0"/>
              </a:rPr>
              <a:t> </a:t>
            </a:r>
            <a:r>
              <a:rPr lang="en-US" altLang="zh-CN" sz="2000" b="0" i="0" dirty="0">
                <a:effectLst/>
                <a:latin typeface="Noto Sans" panose="020B0502040504020204" pitchFamily="34" charset="0"/>
              </a:rPr>
              <a:t>to</a:t>
            </a:r>
            <a:r>
              <a:rPr lang="zh-CN" altLang="en-US" sz="2000" b="0" i="0" dirty="0">
                <a:effectLst/>
                <a:latin typeface="Noto Sans" panose="020B0502040504020204" pitchFamily="34" charset="0"/>
              </a:rPr>
              <a:t> </a:t>
            </a:r>
            <a:r>
              <a:rPr lang="en-US" altLang="zh-CN" sz="2000" dirty="0">
                <a:latin typeface="Noto Sans" panose="020B0502040504020204" pitchFamily="34" charset="0"/>
              </a:rPr>
              <a:t>scale</a:t>
            </a:r>
            <a:r>
              <a:rPr lang="zh-CN" altLang="en-US" sz="2000" dirty="0">
                <a:latin typeface="Noto Sans" panose="020B0502040504020204" pitchFamily="34" charset="0"/>
              </a:rPr>
              <a:t> </a:t>
            </a:r>
            <a:r>
              <a:rPr lang="en-US" altLang="zh-CN" sz="2000" dirty="0">
                <a:latin typeface="Noto Sans" panose="020B0502040504020204" pitchFamily="34" charset="0"/>
              </a:rPr>
              <a:t>the</a:t>
            </a:r>
            <a:r>
              <a:rPr lang="zh-CN" altLang="en-US" sz="2000" dirty="0">
                <a:latin typeface="Noto Sans" panose="020B0502040504020204" pitchFamily="34" charset="0"/>
              </a:rPr>
              <a:t> </a:t>
            </a:r>
            <a:r>
              <a:rPr lang="en-US" altLang="zh-CN" sz="2000" dirty="0">
                <a:latin typeface="Noto Sans" panose="020B0502040504020204" pitchFamily="34" charset="0"/>
              </a:rPr>
              <a:t>diversity</a:t>
            </a:r>
            <a:r>
              <a:rPr lang="zh-CN" altLang="en-US" sz="2000" dirty="0">
                <a:latin typeface="Noto Sans" panose="020B0502040504020204" pitchFamily="34" charset="0"/>
              </a:rPr>
              <a:t> </a:t>
            </a:r>
            <a:r>
              <a:rPr lang="en-US" altLang="zh-CN" sz="2000" dirty="0">
                <a:latin typeface="Noto Sans" panose="020B0502040504020204" pitchFamily="34" charset="0"/>
              </a:rPr>
              <a:t>and</a:t>
            </a:r>
            <a:r>
              <a:rPr lang="zh-CN" altLang="en-US" sz="2000" dirty="0">
                <a:latin typeface="Noto Sans" panose="020B0502040504020204" pitchFamily="34" charset="0"/>
              </a:rPr>
              <a:t> </a:t>
            </a:r>
            <a:r>
              <a:rPr lang="en-US" altLang="zh-CN" sz="2000" dirty="0">
                <a:latin typeface="Noto Sans" panose="020B0502040504020204" pitchFamily="34" charset="0"/>
              </a:rPr>
              <a:t>versatility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E6E374-A8D0-AEF6-1BAC-27CEF4276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276" y="3707250"/>
            <a:ext cx="6170220" cy="315075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6E024AB-79CF-2856-392D-36D34A5F5D3B}"/>
              </a:ext>
            </a:extLst>
          </p:cNvPr>
          <p:cNvSpPr/>
          <p:nvPr/>
        </p:nvSpPr>
        <p:spPr>
          <a:xfrm>
            <a:off x="8288977" y="5375656"/>
            <a:ext cx="2802576" cy="1141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Physics-based</a:t>
            </a:r>
            <a:r>
              <a:rPr lang="zh-CN" altLang="en-US" dirty="0"/>
              <a:t> </a:t>
            </a:r>
            <a:r>
              <a:rPr lang="en-US" altLang="zh-CN" dirty="0"/>
              <a:t>motion</a:t>
            </a:r>
            <a:r>
              <a:rPr lang="zh-CN" altLang="en-US" dirty="0"/>
              <a:t> </a:t>
            </a:r>
            <a:r>
              <a:rPr lang="en-US" altLang="zh-CN" dirty="0"/>
              <a:t>tracker</a:t>
            </a:r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128FB6C-128F-B49C-D2AC-9948A86D49DF}"/>
              </a:ext>
            </a:extLst>
          </p:cNvPr>
          <p:cNvSpPr/>
          <p:nvPr/>
        </p:nvSpPr>
        <p:spPr>
          <a:xfrm>
            <a:off x="8288977" y="4098894"/>
            <a:ext cx="2802576" cy="1141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Diffusion</a:t>
            </a:r>
            <a:r>
              <a:rPr lang="zh-CN" altLang="en-US" dirty="0"/>
              <a:t> </a:t>
            </a:r>
            <a:r>
              <a:rPr lang="en-US" altLang="zh-CN" dirty="0"/>
              <a:t>motion</a:t>
            </a:r>
            <a:r>
              <a:rPr lang="zh-CN" altLang="en-US" dirty="0"/>
              <a:t> </a:t>
            </a:r>
            <a:r>
              <a:rPr lang="en-US" altLang="zh-CN" dirty="0"/>
              <a:t>planner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2497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C9C00-0398-7A0B-CC96-F37B5842D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CLoSD</a:t>
            </a:r>
            <a:r>
              <a:rPr lang="zh-CN" altLang="en-US" dirty="0"/>
              <a:t> </a:t>
            </a:r>
            <a:r>
              <a:rPr lang="en-US" altLang="zh-CN" dirty="0"/>
              <a:t>-</a:t>
            </a:r>
            <a:r>
              <a:rPr lang="zh-CN" altLang="en-US" dirty="0"/>
              <a:t> </a:t>
            </a:r>
            <a:r>
              <a:rPr lang="en-US" altLang="zh-CN" dirty="0"/>
              <a:t>Challenges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B2F29-35D4-A14B-2F9D-DF755BF215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Diffusion</a:t>
            </a:r>
            <a:r>
              <a:rPr lang="zh-CN" altLang="en-US" dirty="0"/>
              <a:t> </a:t>
            </a:r>
            <a:r>
              <a:rPr lang="en-US" altLang="zh-CN" dirty="0"/>
              <a:t>models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commonly</a:t>
            </a:r>
            <a:r>
              <a:rPr lang="zh-CN" altLang="en-US" dirty="0"/>
              <a:t> </a:t>
            </a:r>
            <a:r>
              <a:rPr lang="en-US" altLang="zh-CN" dirty="0"/>
              <a:t>used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offline</a:t>
            </a:r>
            <a:r>
              <a:rPr lang="zh-CN" altLang="en-US" dirty="0"/>
              <a:t> </a:t>
            </a:r>
            <a:r>
              <a:rPr lang="en-US" altLang="zh-CN" dirty="0"/>
              <a:t>generation,</a:t>
            </a:r>
            <a:r>
              <a:rPr lang="zh-CN" altLang="en-US" dirty="0"/>
              <a:t> </a:t>
            </a:r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interact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physics</a:t>
            </a:r>
            <a:r>
              <a:rPr lang="zh-CN" altLang="en-US" dirty="0"/>
              <a:t> </a:t>
            </a:r>
            <a:r>
              <a:rPr lang="en-US" altLang="zh-CN" dirty="0"/>
              <a:t>simulator,</a:t>
            </a:r>
            <a:r>
              <a:rPr lang="zh-CN" altLang="en-US" dirty="0"/>
              <a:t> </a:t>
            </a:r>
            <a:r>
              <a:rPr lang="en-US" altLang="zh-CN" b="1" dirty="0"/>
              <a:t>it</a:t>
            </a:r>
            <a:r>
              <a:rPr lang="zh-CN" altLang="en-US" b="1" dirty="0"/>
              <a:t> </a:t>
            </a:r>
            <a:r>
              <a:rPr lang="en-US" altLang="zh-CN" b="1" dirty="0"/>
              <a:t>should</a:t>
            </a:r>
            <a:r>
              <a:rPr lang="zh-CN" altLang="en-US" b="1" dirty="0"/>
              <a:t> </a:t>
            </a:r>
            <a:r>
              <a:rPr lang="en-US" altLang="zh-CN" b="1" dirty="0"/>
              <a:t>be</a:t>
            </a:r>
            <a:r>
              <a:rPr lang="zh-CN" altLang="en-US" b="1" dirty="0"/>
              <a:t> </a:t>
            </a:r>
            <a:r>
              <a:rPr lang="en-US" altLang="zh-CN" b="1" dirty="0"/>
              <a:t>a</a:t>
            </a:r>
            <a:r>
              <a:rPr lang="zh-CN" altLang="en-US" b="1" dirty="0"/>
              <a:t> </a:t>
            </a:r>
            <a:r>
              <a:rPr lang="en-US" altLang="zh-CN" b="1" dirty="0"/>
              <a:t>real-time</a:t>
            </a:r>
            <a:r>
              <a:rPr lang="zh-CN" altLang="en-US" b="1" dirty="0"/>
              <a:t> </a:t>
            </a:r>
            <a:r>
              <a:rPr lang="en-US" altLang="zh-CN" b="1" dirty="0"/>
              <a:t>planner</a:t>
            </a:r>
            <a:r>
              <a:rPr lang="zh-CN" altLang="en-US" b="1" dirty="0"/>
              <a:t> </a:t>
            </a:r>
            <a:r>
              <a:rPr lang="zh-CN" altLang="en-US" b="1" dirty="0">
                <a:sym typeface="Wingdings" pitchFamily="2" charset="2"/>
              </a:rPr>
              <a:t> </a:t>
            </a:r>
            <a:endParaRPr lang="en-US" altLang="zh-CN" b="1" dirty="0"/>
          </a:p>
          <a:p>
            <a:endParaRPr lang="en-US" altLang="zh-CN" dirty="0"/>
          </a:p>
          <a:p>
            <a:r>
              <a:rPr lang="en-US" altLang="zh-CN" b="1" dirty="0"/>
              <a:t>Mismatch</a:t>
            </a:r>
            <a:r>
              <a:rPr lang="zh-CN" altLang="en-US" b="1" dirty="0"/>
              <a:t> </a:t>
            </a:r>
            <a:r>
              <a:rPr lang="en-US" altLang="zh-CN" b="1" dirty="0"/>
              <a:t>of</a:t>
            </a:r>
            <a:r>
              <a:rPr lang="zh-CN" altLang="en-US" b="1" dirty="0"/>
              <a:t> </a:t>
            </a:r>
            <a:r>
              <a:rPr lang="en-US" altLang="zh-CN" b="1" dirty="0"/>
              <a:t>the</a:t>
            </a:r>
            <a:r>
              <a:rPr lang="zh-CN" altLang="en-US" b="1" dirty="0"/>
              <a:t> </a:t>
            </a:r>
            <a:r>
              <a:rPr lang="en-US" altLang="zh-CN" b="1" dirty="0"/>
              <a:t>original</a:t>
            </a:r>
            <a:r>
              <a:rPr lang="zh-CN" altLang="en-US" b="1" dirty="0"/>
              <a:t> </a:t>
            </a:r>
            <a:r>
              <a:rPr lang="en-US" altLang="zh-CN" b="1" dirty="0"/>
              <a:t>motion</a:t>
            </a:r>
            <a:r>
              <a:rPr lang="zh-CN" altLang="en-US" b="1" dirty="0"/>
              <a:t> </a:t>
            </a:r>
            <a:r>
              <a:rPr lang="en-US" altLang="zh-CN" b="1" dirty="0"/>
              <a:t>tracker</a:t>
            </a:r>
            <a:r>
              <a:rPr lang="zh-CN" altLang="en-US" b="1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was</a:t>
            </a:r>
            <a:r>
              <a:rPr lang="zh-CN" altLang="en-US" dirty="0"/>
              <a:t> </a:t>
            </a:r>
            <a:r>
              <a:rPr lang="en-US" altLang="zh-CN" dirty="0"/>
              <a:t>trained</a:t>
            </a:r>
            <a:r>
              <a:rPr lang="zh-CN" altLang="en-US" dirty="0"/>
              <a:t> </a:t>
            </a:r>
            <a:r>
              <a:rPr lang="en-US" altLang="zh-CN" dirty="0"/>
              <a:t>without</a:t>
            </a:r>
            <a:r>
              <a:rPr lang="zh-CN" altLang="en-US" dirty="0"/>
              <a:t> </a:t>
            </a:r>
            <a:r>
              <a:rPr lang="en-US" altLang="zh-CN" dirty="0"/>
              <a:t>object</a:t>
            </a:r>
            <a:r>
              <a:rPr lang="zh-CN" altLang="en-US" dirty="0"/>
              <a:t> </a:t>
            </a:r>
            <a:r>
              <a:rPr lang="en-US" altLang="zh-CN" dirty="0"/>
              <a:t>interaction</a:t>
            </a:r>
            <a:r>
              <a:rPr lang="zh-CN" altLang="en-US" dirty="0"/>
              <a:t> </a:t>
            </a:r>
            <a:r>
              <a:rPr lang="en-US" altLang="zh-CN" dirty="0"/>
              <a:t>nor</a:t>
            </a:r>
            <a:r>
              <a:rPr lang="zh-CN" altLang="en-US" dirty="0"/>
              <a:t> </a:t>
            </a:r>
            <a:r>
              <a:rPr lang="en-US" altLang="zh-CN" dirty="0"/>
              <a:t>interaction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an</a:t>
            </a:r>
            <a:r>
              <a:rPr lang="zh-CN" altLang="en-US" dirty="0"/>
              <a:t> </a:t>
            </a:r>
            <a:r>
              <a:rPr lang="en-US" altLang="zh-CN" dirty="0"/>
              <a:t>online</a:t>
            </a:r>
            <a:r>
              <a:rPr lang="zh-CN" altLang="en-US" dirty="0"/>
              <a:t> </a:t>
            </a:r>
            <a:r>
              <a:rPr lang="en-US" altLang="zh-CN" dirty="0"/>
              <a:t>planner</a:t>
            </a:r>
            <a:endParaRPr lang="en-CA" altLang="zh-C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8677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7C689-3A6B-ABF0-2211-B6AAE64B8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CLoSD</a:t>
            </a:r>
            <a:r>
              <a:rPr lang="zh-CN" altLang="en-US" dirty="0"/>
              <a:t> </a:t>
            </a:r>
            <a:r>
              <a:rPr lang="en-US" altLang="zh-CN" dirty="0"/>
              <a:t>-</a:t>
            </a:r>
            <a:r>
              <a:rPr lang="zh-CN" altLang="en-US" dirty="0"/>
              <a:t> </a:t>
            </a:r>
            <a:r>
              <a:rPr lang="en-US" altLang="zh-CN" dirty="0"/>
              <a:t>Methodology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028F9-4933-870A-8B12-40D2EE447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Overview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8FF587-FD3A-B829-6352-A8A7E43F1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004" y="2494731"/>
            <a:ext cx="8853008" cy="43632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6DF6E1-CF09-FD31-48C5-4A37A0459517}"/>
              </a:ext>
            </a:extLst>
          </p:cNvPr>
          <p:cNvSpPr txBox="1"/>
          <p:nvPr/>
        </p:nvSpPr>
        <p:spPr>
          <a:xfrm>
            <a:off x="6167017" y="2158320"/>
            <a:ext cx="3498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Boolean</a:t>
            </a:r>
            <a:r>
              <a:rPr lang="zh-CN" altLang="en-US" sz="1400" dirty="0"/>
              <a:t> </a:t>
            </a:r>
            <a:r>
              <a:rPr lang="en-US" altLang="zh-CN" sz="1400" dirty="0"/>
              <a:t>signal</a:t>
            </a:r>
            <a:r>
              <a:rPr lang="zh-CN" altLang="en-US" sz="1400" dirty="0"/>
              <a:t> </a:t>
            </a:r>
            <a:r>
              <a:rPr lang="en-US" altLang="zh-CN" sz="1400" dirty="0" err="1"/>
              <a:t>vj</a:t>
            </a:r>
            <a:r>
              <a:rPr lang="zh-CN" altLang="en-US" sz="1400" dirty="0"/>
              <a:t> </a:t>
            </a:r>
            <a:r>
              <a:rPr lang="en-US" altLang="zh-CN" sz="1400" dirty="0"/>
              <a:t>per</a:t>
            </a:r>
            <a:r>
              <a:rPr lang="zh-CN" altLang="en-US" sz="1400" dirty="0"/>
              <a:t> </a:t>
            </a:r>
            <a:r>
              <a:rPr lang="en-US" altLang="zh-CN" sz="1400" dirty="0"/>
              <a:t>joint:</a:t>
            </a:r>
            <a:r>
              <a:rPr lang="zh-CN" altLang="en-US" sz="1400" dirty="0"/>
              <a:t>  </a:t>
            </a:r>
            <a:r>
              <a:rPr lang="en-US" altLang="zh-CN" sz="1400" dirty="0"/>
              <a:t>indicating</a:t>
            </a:r>
            <a:r>
              <a:rPr lang="zh-CN" altLang="en-US" sz="1400" dirty="0"/>
              <a:t> </a:t>
            </a:r>
            <a:r>
              <a:rPr lang="en-US" altLang="zh-CN" sz="1400" dirty="0"/>
              <a:t>if</a:t>
            </a:r>
            <a:r>
              <a:rPr lang="zh-CN" altLang="en-US" sz="1400" dirty="0"/>
              <a:t> </a:t>
            </a:r>
            <a:r>
              <a:rPr lang="en-US" altLang="zh-CN" sz="1400" dirty="0"/>
              <a:t>it</a:t>
            </a:r>
            <a:r>
              <a:rPr lang="zh-CN" altLang="en-US" sz="1400" dirty="0"/>
              <a:t> </a:t>
            </a:r>
            <a:r>
              <a:rPr lang="en-US" altLang="zh-CN" sz="1400" dirty="0"/>
              <a:t>is</a:t>
            </a:r>
            <a:r>
              <a:rPr lang="zh-CN" altLang="en-US" sz="1400" dirty="0"/>
              <a:t> </a:t>
            </a:r>
            <a:r>
              <a:rPr lang="en-US" altLang="zh-CN" sz="1400" dirty="0"/>
              <a:t>currently</a:t>
            </a:r>
            <a:r>
              <a:rPr lang="zh-CN" altLang="en-US" sz="1400" dirty="0"/>
              <a:t> </a:t>
            </a:r>
            <a:r>
              <a:rPr lang="en-US" altLang="zh-CN" sz="1400" dirty="0"/>
              <a:t>used</a:t>
            </a:r>
            <a:r>
              <a:rPr lang="zh-CN" altLang="en-US" sz="1400" dirty="0"/>
              <a:t> </a:t>
            </a:r>
            <a:r>
              <a:rPr lang="en-US" altLang="zh-CN" sz="1400" dirty="0"/>
              <a:t>in</a:t>
            </a:r>
            <a:r>
              <a:rPr lang="zh-CN" altLang="en-US" sz="1400" dirty="0"/>
              <a:t> </a:t>
            </a:r>
            <a:r>
              <a:rPr lang="en-US" altLang="zh-CN" sz="1400" dirty="0"/>
              <a:t>the</a:t>
            </a:r>
            <a:r>
              <a:rPr lang="zh-CN" altLang="en-US" sz="1400" dirty="0"/>
              <a:t> </a:t>
            </a:r>
            <a:r>
              <a:rPr lang="en-US" altLang="zh-CN" sz="1400" dirty="0"/>
              <a:t>task</a:t>
            </a: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3DB1D-3555-652D-D94B-43CCB5584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4984" y="1866004"/>
            <a:ext cx="2717800" cy="3607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3DB116-7344-5956-50EB-97AF5BCAE4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55" y="3479764"/>
            <a:ext cx="2017114" cy="21789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DEB3D1-111F-2DA1-328F-4BEB19DBB7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5711" y="2265451"/>
            <a:ext cx="2641600" cy="18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953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FF921-54B0-FCCF-1C56-6CBA28986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CLoSD</a:t>
            </a:r>
            <a:r>
              <a:rPr lang="zh-CN" altLang="en-US" dirty="0"/>
              <a:t> </a:t>
            </a:r>
            <a:r>
              <a:rPr lang="en-US" altLang="zh-CN" dirty="0"/>
              <a:t>- Methodology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0441C-8D31-BEC6-3651-27DA4D0C04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Motion</a:t>
            </a:r>
            <a:r>
              <a:rPr lang="zh-CN" altLang="en-US" dirty="0"/>
              <a:t> </a:t>
            </a:r>
            <a:r>
              <a:rPr lang="en-US" altLang="zh-CN" dirty="0"/>
              <a:t>Representation</a:t>
            </a:r>
          </a:p>
          <a:p>
            <a:pPr lvl="1"/>
            <a:r>
              <a:rPr lang="en-US" altLang="zh-CN" dirty="0"/>
              <a:t>Kinematic</a:t>
            </a:r>
            <a:r>
              <a:rPr lang="zh-CN" altLang="en-US" dirty="0"/>
              <a:t> </a:t>
            </a:r>
            <a:r>
              <a:rPr lang="en-US" altLang="zh-CN" dirty="0"/>
              <a:t>motion</a:t>
            </a:r>
            <a:r>
              <a:rPr lang="zh-CN" altLang="en-US" dirty="0"/>
              <a:t> </a:t>
            </a:r>
            <a:endParaRPr lang="en-CA" altLang="zh-CN" dirty="0"/>
          </a:p>
          <a:p>
            <a:pPr lvl="2"/>
            <a:r>
              <a:rPr lang="en-US" altLang="zh-CN" dirty="0">
                <a:sym typeface="Wingdings" pitchFamily="2" charset="2"/>
              </a:rPr>
              <a:t>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HumanML3D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representation</a:t>
            </a:r>
          </a:p>
          <a:p>
            <a:pPr lvl="1"/>
            <a:r>
              <a:rPr lang="en-US" altLang="zh-CN" dirty="0">
                <a:sym typeface="Wingdings" pitchFamily="2" charset="2"/>
              </a:rPr>
              <a:t>RL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motion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states</a:t>
            </a:r>
          </a:p>
          <a:p>
            <a:pPr lvl="2"/>
            <a:r>
              <a:rPr lang="en-US" altLang="zh-CN" dirty="0">
                <a:sym typeface="Wingdings" pitchFamily="2" charset="2"/>
              </a:rPr>
              <a:t>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global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positions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and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velocities</a:t>
            </a:r>
          </a:p>
          <a:p>
            <a:r>
              <a:rPr lang="en-US" altLang="zh-CN" dirty="0">
                <a:sym typeface="Wingdings" pitchFamily="2" charset="2"/>
              </a:rPr>
              <a:t>SMPL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compatible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simulator</a:t>
            </a:r>
          </a:p>
          <a:p>
            <a:r>
              <a:rPr lang="en-US" altLang="zh-CN" dirty="0">
                <a:sym typeface="Wingdings" pitchFamily="2" charset="2"/>
              </a:rPr>
              <a:t>State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Machine</a:t>
            </a:r>
            <a:endParaRPr lang="en-US" altLang="zh-CN" dirty="0"/>
          </a:p>
          <a:p>
            <a:r>
              <a:rPr lang="en-US" dirty="0"/>
              <a:t>Finetuni</a:t>
            </a:r>
            <a:r>
              <a:rPr lang="en-US" altLang="zh-CN" dirty="0"/>
              <a:t>ng</a:t>
            </a:r>
            <a:r>
              <a:rPr lang="zh-CN" altLang="en-US" dirty="0"/>
              <a:t> </a:t>
            </a:r>
            <a:r>
              <a:rPr lang="en-US" altLang="zh-CN" dirty="0"/>
              <a:t>Motion</a:t>
            </a:r>
            <a:r>
              <a:rPr lang="zh-CN" altLang="en-US" dirty="0"/>
              <a:t> </a:t>
            </a:r>
            <a:r>
              <a:rPr lang="en-US" altLang="zh-CN" dirty="0"/>
              <a:t>Tracker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93B0DF-014E-4A23-802F-8907A9FE1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4224" y="618098"/>
            <a:ext cx="3841507" cy="28902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209408-026D-2DC0-2E7C-1B4C2B90E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3616" y="1109661"/>
            <a:ext cx="1892300" cy="330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FEF85C-C6BC-7C5F-3B45-4032FA46E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4416" y="2295196"/>
            <a:ext cx="1841500" cy="330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72FA35-6FEB-00D2-BC9F-3EF4EC5C42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958" y="5483180"/>
            <a:ext cx="7086600" cy="10504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FB0BB7-850B-803C-19C4-89985C184B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5294" y="3607148"/>
            <a:ext cx="5633911" cy="177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518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F08C4-F0DE-1A70-B0E7-5FAADC31C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CLoSD</a:t>
            </a:r>
            <a:r>
              <a:rPr lang="zh-CN" altLang="en-US" dirty="0"/>
              <a:t> </a:t>
            </a:r>
            <a:r>
              <a:rPr lang="en-US" altLang="zh-CN" dirty="0"/>
              <a:t>-</a:t>
            </a:r>
            <a:r>
              <a:rPr lang="zh-CN" altLang="en-US" dirty="0"/>
              <a:t> </a:t>
            </a:r>
            <a:r>
              <a:rPr lang="en-US" altLang="zh-CN" dirty="0"/>
              <a:t>Results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0D227-DD9B-DD6E-AC5C-49D52E4E5D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Tasks</a:t>
            </a:r>
            <a:r>
              <a:rPr lang="zh-CN" altLang="en-US" dirty="0"/>
              <a:t> </a:t>
            </a:r>
            <a:r>
              <a:rPr lang="en-US" altLang="zh-CN" dirty="0"/>
              <a:t>demonstrated</a:t>
            </a:r>
          </a:p>
          <a:p>
            <a:pPr lvl="1"/>
            <a:r>
              <a:rPr lang="en-US" altLang="zh-CN" dirty="0"/>
              <a:t>Goal</a:t>
            </a:r>
            <a:r>
              <a:rPr lang="zh-CN" altLang="en-US" dirty="0"/>
              <a:t> </a:t>
            </a:r>
            <a:r>
              <a:rPr lang="en-US" altLang="zh-CN" dirty="0"/>
              <a:t>Reaching</a:t>
            </a:r>
            <a:r>
              <a:rPr lang="zh-CN" altLang="en-US" dirty="0"/>
              <a:t> </a:t>
            </a:r>
            <a:endParaRPr lang="en-CA" altLang="zh-CN" dirty="0"/>
          </a:p>
          <a:p>
            <a:pPr marL="914400" lvl="2" indent="0">
              <a:buNone/>
            </a:pPr>
            <a:r>
              <a:rPr lang="en-US" altLang="zh-CN" dirty="0">
                <a:sym typeface="Wingdings" pitchFamily="2" charset="2"/>
              </a:rPr>
              <a:t>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CA" altLang="zh-CN" dirty="0">
                <a:sym typeface="Wingdings" pitchFamily="2" charset="2"/>
              </a:rPr>
              <a:t>specifying a random target for the pelvis joint on the XY plane (without forcing a specific height) while specifying a text prompt defining the desired locomotion type (e.g. running, walking, jumping, dancing waltz, etc.) and its style (e.g. “rapidly”, “like a zombie”, “slalom”,)</a:t>
            </a:r>
            <a:endParaRPr lang="en-US" altLang="zh-CN" dirty="0"/>
          </a:p>
          <a:p>
            <a:pPr lvl="1"/>
            <a:r>
              <a:rPr lang="en-US" altLang="zh-CN" dirty="0"/>
              <a:t>Object</a:t>
            </a:r>
            <a:r>
              <a:rPr lang="zh-CN" altLang="en-US" dirty="0"/>
              <a:t> </a:t>
            </a:r>
            <a:r>
              <a:rPr lang="en-US" altLang="zh-CN" dirty="0"/>
              <a:t>Striking</a:t>
            </a:r>
          </a:p>
          <a:p>
            <a:pPr marL="914400" lvl="2" indent="0">
              <a:buNone/>
            </a:pPr>
            <a:r>
              <a:rPr lang="en-US" altLang="zh-CN" dirty="0">
                <a:sym typeface="Wingdings" pitchFamily="2" charset="2"/>
              </a:rPr>
              <a:t>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CA" altLang="zh-CN" dirty="0">
                <a:sym typeface="Wingdings" pitchFamily="2" charset="2"/>
              </a:rPr>
              <a:t>In this task, the character needs to strike down a standing kickboxing bag.</a:t>
            </a:r>
            <a:endParaRPr lang="en-US" altLang="zh-CN" dirty="0"/>
          </a:p>
          <a:p>
            <a:pPr lvl="1"/>
            <a:r>
              <a:rPr lang="en-US" altLang="zh-CN" dirty="0"/>
              <a:t>Sitting</a:t>
            </a:r>
            <a:r>
              <a:rPr lang="zh-CN" altLang="en-US" dirty="0"/>
              <a:t> </a:t>
            </a:r>
            <a:r>
              <a:rPr lang="en-US" altLang="zh-CN" dirty="0"/>
              <a:t>Down</a:t>
            </a:r>
          </a:p>
          <a:p>
            <a:pPr marL="914400" lvl="2" indent="0">
              <a:buNone/>
            </a:pPr>
            <a:r>
              <a:rPr lang="en-US" altLang="zh-CN" dirty="0">
                <a:sym typeface="Wingdings" pitchFamily="2" charset="2"/>
              </a:rPr>
              <a:t>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CA" altLang="zh-CN" dirty="0">
                <a:sym typeface="Wingdings" pitchFamily="2" charset="2"/>
              </a:rPr>
              <a:t>In this task, the character needs to sit down on a sofa.</a:t>
            </a:r>
            <a:endParaRPr lang="en-US" altLang="zh-CN" dirty="0"/>
          </a:p>
          <a:p>
            <a:pPr lvl="1"/>
            <a:r>
              <a:rPr lang="en-US" altLang="zh-CN" dirty="0"/>
              <a:t>Getting</a:t>
            </a:r>
            <a:r>
              <a:rPr lang="zh-CN" altLang="en-US" dirty="0"/>
              <a:t> </a:t>
            </a:r>
            <a:r>
              <a:rPr lang="en-US" altLang="zh-CN" dirty="0"/>
              <a:t>up</a:t>
            </a:r>
            <a:r>
              <a:rPr lang="zh-CN" altLang="en-US" dirty="0"/>
              <a:t> </a:t>
            </a:r>
            <a:endParaRPr lang="en-CA" altLang="zh-CN" dirty="0"/>
          </a:p>
          <a:p>
            <a:pPr marL="914400" lvl="2" indent="0">
              <a:buNone/>
            </a:pPr>
            <a:r>
              <a:rPr lang="en-US" altLang="zh-CN" dirty="0">
                <a:sym typeface="Wingdings" pitchFamily="2" charset="2"/>
              </a:rPr>
              <a:t></a:t>
            </a:r>
            <a:r>
              <a:rPr lang="zh-CN" altLang="en-US" dirty="0"/>
              <a:t>  </a:t>
            </a:r>
            <a:r>
              <a:rPr lang="en-CA" altLang="zh-CN" dirty="0"/>
              <a:t>In this task, the initial pose is sitting down on a sofa object and the goal is to get up to a standing position.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2253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90AD0-9C6B-FFE5-6CC4-78FEDA60A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CLoSD</a:t>
            </a:r>
            <a:r>
              <a:rPr lang="zh-CN" altLang="en-US" dirty="0"/>
              <a:t> </a:t>
            </a:r>
            <a:r>
              <a:rPr lang="en-US" altLang="zh-CN" dirty="0"/>
              <a:t>-</a:t>
            </a:r>
            <a:r>
              <a:rPr lang="zh-CN" altLang="en-US" dirty="0"/>
              <a:t> </a:t>
            </a:r>
            <a:r>
              <a:rPr lang="en-US" altLang="zh-CN" dirty="0"/>
              <a:t>Results</a:t>
            </a:r>
            <a:endParaRPr lang="en-US" dirty="0"/>
          </a:p>
        </p:txBody>
      </p:sp>
      <p:pic>
        <p:nvPicPr>
          <p:cNvPr id="4" name="demo1.mp4">
            <a:hlinkClick r:id="" action="ppaction://media"/>
            <a:extLst>
              <a:ext uri="{FF2B5EF4-FFF2-40B4-BE49-F238E27FC236}">
                <a16:creationId xmlns:a16="http://schemas.microsoft.com/office/drawing/2014/main" id="{36B716BF-1FF9-E783-2C7A-CEAF6C2BA19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1966" y="1969951"/>
            <a:ext cx="7555845" cy="4257055"/>
          </a:xfrm>
        </p:spPr>
      </p:pic>
    </p:spTree>
    <p:extLst>
      <p:ext uri="{BB962C8B-B14F-4D97-AF65-F5344CB8AC3E}">
        <p14:creationId xmlns:p14="http://schemas.microsoft.com/office/powerpoint/2010/main" val="31844625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97055-0D40-41E4-1168-3BC14E953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CLoSD</a:t>
            </a:r>
            <a:r>
              <a:rPr lang="zh-CN" altLang="en-US" dirty="0"/>
              <a:t> </a:t>
            </a:r>
            <a:r>
              <a:rPr lang="en-US" altLang="zh-CN" dirty="0"/>
              <a:t>-</a:t>
            </a:r>
            <a:r>
              <a:rPr lang="zh-CN" altLang="en-US" dirty="0"/>
              <a:t> </a:t>
            </a:r>
            <a:r>
              <a:rPr lang="en-US" altLang="zh-CN" dirty="0"/>
              <a:t>Results</a:t>
            </a:r>
            <a:endParaRPr lang="en-US" dirty="0"/>
          </a:p>
        </p:txBody>
      </p:sp>
      <p:pic>
        <p:nvPicPr>
          <p:cNvPr id="4" name="many_ways_reach.mp4">
            <a:hlinkClick r:id="" action="ppaction://media"/>
            <a:extLst>
              <a:ext uri="{FF2B5EF4-FFF2-40B4-BE49-F238E27FC236}">
                <a16:creationId xmlns:a16="http://schemas.microsoft.com/office/drawing/2014/main" id="{F3908DF0-ED63-E82C-DB96-3BD3477EB55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1192" y="2239301"/>
            <a:ext cx="5374808" cy="3023261"/>
          </a:xfrm>
        </p:spPr>
      </p:pic>
      <p:pic>
        <p:nvPicPr>
          <p:cNvPr id="5" name="many_ways_strike.mp4">
            <a:hlinkClick r:id="" action="ppaction://media"/>
            <a:extLst>
              <a:ext uri="{FF2B5EF4-FFF2-40B4-BE49-F238E27FC236}">
                <a16:creationId xmlns:a16="http://schemas.microsoft.com/office/drawing/2014/main" id="{E6817D66-7A63-BB7D-D559-7E3EAE048F4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47012" y="2294725"/>
            <a:ext cx="5276154" cy="296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566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A4905-CC3C-83AF-63AD-31658C95A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CLoSD</a:t>
            </a:r>
            <a:r>
              <a:rPr lang="zh-CN" altLang="en-US" dirty="0"/>
              <a:t> </a:t>
            </a:r>
            <a:r>
              <a:rPr lang="en-US" altLang="zh-CN" dirty="0"/>
              <a:t>-</a:t>
            </a:r>
            <a:r>
              <a:rPr lang="zh-CN" altLang="en-US" dirty="0"/>
              <a:t> </a:t>
            </a:r>
            <a:r>
              <a:rPr lang="en-US" altLang="zh-CN" dirty="0"/>
              <a:t>Results</a:t>
            </a:r>
            <a:endParaRPr lang="en-US" dirty="0"/>
          </a:p>
        </p:txBody>
      </p:sp>
      <p:pic>
        <p:nvPicPr>
          <p:cNvPr id="4" name="baselines.mp4">
            <a:hlinkClick r:id="" action="ppaction://media"/>
            <a:extLst>
              <a:ext uri="{FF2B5EF4-FFF2-40B4-BE49-F238E27FC236}">
                <a16:creationId xmlns:a16="http://schemas.microsoft.com/office/drawing/2014/main" id="{53430E25-E462-397B-1AA8-B083E7F688F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4329" y="2110755"/>
            <a:ext cx="8749178" cy="3026021"/>
          </a:xfrm>
        </p:spPr>
      </p:pic>
    </p:spTree>
    <p:extLst>
      <p:ext uri="{BB962C8B-B14F-4D97-AF65-F5344CB8AC3E}">
        <p14:creationId xmlns:p14="http://schemas.microsoft.com/office/powerpoint/2010/main" val="36650837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0A05E-48A4-D81B-54EC-4A2FD5697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CLoSD</a:t>
            </a:r>
            <a:r>
              <a:rPr lang="zh-CN" altLang="en-US" dirty="0"/>
              <a:t> </a:t>
            </a:r>
            <a:r>
              <a:rPr lang="en-US" altLang="zh-CN" dirty="0"/>
              <a:t>-</a:t>
            </a:r>
            <a:r>
              <a:rPr lang="zh-CN" altLang="en-US" dirty="0"/>
              <a:t> </a:t>
            </a:r>
            <a:r>
              <a:rPr lang="en-US" altLang="zh-CN" dirty="0"/>
              <a:t>Results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D89AC-0D9F-3373-A0E6-AAFECE2EAA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Quantitative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9DFBB3-4E31-696D-1370-56396EFF0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706" y="2536156"/>
            <a:ext cx="7772400" cy="327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3199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D926F-8CBF-A75F-00F4-F6BCBAEBD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Insight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54581-D612-9F80-8750-40363073B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offline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real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</a:p>
          <a:p>
            <a:r>
              <a:rPr lang="en-US" altLang="zh-CN" dirty="0"/>
              <a:t>Combining</a:t>
            </a:r>
            <a:r>
              <a:rPr lang="zh-CN" altLang="en-US" dirty="0"/>
              <a:t> </a:t>
            </a:r>
            <a:r>
              <a:rPr lang="en-US" altLang="zh-CN" dirty="0"/>
              <a:t>kinematic</a:t>
            </a:r>
            <a:r>
              <a:rPr lang="zh-CN" altLang="en-US" dirty="0"/>
              <a:t> </a:t>
            </a:r>
            <a:r>
              <a:rPr lang="en-US" altLang="zh-CN" dirty="0"/>
              <a:t>motion</a:t>
            </a:r>
            <a:r>
              <a:rPr lang="zh-CN" altLang="en-US" dirty="0"/>
              <a:t> </a:t>
            </a:r>
            <a:r>
              <a:rPr lang="en-US" altLang="zh-CN" dirty="0"/>
              <a:t>generation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physic</a:t>
            </a:r>
            <a:r>
              <a:rPr lang="zh-CN" altLang="en-US" dirty="0"/>
              <a:t> </a:t>
            </a:r>
            <a:r>
              <a:rPr lang="en-US" altLang="zh-CN" dirty="0"/>
              <a:t>simulator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realistic</a:t>
            </a:r>
            <a:r>
              <a:rPr lang="zh-CN" altLang="en-US" dirty="0"/>
              <a:t> </a:t>
            </a:r>
            <a:r>
              <a:rPr lang="en-US" altLang="zh-CN" dirty="0"/>
              <a:t>generation</a:t>
            </a:r>
          </a:p>
          <a:p>
            <a:r>
              <a:rPr lang="en-US" altLang="zh-CN" dirty="0"/>
              <a:t>Autoregressive</a:t>
            </a:r>
            <a:r>
              <a:rPr lang="zh-CN" altLang="en-US" dirty="0"/>
              <a:t> </a:t>
            </a:r>
            <a:r>
              <a:rPr lang="en-US" altLang="zh-CN" dirty="0"/>
              <a:t>diffusion</a:t>
            </a:r>
            <a:r>
              <a:rPr lang="zh-CN" altLang="en-US" dirty="0"/>
              <a:t> </a:t>
            </a:r>
            <a:r>
              <a:rPr lang="en-US" altLang="zh-CN" dirty="0"/>
              <a:t>models?</a:t>
            </a:r>
          </a:p>
          <a:p>
            <a:r>
              <a:rPr lang="en-US" altLang="zh-CN" dirty="0"/>
              <a:t>Extend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multiple</a:t>
            </a:r>
            <a:r>
              <a:rPr lang="zh-CN" altLang="en-US" dirty="0"/>
              <a:t> </a:t>
            </a:r>
            <a:r>
              <a:rPr lang="en-US" altLang="zh-CN" dirty="0"/>
              <a:t>characters?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1231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D8B12-D262-0EEC-8A17-57DD707F9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ptos" panose="020B0004020202020204" pitchFamily="34" charset="0"/>
              </a:rPr>
              <a:t>Preliminary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07C6F-4552-895D-55D2-B26050AC0F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latin typeface="Aptos" panose="020B0004020202020204" pitchFamily="34" charset="0"/>
              </a:rPr>
              <a:t>Denoising</a:t>
            </a:r>
            <a:r>
              <a:rPr lang="zh-CN" altLang="en-US" dirty="0">
                <a:latin typeface="Aptos" panose="020B0004020202020204" pitchFamily="34" charset="0"/>
              </a:rPr>
              <a:t> </a:t>
            </a:r>
            <a:r>
              <a:rPr lang="en-US" altLang="zh-CN" dirty="0">
                <a:latin typeface="Aptos" panose="020B0004020202020204" pitchFamily="34" charset="0"/>
              </a:rPr>
              <a:t>Diffusion</a:t>
            </a:r>
            <a:r>
              <a:rPr lang="zh-CN" altLang="en-US" dirty="0">
                <a:latin typeface="Aptos" panose="020B0004020202020204" pitchFamily="34" charset="0"/>
              </a:rPr>
              <a:t> </a:t>
            </a:r>
            <a:r>
              <a:rPr lang="en-US" altLang="zh-CN" dirty="0">
                <a:latin typeface="Aptos" panose="020B0004020202020204" pitchFamily="34" charset="0"/>
              </a:rPr>
              <a:t>Models</a:t>
            </a:r>
          </a:p>
          <a:p>
            <a:pPr lvl="1"/>
            <a:r>
              <a:rPr lang="en-US" altLang="zh-CN" u="sng" dirty="0">
                <a:latin typeface="Aptos" panose="020B0004020202020204" pitchFamily="34" charset="0"/>
              </a:rPr>
              <a:t>Forward</a:t>
            </a:r>
            <a:r>
              <a:rPr lang="en-US" altLang="zh-CN" dirty="0">
                <a:latin typeface="Aptos" panose="020B0004020202020204" pitchFamily="34" charset="0"/>
              </a:rPr>
              <a:t>:</a:t>
            </a:r>
            <a:r>
              <a:rPr lang="zh-CN" altLang="en-US" dirty="0">
                <a:latin typeface="Aptos" panose="020B0004020202020204" pitchFamily="34" charset="0"/>
              </a:rPr>
              <a:t>  </a:t>
            </a:r>
            <a:r>
              <a:rPr lang="en-US" altLang="zh-CN" dirty="0">
                <a:latin typeface="Aptos" panose="020B0004020202020204" pitchFamily="34" charset="0"/>
              </a:rPr>
              <a:t>a</a:t>
            </a:r>
            <a:r>
              <a:rPr lang="zh-CN" altLang="en-US" dirty="0">
                <a:latin typeface="Aptos" panose="020B0004020202020204" pitchFamily="34" charset="0"/>
              </a:rPr>
              <a:t> </a:t>
            </a:r>
            <a:r>
              <a:rPr lang="en-US" altLang="zh-CN" dirty="0">
                <a:latin typeface="Aptos" panose="020B0004020202020204" pitchFamily="34" charset="0"/>
              </a:rPr>
              <a:t>Markov</a:t>
            </a:r>
            <a:r>
              <a:rPr lang="zh-CN" altLang="en-US" dirty="0">
                <a:latin typeface="Aptos" panose="020B0004020202020204" pitchFamily="34" charset="0"/>
              </a:rPr>
              <a:t> </a:t>
            </a:r>
            <a:r>
              <a:rPr lang="en-US" altLang="zh-CN" dirty="0">
                <a:latin typeface="Aptos" panose="020B0004020202020204" pitchFamily="34" charset="0"/>
              </a:rPr>
              <a:t>noising</a:t>
            </a:r>
            <a:r>
              <a:rPr lang="zh-CN" altLang="en-US" dirty="0">
                <a:latin typeface="Aptos" panose="020B0004020202020204" pitchFamily="34" charset="0"/>
              </a:rPr>
              <a:t> </a:t>
            </a:r>
            <a:r>
              <a:rPr lang="en-US" altLang="zh-CN" dirty="0">
                <a:latin typeface="Aptos" panose="020B0004020202020204" pitchFamily="34" charset="0"/>
              </a:rPr>
              <a:t>process</a:t>
            </a:r>
            <a:r>
              <a:rPr lang="zh-CN" altLang="en-US" dirty="0">
                <a:latin typeface="Aptos" panose="020B0004020202020204" pitchFamily="34" charset="0"/>
              </a:rPr>
              <a:t> </a:t>
            </a:r>
            <a:r>
              <a:rPr lang="en-US" altLang="zh-CN" dirty="0">
                <a:latin typeface="Aptos" panose="020B0004020202020204" pitchFamily="34" charset="0"/>
              </a:rPr>
              <a:t>that</a:t>
            </a:r>
            <a:r>
              <a:rPr lang="zh-CN" altLang="en-US" dirty="0">
                <a:latin typeface="Aptos" panose="020B0004020202020204" pitchFamily="34" charset="0"/>
              </a:rPr>
              <a:t> </a:t>
            </a:r>
            <a:r>
              <a:rPr lang="en-US" altLang="zh-CN" dirty="0">
                <a:latin typeface="Aptos" panose="020B0004020202020204" pitchFamily="34" charset="0"/>
              </a:rPr>
              <a:t>gradually</a:t>
            </a:r>
            <a:r>
              <a:rPr lang="zh-CN" altLang="en-US" dirty="0">
                <a:latin typeface="Aptos" panose="020B0004020202020204" pitchFamily="34" charset="0"/>
              </a:rPr>
              <a:t> </a:t>
            </a:r>
            <a:r>
              <a:rPr lang="en-US" altLang="zh-CN" dirty="0">
                <a:latin typeface="Aptos" panose="020B0004020202020204" pitchFamily="34" charset="0"/>
              </a:rPr>
              <a:t>destroys</a:t>
            </a:r>
            <a:r>
              <a:rPr lang="zh-CN" altLang="en-US" dirty="0">
                <a:latin typeface="Aptos" panose="020B0004020202020204" pitchFamily="34" charset="0"/>
              </a:rPr>
              <a:t> </a:t>
            </a:r>
            <a:r>
              <a:rPr lang="en-US" altLang="zh-CN" dirty="0">
                <a:latin typeface="Aptos" panose="020B0004020202020204" pitchFamily="34" charset="0"/>
              </a:rPr>
              <a:t>an</a:t>
            </a:r>
            <a:r>
              <a:rPr lang="zh-CN" altLang="en-US" dirty="0">
                <a:latin typeface="Aptos" panose="020B0004020202020204" pitchFamily="34" charset="0"/>
              </a:rPr>
              <a:t> </a:t>
            </a:r>
            <a:r>
              <a:rPr lang="en-US" altLang="zh-CN" dirty="0">
                <a:latin typeface="Aptos" panose="020B0004020202020204" pitchFamily="34" charset="0"/>
              </a:rPr>
              <a:t>observed</a:t>
            </a:r>
            <a:r>
              <a:rPr lang="zh-CN" altLang="en-US" dirty="0">
                <a:latin typeface="Aptos" panose="020B0004020202020204" pitchFamily="34" charset="0"/>
              </a:rPr>
              <a:t> </a:t>
            </a:r>
            <a:r>
              <a:rPr lang="en-US" altLang="zh-CN" dirty="0">
                <a:latin typeface="Aptos" panose="020B0004020202020204" pitchFamily="34" charset="0"/>
              </a:rPr>
              <a:t>datapoint</a:t>
            </a:r>
            <a:r>
              <a:rPr lang="zh-CN" altLang="en-US" dirty="0">
                <a:latin typeface="Aptos" panose="020B0004020202020204" pitchFamily="34" charset="0"/>
              </a:rPr>
              <a:t> </a:t>
            </a:r>
            <a:r>
              <a:rPr lang="en-US" altLang="zh-CN" dirty="0">
                <a:latin typeface="Aptos" panose="020B0004020202020204" pitchFamily="34" charset="0"/>
              </a:rPr>
              <a:t>x</a:t>
            </a:r>
            <a:r>
              <a:rPr lang="zh-CN" altLang="en-US" dirty="0">
                <a:latin typeface="Aptos" panose="020B0004020202020204" pitchFamily="34" charset="0"/>
              </a:rPr>
              <a:t> </a:t>
            </a:r>
            <a:r>
              <a:rPr lang="en-US" altLang="zh-CN" dirty="0">
                <a:latin typeface="Aptos" panose="020B0004020202020204" pitchFamily="34" charset="0"/>
              </a:rPr>
              <a:t>over</a:t>
            </a:r>
            <a:r>
              <a:rPr lang="zh-CN" altLang="en-US" dirty="0">
                <a:latin typeface="Aptos" panose="020B0004020202020204" pitchFamily="34" charset="0"/>
              </a:rPr>
              <a:t> </a:t>
            </a:r>
            <a:r>
              <a:rPr lang="en-US" altLang="zh-CN" dirty="0">
                <a:latin typeface="Aptos" panose="020B0004020202020204" pitchFamily="34" charset="0"/>
              </a:rPr>
              <a:t>time</a:t>
            </a:r>
            <a:r>
              <a:rPr lang="zh-CN" altLang="en-US" dirty="0">
                <a:latin typeface="Aptos" panose="020B0004020202020204" pitchFamily="34" charset="0"/>
              </a:rPr>
              <a:t> </a:t>
            </a:r>
            <a:r>
              <a:rPr lang="en-US" altLang="zh-CN" dirty="0">
                <a:latin typeface="Aptos" panose="020B0004020202020204" pitchFamily="34" charset="0"/>
              </a:rPr>
              <a:t>t,</a:t>
            </a:r>
            <a:r>
              <a:rPr lang="zh-CN" altLang="en-US" dirty="0">
                <a:latin typeface="Aptos" panose="020B0004020202020204" pitchFamily="34" charset="0"/>
              </a:rPr>
              <a:t> </a:t>
            </a:r>
            <a:r>
              <a:rPr lang="en-US" altLang="zh-CN" dirty="0">
                <a:latin typeface="Aptos" panose="020B0004020202020204" pitchFamily="34" charset="0"/>
              </a:rPr>
              <a:t>by</a:t>
            </a:r>
            <a:r>
              <a:rPr lang="zh-CN" altLang="en-US" dirty="0">
                <a:latin typeface="Aptos" panose="020B0004020202020204" pitchFamily="34" charset="0"/>
              </a:rPr>
              <a:t> </a:t>
            </a:r>
            <a:r>
              <a:rPr lang="en-US" altLang="zh-CN" dirty="0">
                <a:latin typeface="Aptos" panose="020B0004020202020204" pitchFamily="34" charset="0"/>
              </a:rPr>
              <a:t>mixing</a:t>
            </a:r>
            <a:r>
              <a:rPr lang="zh-CN" altLang="en-US" dirty="0">
                <a:latin typeface="Aptos" panose="020B0004020202020204" pitchFamily="34" charset="0"/>
              </a:rPr>
              <a:t> </a:t>
            </a:r>
            <a:r>
              <a:rPr lang="en-US" altLang="zh-CN" dirty="0">
                <a:latin typeface="Aptos" panose="020B0004020202020204" pitchFamily="34" charset="0"/>
              </a:rPr>
              <a:t>the</a:t>
            </a:r>
            <a:r>
              <a:rPr lang="zh-CN" altLang="en-US" dirty="0">
                <a:latin typeface="Aptos" panose="020B0004020202020204" pitchFamily="34" charset="0"/>
              </a:rPr>
              <a:t> </a:t>
            </a:r>
            <a:r>
              <a:rPr lang="en-US" altLang="zh-CN" dirty="0">
                <a:latin typeface="Aptos" panose="020B0004020202020204" pitchFamily="34" charset="0"/>
              </a:rPr>
              <a:t>data</a:t>
            </a:r>
            <a:r>
              <a:rPr lang="zh-CN" altLang="en-US" dirty="0">
                <a:latin typeface="Aptos" panose="020B0004020202020204" pitchFamily="34" charset="0"/>
              </a:rPr>
              <a:t> </a:t>
            </a:r>
            <a:r>
              <a:rPr lang="en-US" altLang="zh-CN" dirty="0">
                <a:latin typeface="Aptos" panose="020B0004020202020204" pitchFamily="34" charset="0"/>
              </a:rPr>
              <a:t>with</a:t>
            </a:r>
            <a:r>
              <a:rPr lang="zh-CN" altLang="en-US" dirty="0">
                <a:latin typeface="Aptos" panose="020B0004020202020204" pitchFamily="34" charset="0"/>
              </a:rPr>
              <a:t> </a:t>
            </a:r>
            <a:r>
              <a:rPr lang="en-US" altLang="zh-CN" b="1" dirty="0">
                <a:latin typeface="Aptos" panose="020B0004020202020204" pitchFamily="34" charset="0"/>
              </a:rPr>
              <a:t>Gaussian</a:t>
            </a:r>
            <a:r>
              <a:rPr lang="zh-CN" altLang="en-US" b="1" dirty="0">
                <a:latin typeface="Aptos" panose="020B0004020202020204" pitchFamily="34" charset="0"/>
              </a:rPr>
              <a:t> </a:t>
            </a:r>
            <a:r>
              <a:rPr lang="en-US" altLang="zh-CN" b="1" dirty="0">
                <a:latin typeface="Aptos" panose="020B0004020202020204" pitchFamily="34" charset="0"/>
              </a:rPr>
              <a:t>noise</a:t>
            </a:r>
            <a:r>
              <a:rPr lang="en-US" altLang="zh-CN" dirty="0">
                <a:latin typeface="Aptos" panose="020B0004020202020204" pitchFamily="34" charset="0"/>
              </a:rPr>
              <a:t>.</a:t>
            </a:r>
          </a:p>
          <a:p>
            <a:pPr marL="457200" lvl="1" indent="0">
              <a:buNone/>
            </a:pPr>
            <a:endParaRPr lang="en-US" altLang="zh-CN" u="sng" dirty="0">
              <a:latin typeface="Aptos" panose="020B0004020202020204" pitchFamily="34" charset="0"/>
            </a:endParaRPr>
          </a:p>
          <a:p>
            <a:pPr lvl="1"/>
            <a:endParaRPr lang="en-US" altLang="zh-CN" u="sng" dirty="0">
              <a:latin typeface="Aptos" panose="020B0004020202020204" pitchFamily="34" charset="0"/>
            </a:endParaRPr>
          </a:p>
          <a:p>
            <a:pPr lvl="1"/>
            <a:r>
              <a:rPr lang="en-US" altLang="zh-CN" u="sng" dirty="0">
                <a:latin typeface="Aptos" panose="020B0004020202020204" pitchFamily="34" charset="0"/>
              </a:rPr>
              <a:t>Denoising</a:t>
            </a:r>
            <a:r>
              <a:rPr lang="en-US" altLang="zh-CN" dirty="0">
                <a:latin typeface="Aptos" panose="020B0004020202020204" pitchFamily="34" charset="0"/>
              </a:rPr>
              <a:t>:</a:t>
            </a:r>
            <a:r>
              <a:rPr lang="zh-CN" altLang="en-US" dirty="0">
                <a:latin typeface="Aptos" panose="020B0004020202020204" pitchFamily="34" charset="0"/>
              </a:rPr>
              <a:t> </a:t>
            </a:r>
            <a:r>
              <a:rPr lang="en-US" altLang="zh-CN" dirty="0">
                <a:latin typeface="Aptos" panose="020B0004020202020204" pitchFamily="34" charset="0"/>
              </a:rPr>
              <a:t>predict</a:t>
            </a:r>
            <a:r>
              <a:rPr lang="zh-CN" altLang="en-US" dirty="0">
                <a:latin typeface="Aptos" panose="020B0004020202020204" pitchFamily="34" charset="0"/>
              </a:rPr>
              <a:t> </a:t>
            </a:r>
            <a:r>
              <a:rPr lang="en-US" altLang="zh-CN" dirty="0">
                <a:latin typeface="Aptos" panose="020B0004020202020204" pitchFamily="34" charset="0"/>
              </a:rPr>
              <a:t>what</a:t>
            </a:r>
            <a:r>
              <a:rPr lang="zh-CN" altLang="en-US" dirty="0">
                <a:latin typeface="Aptos" panose="020B0004020202020204" pitchFamily="34" charset="0"/>
              </a:rPr>
              <a:t> </a:t>
            </a:r>
            <a:r>
              <a:rPr lang="en-US" altLang="zh-CN" dirty="0">
                <a:latin typeface="Aptos" panose="020B0004020202020204" pitchFamily="34" charset="0"/>
              </a:rPr>
              <a:t>the</a:t>
            </a:r>
            <a:r>
              <a:rPr lang="zh-CN" altLang="en-US" dirty="0">
                <a:latin typeface="Aptos" panose="020B0004020202020204" pitchFamily="34" charset="0"/>
              </a:rPr>
              <a:t> </a:t>
            </a:r>
            <a:r>
              <a:rPr lang="en-US" altLang="zh-CN" dirty="0">
                <a:latin typeface="Aptos" panose="020B0004020202020204" pitchFamily="34" charset="0"/>
              </a:rPr>
              <a:t>clean</a:t>
            </a:r>
            <a:r>
              <a:rPr lang="zh-CN" altLang="en-US" dirty="0">
                <a:latin typeface="Aptos" panose="020B0004020202020204" pitchFamily="34" charset="0"/>
              </a:rPr>
              <a:t> </a:t>
            </a:r>
            <a:r>
              <a:rPr lang="en-US" altLang="zh-CN" dirty="0">
                <a:latin typeface="Aptos" panose="020B0004020202020204" pitchFamily="34" charset="0"/>
              </a:rPr>
              <a:t>sample</a:t>
            </a:r>
            <a:r>
              <a:rPr lang="zh-CN" altLang="en-US" dirty="0">
                <a:latin typeface="Aptos" panose="020B0004020202020204" pitchFamily="34" charset="0"/>
              </a:rPr>
              <a:t> </a:t>
            </a:r>
            <a:r>
              <a:rPr lang="en-US" altLang="zh-CN" dirty="0">
                <a:latin typeface="Aptos" panose="020B0004020202020204" pitchFamily="34" charset="0"/>
              </a:rPr>
              <a:t>might</a:t>
            </a:r>
            <a:r>
              <a:rPr lang="zh-CN" altLang="en-US" dirty="0">
                <a:latin typeface="Aptos" panose="020B0004020202020204" pitchFamily="34" charset="0"/>
              </a:rPr>
              <a:t> </a:t>
            </a:r>
            <a:r>
              <a:rPr lang="en-US" altLang="zh-CN" dirty="0">
                <a:latin typeface="Aptos" panose="020B0004020202020204" pitchFamily="34" charset="0"/>
              </a:rPr>
              <a:t>look</a:t>
            </a:r>
            <a:r>
              <a:rPr lang="zh-CN" altLang="en-US" dirty="0">
                <a:latin typeface="Aptos" panose="020B0004020202020204" pitchFamily="34" charset="0"/>
              </a:rPr>
              <a:t> </a:t>
            </a:r>
            <a:r>
              <a:rPr lang="en-US" altLang="zh-CN" dirty="0">
                <a:latin typeface="Aptos" panose="020B0004020202020204" pitchFamily="34" charset="0"/>
              </a:rPr>
              <a:t>like</a:t>
            </a:r>
            <a:r>
              <a:rPr lang="zh-CN" altLang="en-US" dirty="0">
                <a:latin typeface="Aptos" panose="020B0004020202020204" pitchFamily="34" charset="0"/>
              </a:rPr>
              <a:t> </a:t>
            </a:r>
            <a:r>
              <a:rPr lang="en-US" altLang="zh-CN" dirty="0">
                <a:latin typeface="Aptos" panose="020B0004020202020204" pitchFamily="34" charset="0"/>
              </a:rPr>
              <a:t>with</a:t>
            </a:r>
            <a:r>
              <a:rPr lang="zh-CN" altLang="en-US" dirty="0">
                <a:latin typeface="Aptos" panose="020B0004020202020204" pitchFamily="34" charset="0"/>
              </a:rPr>
              <a:t> </a:t>
            </a:r>
            <a:r>
              <a:rPr lang="en-US" altLang="zh-CN" dirty="0">
                <a:latin typeface="Aptos" panose="020B0004020202020204" pitchFamily="34" charset="0"/>
              </a:rPr>
              <a:t>a</a:t>
            </a:r>
            <a:r>
              <a:rPr lang="zh-CN" altLang="en-US" dirty="0">
                <a:latin typeface="Aptos" panose="020B0004020202020204" pitchFamily="34" charset="0"/>
              </a:rPr>
              <a:t> </a:t>
            </a:r>
            <a:r>
              <a:rPr lang="en-US" altLang="zh-CN" dirty="0">
                <a:latin typeface="Aptos" panose="020B0004020202020204" pitchFamily="34" charset="0"/>
              </a:rPr>
              <a:t>NN,</a:t>
            </a:r>
            <a:r>
              <a:rPr lang="zh-CN" altLang="en-US" dirty="0">
                <a:latin typeface="Aptos" panose="020B0004020202020204" pitchFamily="34" charset="0"/>
              </a:rPr>
              <a:t> </a:t>
            </a:r>
            <a:r>
              <a:rPr lang="en-US" altLang="zh-CN" dirty="0">
                <a:latin typeface="Aptos" panose="020B0004020202020204" pitchFamily="34" charset="0"/>
              </a:rPr>
              <a:t>and</a:t>
            </a:r>
            <a:r>
              <a:rPr lang="zh-CN" altLang="en-US" dirty="0">
                <a:latin typeface="Aptos" panose="020B0004020202020204" pitchFamily="34" charset="0"/>
              </a:rPr>
              <a:t> </a:t>
            </a:r>
            <a:r>
              <a:rPr lang="en-US" altLang="zh-CN" dirty="0">
                <a:latin typeface="Aptos" panose="020B0004020202020204" pitchFamily="34" charset="0"/>
              </a:rPr>
              <a:t>then</a:t>
            </a:r>
            <a:r>
              <a:rPr lang="zh-CN" altLang="en-US" dirty="0">
                <a:latin typeface="Aptos" panose="020B0004020202020204" pitchFamily="34" charset="0"/>
              </a:rPr>
              <a:t> </a:t>
            </a:r>
            <a:r>
              <a:rPr lang="en-US" altLang="zh-CN" dirty="0">
                <a:latin typeface="Aptos" panose="020B0004020202020204" pitchFamily="34" charset="0"/>
              </a:rPr>
              <a:t>project</a:t>
            </a:r>
            <a:r>
              <a:rPr lang="zh-CN" altLang="en-US" dirty="0">
                <a:latin typeface="Aptos" panose="020B0004020202020204" pitchFamily="34" charset="0"/>
              </a:rPr>
              <a:t> </a:t>
            </a:r>
            <a:r>
              <a:rPr lang="en-US" altLang="zh-CN" dirty="0">
                <a:latin typeface="Aptos" panose="020B0004020202020204" pitchFamily="34" charset="0"/>
              </a:rPr>
              <a:t>it</a:t>
            </a:r>
            <a:r>
              <a:rPr lang="zh-CN" altLang="en-US" dirty="0">
                <a:latin typeface="Aptos" panose="020B0004020202020204" pitchFamily="34" charset="0"/>
              </a:rPr>
              <a:t> </a:t>
            </a:r>
            <a:r>
              <a:rPr lang="en-US" altLang="zh-CN" dirty="0">
                <a:latin typeface="Aptos" panose="020B0004020202020204" pitchFamily="34" charset="0"/>
              </a:rPr>
              <a:t>back</a:t>
            </a:r>
            <a:r>
              <a:rPr lang="zh-CN" altLang="en-US" dirty="0">
                <a:latin typeface="Aptos" panose="020B0004020202020204" pitchFamily="34" charset="0"/>
              </a:rPr>
              <a:t> </a:t>
            </a:r>
            <a:r>
              <a:rPr lang="en-US" altLang="zh-CN" dirty="0">
                <a:latin typeface="Aptos" panose="020B0004020202020204" pitchFamily="34" charset="0"/>
              </a:rPr>
              <a:t>to</a:t>
            </a:r>
            <a:r>
              <a:rPr lang="zh-CN" altLang="en-US" dirty="0">
                <a:latin typeface="Aptos" panose="020B0004020202020204" pitchFamily="34" charset="0"/>
              </a:rPr>
              <a:t> </a:t>
            </a:r>
            <a:r>
              <a:rPr lang="en-US" altLang="zh-CN" dirty="0">
                <a:latin typeface="Aptos" panose="020B0004020202020204" pitchFamily="34" charset="0"/>
              </a:rPr>
              <a:t>a</a:t>
            </a:r>
            <a:r>
              <a:rPr lang="zh-CN" altLang="en-US" dirty="0">
                <a:latin typeface="Aptos" panose="020B0004020202020204" pitchFamily="34" charset="0"/>
              </a:rPr>
              <a:t> </a:t>
            </a:r>
            <a:r>
              <a:rPr lang="en-US" altLang="zh-CN" dirty="0">
                <a:latin typeface="Aptos" panose="020B0004020202020204" pitchFamily="34" charset="0"/>
              </a:rPr>
              <a:t>lower</a:t>
            </a:r>
            <a:r>
              <a:rPr lang="zh-CN" altLang="en-US" dirty="0">
                <a:latin typeface="Aptos" panose="020B0004020202020204" pitchFamily="34" charset="0"/>
              </a:rPr>
              <a:t> </a:t>
            </a:r>
            <a:r>
              <a:rPr lang="en-US" altLang="zh-CN" dirty="0">
                <a:latin typeface="Aptos" panose="020B0004020202020204" pitchFamily="34" charset="0"/>
              </a:rPr>
              <a:t>noise</a:t>
            </a:r>
            <a:r>
              <a:rPr lang="zh-CN" altLang="en-US" dirty="0">
                <a:latin typeface="Aptos" panose="020B0004020202020204" pitchFamily="34" charset="0"/>
              </a:rPr>
              <a:t> </a:t>
            </a:r>
            <a:r>
              <a:rPr lang="en-US" altLang="zh-CN" dirty="0">
                <a:latin typeface="Aptos" panose="020B0004020202020204" pitchFamily="34" charset="0"/>
              </a:rPr>
              <a:t>level</a:t>
            </a:r>
            <a:r>
              <a:rPr lang="zh-CN" altLang="en-US" dirty="0">
                <a:latin typeface="Aptos" panose="020B0004020202020204" pitchFamily="34" charset="0"/>
              </a:rPr>
              <a:t> </a:t>
            </a:r>
            <a:r>
              <a:rPr lang="en-US" altLang="zh-CN" dirty="0">
                <a:latin typeface="Aptos" panose="020B0004020202020204" pitchFamily="34" charset="0"/>
              </a:rPr>
              <a:t>with</a:t>
            </a:r>
            <a:r>
              <a:rPr lang="zh-CN" altLang="en-US" dirty="0">
                <a:latin typeface="Aptos" panose="020B0004020202020204" pitchFamily="34" charset="0"/>
              </a:rPr>
              <a:t> </a:t>
            </a:r>
            <a:r>
              <a:rPr lang="en-US" altLang="zh-CN" dirty="0">
                <a:latin typeface="Aptos" panose="020B0004020202020204" pitchFamily="34" charset="0"/>
              </a:rPr>
              <a:t>the</a:t>
            </a:r>
            <a:r>
              <a:rPr lang="zh-CN" altLang="en-US" dirty="0">
                <a:latin typeface="Aptos" panose="020B0004020202020204" pitchFamily="34" charset="0"/>
              </a:rPr>
              <a:t> </a:t>
            </a:r>
            <a:r>
              <a:rPr lang="en-US" altLang="zh-CN" dirty="0">
                <a:latin typeface="Aptos" panose="020B0004020202020204" pitchFamily="34" charset="0"/>
              </a:rPr>
              <a:t>same</a:t>
            </a:r>
            <a:r>
              <a:rPr lang="zh-CN" altLang="en-US" dirty="0">
                <a:latin typeface="Aptos" panose="020B0004020202020204" pitchFamily="34" charset="0"/>
              </a:rPr>
              <a:t> </a:t>
            </a:r>
            <a:r>
              <a:rPr lang="en-US" altLang="zh-CN" dirty="0">
                <a:latin typeface="Aptos" panose="020B0004020202020204" pitchFamily="34" charset="0"/>
              </a:rPr>
              <a:t>forward.</a:t>
            </a:r>
          </a:p>
          <a:p>
            <a:pPr lvl="1"/>
            <a:endParaRPr lang="en-US" altLang="zh-CN" dirty="0">
              <a:latin typeface="Aptos" panose="020B0004020202020204" pitchFamily="34" charset="0"/>
            </a:endParaRPr>
          </a:p>
          <a:p>
            <a:pPr marL="457200" lvl="1" indent="0">
              <a:buNone/>
            </a:pPr>
            <a:endParaRPr lang="en-US" altLang="zh-CN" dirty="0">
              <a:latin typeface="Aptos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8D0638-233C-0C2C-A1BB-8E2946D4D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2882" y="4809286"/>
            <a:ext cx="5927835" cy="20487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CC0355-410F-B179-37FB-58E6DBEC51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440" y="681037"/>
            <a:ext cx="6237642" cy="11487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C2D02A-32D7-2A0D-7995-16455B3D39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7" t="22054" r="1958" b="24395"/>
          <a:stretch/>
        </p:blipFill>
        <p:spPr>
          <a:xfrm>
            <a:off x="897351" y="2898046"/>
            <a:ext cx="6564442" cy="4394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D82005-81D5-1550-3DFD-DD3E6A6BBF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8121" y="4686728"/>
            <a:ext cx="3886200" cy="4394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BA7F66-0946-C6B1-0BC2-FC5E777792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351" y="5309164"/>
            <a:ext cx="3617089" cy="5244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5F97CF-8184-975D-F33F-B347881C89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4500" y="3362434"/>
            <a:ext cx="1706593" cy="2934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C08FA5-5D34-47A6-552E-6142708155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07843" y="2987594"/>
            <a:ext cx="1460500" cy="61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9256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190BD-DF34-B038-53D6-F1883EED6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Generative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r>
              <a:rPr lang="zh-CN" altLang="en-US" dirty="0"/>
              <a:t> </a:t>
            </a:r>
            <a:r>
              <a:rPr lang="en-US" altLang="zh-CN" dirty="0"/>
              <a:t>Related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8BEBD-1F13-9EE7-761E-5954EEC078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HART: Efficient Visual Generation with Hybrid Autoregressive</a:t>
            </a:r>
            <a:r>
              <a:rPr lang="zh-CN" altLang="en-US" dirty="0"/>
              <a:t> </a:t>
            </a:r>
            <a:r>
              <a:rPr lang="en-US" altLang="zh-CN" dirty="0"/>
              <a:t>Transformer</a:t>
            </a:r>
          </a:p>
          <a:p>
            <a:r>
              <a:rPr lang="en-CA" dirty="0" err="1"/>
              <a:t>FreqPrior</a:t>
            </a:r>
            <a:r>
              <a:rPr lang="en-CA" dirty="0"/>
              <a:t>: Improving Video Diffusion Models with Frequency Filtering Gaussian Noise</a:t>
            </a:r>
          </a:p>
          <a:p>
            <a:r>
              <a:rPr lang="en-CA" dirty="0" err="1"/>
              <a:t>AlphaEdit</a:t>
            </a:r>
            <a:r>
              <a:rPr lang="en-CA" dirty="0"/>
              <a:t>: Null-Space Constrained Knowledge Editing for Language Models</a:t>
            </a:r>
            <a:br>
              <a:rPr lang="en-CA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3672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05046-94D9-5820-15D8-8BB5EAFE4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ptos" panose="020B0004020202020204" pitchFamily="34" charset="0"/>
              </a:rPr>
              <a:t>Preliminary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E8174-9DFC-77EF-8283-839519AA8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latin typeface="Aptos" panose="020B0004020202020204" pitchFamily="34" charset="0"/>
              </a:rPr>
              <a:t>Denoising</a:t>
            </a:r>
            <a:r>
              <a:rPr lang="zh-CN" altLang="en-US" dirty="0">
                <a:latin typeface="Aptos" panose="020B0004020202020204" pitchFamily="34" charset="0"/>
              </a:rPr>
              <a:t> </a:t>
            </a:r>
            <a:r>
              <a:rPr lang="en-US" altLang="zh-CN" dirty="0">
                <a:latin typeface="Aptos" panose="020B0004020202020204" pitchFamily="34" charset="0"/>
              </a:rPr>
              <a:t>Diffusion</a:t>
            </a:r>
            <a:r>
              <a:rPr lang="zh-CN" altLang="en-US" dirty="0">
                <a:latin typeface="Aptos" panose="020B0004020202020204" pitchFamily="34" charset="0"/>
              </a:rPr>
              <a:t> </a:t>
            </a:r>
            <a:r>
              <a:rPr lang="en-US" altLang="zh-CN" dirty="0">
                <a:latin typeface="Aptos" panose="020B0004020202020204" pitchFamily="34" charset="0"/>
              </a:rPr>
              <a:t>Models</a:t>
            </a:r>
          </a:p>
          <a:p>
            <a:pPr lvl="1"/>
            <a:r>
              <a:rPr lang="en-US" altLang="zh-CN" dirty="0"/>
              <a:t>Latent</a:t>
            </a:r>
            <a:r>
              <a:rPr lang="zh-CN" altLang="en-US" dirty="0"/>
              <a:t> </a:t>
            </a:r>
            <a:r>
              <a:rPr lang="en-US" altLang="zh-CN" dirty="0"/>
              <a:t>Diffusion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83E3D3-ADBF-EE21-8AF5-84A8CA9E6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159" y="2681065"/>
            <a:ext cx="6650421" cy="336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352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05046-94D9-5820-15D8-8BB5EAFE4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ptos" panose="020B0004020202020204" pitchFamily="34" charset="0"/>
              </a:rPr>
              <a:t>Preliminary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E8174-9DFC-77EF-8283-839519AA8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latin typeface="Aptos" panose="020B0004020202020204" pitchFamily="34" charset="0"/>
              </a:rPr>
              <a:t>Denoising</a:t>
            </a:r>
            <a:r>
              <a:rPr lang="zh-CN" altLang="en-US" dirty="0">
                <a:latin typeface="Aptos" panose="020B0004020202020204" pitchFamily="34" charset="0"/>
              </a:rPr>
              <a:t> </a:t>
            </a:r>
            <a:r>
              <a:rPr lang="en-US" altLang="zh-CN" dirty="0">
                <a:latin typeface="Aptos" panose="020B0004020202020204" pitchFamily="34" charset="0"/>
              </a:rPr>
              <a:t>Diffusion</a:t>
            </a:r>
            <a:r>
              <a:rPr lang="zh-CN" altLang="en-US" dirty="0">
                <a:latin typeface="Aptos" panose="020B0004020202020204" pitchFamily="34" charset="0"/>
              </a:rPr>
              <a:t> </a:t>
            </a:r>
            <a:r>
              <a:rPr lang="en-US" altLang="zh-CN" dirty="0">
                <a:latin typeface="Aptos" panose="020B0004020202020204" pitchFamily="34" charset="0"/>
              </a:rPr>
              <a:t>Models</a:t>
            </a:r>
            <a:r>
              <a:rPr lang="zh-CN" altLang="en-US" dirty="0">
                <a:latin typeface="Aptos" panose="020B0004020202020204" pitchFamily="34" charset="0"/>
              </a:rPr>
              <a:t> </a:t>
            </a:r>
            <a:r>
              <a:rPr lang="en-US" altLang="zh-CN" dirty="0">
                <a:latin typeface="Aptos" panose="020B0004020202020204" pitchFamily="34" charset="0"/>
              </a:rPr>
              <a:t>for</a:t>
            </a:r>
            <a:r>
              <a:rPr lang="zh-CN" altLang="en-US" dirty="0">
                <a:latin typeface="Aptos" panose="020B0004020202020204" pitchFamily="34" charset="0"/>
              </a:rPr>
              <a:t> </a:t>
            </a:r>
            <a:r>
              <a:rPr lang="en-US" altLang="zh-CN" dirty="0">
                <a:latin typeface="Aptos" panose="020B0004020202020204" pitchFamily="34" charset="0"/>
              </a:rPr>
              <a:t>Human</a:t>
            </a:r>
            <a:r>
              <a:rPr lang="zh-CN" altLang="en-US" dirty="0">
                <a:latin typeface="Aptos" panose="020B0004020202020204" pitchFamily="34" charset="0"/>
              </a:rPr>
              <a:t> </a:t>
            </a:r>
            <a:r>
              <a:rPr lang="en-US" altLang="zh-CN" dirty="0">
                <a:latin typeface="Aptos" panose="020B0004020202020204" pitchFamily="34" charset="0"/>
              </a:rPr>
              <a:t>Motion</a:t>
            </a:r>
            <a:r>
              <a:rPr lang="zh-CN" altLang="en-US" dirty="0">
                <a:latin typeface="Aptos" panose="020B0004020202020204" pitchFamily="34" charset="0"/>
              </a:rPr>
              <a:t> </a:t>
            </a:r>
            <a:r>
              <a:rPr lang="en-US" altLang="zh-CN" dirty="0">
                <a:latin typeface="Aptos" panose="020B0004020202020204" pitchFamily="34" charset="0"/>
              </a:rPr>
              <a:t>Generation</a:t>
            </a:r>
          </a:p>
          <a:p>
            <a:pPr lvl="1"/>
            <a:endParaRPr lang="en-US" altLang="zh-CN" dirty="0">
              <a:latin typeface="Aptos" panose="020B0004020202020204" pitchFamily="34" charset="0"/>
            </a:endParaRP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733E0F-110E-FF7F-8166-809E1DF8D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172" y="2635477"/>
            <a:ext cx="6795038" cy="32141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E012ED-4879-A3F7-080D-60F40E7CB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7963382" y="3850978"/>
            <a:ext cx="3938259" cy="3006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F45F82-E182-4F56-C42A-5568A3CAFDD1}"/>
              </a:ext>
            </a:extLst>
          </p:cNvPr>
          <p:cNvSpPr txBox="1"/>
          <p:nvPr/>
        </p:nvSpPr>
        <p:spPr>
          <a:xfrm>
            <a:off x="1600710" y="5853797"/>
            <a:ext cx="3938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*</a:t>
            </a:r>
            <a:r>
              <a:rPr lang="en-US" altLang="zh-CN" dirty="0"/>
              <a:t>MDM:</a:t>
            </a:r>
            <a:r>
              <a:rPr lang="zh-CN" altLang="en-US" dirty="0"/>
              <a:t> </a:t>
            </a:r>
            <a:r>
              <a:rPr lang="en-CA" altLang="zh-CN" dirty="0"/>
              <a:t>Human Motion Diffusion Model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3706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E0498-9A0D-9235-F30C-B8E919C8C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ptos" panose="020B0004020202020204" pitchFamily="34" charset="0"/>
              </a:rPr>
              <a:t>Preliminary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BA7EC-BCD7-BA50-AFD5-8418BFABEE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altLang="zh-CN" sz="3000" b="1" dirty="0"/>
              <a:t>Reinforcement</a:t>
            </a:r>
            <a:r>
              <a:rPr lang="zh-CN" altLang="en-US" sz="3000" b="1" dirty="0"/>
              <a:t> </a:t>
            </a:r>
            <a:r>
              <a:rPr lang="en-US" altLang="zh-CN" sz="3000" b="1" dirty="0"/>
              <a:t>Learning</a:t>
            </a:r>
            <a:endParaRPr lang="en-US" sz="3000" b="1" dirty="0"/>
          </a:p>
          <a:p>
            <a:r>
              <a:rPr lang="en-US" dirty="0"/>
              <a:t>Key Components</a:t>
            </a:r>
          </a:p>
          <a:p>
            <a:pPr lvl="1"/>
            <a:r>
              <a:rPr lang="en-US" b="1" dirty="0"/>
              <a:t>Agent</a:t>
            </a:r>
            <a:r>
              <a:rPr lang="en-US" dirty="0"/>
              <a:t>: Decision-maker (e.g., virtual character)</a:t>
            </a:r>
          </a:p>
          <a:p>
            <a:pPr lvl="1"/>
            <a:r>
              <a:rPr lang="en-US" b="1" dirty="0"/>
              <a:t>Environment</a:t>
            </a:r>
            <a:r>
              <a:rPr lang="en-US" dirty="0"/>
              <a:t>: World the agent operates in</a:t>
            </a:r>
          </a:p>
          <a:p>
            <a:pPr lvl="1"/>
            <a:r>
              <a:rPr lang="en-US" b="1" dirty="0"/>
              <a:t>State</a:t>
            </a:r>
            <a:r>
              <a:rPr lang="en-US" dirty="0"/>
              <a:t> (s): Current situation/observation</a:t>
            </a:r>
          </a:p>
          <a:p>
            <a:pPr lvl="1"/>
            <a:r>
              <a:rPr lang="en-US" b="1" dirty="0"/>
              <a:t>Action</a:t>
            </a:r>
            <a:r>
              <a:rPr lang="en-US" dirty="0"/>
              <a:t> (a): Choice made by agent</a:t>
            </a:r>
          </a:p>
          <a:p>
            <a:pPr lvl="1"/>
            <a:r>
              <a:rPr lang="en-US" b="1" dirty="0"/>
              <a:t>Reward</a:t>
            </a:r>
            <a:r>
              <a:rPr lang="en-US" dirty="0"/>
              <a:t> (r): Feedback signal</a:t>
            </a:r>
          </a:p>
          <a:p>
            <a:pPr lvl="1"/>
            <a:r>
              <a:rPr lang="en-US" b="1" dirty="0"/>
              <a:t>Policy</a:t>
            </a:r>
            <a:r>
              <a:rPr lang="en-US" dirty="0"/>
              <a:t> (</a:t>
            </a:r>
            <a:r>
              <a:rPr lang="el-GR" dirty="0"/>
              <a:t>π): </a:t>
            </a:r>
            <a:r>
              <a:rPr lang="en-US" dirty="0"/>
              <a:t>Strategy for action selection</a:t>
            </a:r>
          </a:p>
          <a:p>
            <a:r>
              <a:rPr lang="en-CA" dirty="0"/>
              <a:t>RL problems are formalized as </a:t>
            </a:r>
            <a:r>
              <a:rPr lang="en-US" altLang="zh-CN" dirty="0"/>
              <a:t>Markov</a:t>
            </a:r>
            <a:r>
              <a:rPr lang="zh-CN" altLang="en-US" dirty="0"/>
              <a:t> </a:t>
            </a:r>
            <a:r>
              <a:rPr lang="en-US" altLang="zh-CN" dirty="0"/>
              <a:t>Decision</a:t>
            </a:r>
            <a:r>
              <a:rPr lang="zh-CN" altLang="en-US" dirty="0"/>
              <a:t> </a:t>
            </a:r>
            <a:r>
              <a:rPr lang="en-US" altLang="zh-CN" dirty="0"/>
              <a:t>Process(MDPs)</a:t>
            </a:r>
            <a:r>
              <a:rPr lang="en-CA" dirty="0"/>
              <a:t> with the tuple</a:t>
            </a:r>
            <a:r>
              <a:rPr lang="zh-CN" altLang="en-US" dirty="0"/>
              <a:t> </a:t>
            </a:r>
            <a:r>
              <a:rPr lang="en-CA" dirty="0"/>
              <a:t> </a:t>
            </a:r>
          </a:p>
          <a:p>
            <a:pPr marL="0" indent="0">
              <a:buNone/>
            </a:pPr>
            <a:r>
              <a:rPr lang="en-CA" dirty="0"/>
              <a:t>	(S, A, P, R, </a:t>
            </a:r>
            <a:r>
              <a:rPr lang="el-GR" dirty="0"/>
              <a:t>γ)</a:t>
            </a:r>
            <a:endParaRPr lang="en-CA" dirty="0"/>
          </a:p>
          <a:p>
            <a:r>
              <a:rPr lang="en-US" altLang="zh-CN" dirty="0"/>
              <a:t>Policy</a:t>
            </a:r>
            <a:r>
              <a:rPr lang="zh-CN" altLang="en-US" dirty="0"/>
              <a:t> </a:t>
            </a:r>
            <a:r>
              <a:rPr lang="en-US" altLang="zh-CN" dirty="0"/>
              <a:t>function</a:t>
            </a:r>
          </a:p>
          <a:p>
            <a:endParaRPr lang="en-US" altLang="zh-CN" dirty="0"/>
          </a:p>
          <a:p>
            <a:r>
              <a:rPr lang="en-US" altLang="zh-CN" dirty="0"/>
              <a:t>Value</a:t>
            </a:r>
            <a:r>
              <a:rPr lang="zh-CN" altLang="en-US" dirty="0"/>
              <a:t> </a:t>
            </a:r>
            <a:r>
              <a:rPr lang="en-US" altLang="zh-CN" dirty="0"/>
              <a:t>function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436CE5-5ED7-5B80-E2EE-EA24CF709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357" y="5350279"/>
            <a:ext cx="3136556" cy="4549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90A26D-1BCD-6018-D8B0-1620E71DDE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8700" y="6200334"/>
            <a:ext cx="3797300" cy="431800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F9731161-F56E-5A26-32F7-0AA68F9FA4E5}"/>
              </a:ext>
            </a:extLst>
          </p:cNvPr>
          <p:cNvSpPr/>
          <p:nvPr/>
        </p:nvSpPr>
        <p:spPr>
          <a:xfrm>
            <a:off x="6163965" y="5355158"/>
            <a:ext cx="593124" cy="3214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3B5B853-E090-04CA-ACE2-FADA0064A10F}"/>
              </a:ext>
            </a:extLst>
          </p:cNvPr>
          <p:cNvSpPr/>
          <p:nvPr/>
        </p:nvSpPr>
        <p:spPr>
          <a:xfrm>
            <a:off x="7091747" y="5239067"/>
            <a:ext cx="2422955" cy="5662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Policy</a:t>
            </a:r>
            <a:r>
              <a:rPr lang="zh-CN" altLang="en-US" dirty="0"/>
              <a:t> </a:t>
            </a:r>
            <a:r>
              <a:rPr lang="en-US" altLang="zh-CN" dirty="0"/>
              <a:t>Gradient</a:t>
            </a:r>
            <a:r>
              <a:rPr lang="zh-CN" altLang="en-US" dirty="0"/>
              <a:t> </a:t>
            </a:r>
            <a:r>
              <a:rPr lang="en-US" altLang="zh-CN" dirty="0"/>
              <a:t>Optimization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6155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618B4-002B-913F-905F-485DA2FBB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ptos" panose="020B0004020202020204" pitchFamily="34" charset="0"/>
              </a:rPr>
              <a:t>Preliminary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248A2-6D83-B647-3294-ED0CD21AEC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altLang="zh-CN" b="1" dirty="0"/>
              <a:t>Reinforcement</a:t>
            </a:r>
            <a:r>
              <a:rPr lang="zh-CN" altLang="en-US" b="1" dirty="0"/>
              <a:t> </a:t>
            </a:r>
            <a:r>
              <a:rPr lang="en-US" altLang="zh-CN" b="1" dirty="0"/>
              <a:t>Learning</a:t>
            </a:r>
            <a:r>
              <a:rPr lang="zh-CN" altLang="en-US" b="1" dirty="0"/>
              <a:t> </a:t>
            </a:r>
            <a:r>
              <a:rPr lang="en-US" altLang="zh-CN" b="1" dirty="0"/>
              <a:t>for</a:t>
            </a:r>
            <a:r>
              <a:rPr lang="zh-CN" altLang="en-US" b="1" dirty="0"/>
              <a:t> </a:t>
            </a:r>
            <a:r>
              <a:rPr lang="en-US" altLang="zh-CN" b="1" dirty="0"/>
              <a:t>motion</a:t>
            </a:r>
            <a:r>
              <a:rPr lang="zh-CN" altLang="en-US" b="1" dirty="0"/>
              <a:t> </a:t>
            </a:r>
            <a:r>
              <a:rPr lang="en-US" altLang="zh-CN" b="1" dirty="0"/>
              <a:t>control</a:t>
            </a:r>
          </a:p>
          <a:p>
            <a:r>
              <a:rPr lang="en-US" altLang="zh-CN" dirty="0"/>
              <a:t>Formulation</a:t>
            </a:r>
          </a:p>
          <a:p>
            <a:pPr lvl="1"/>
            <a:r>
              <a:rPr lang="en-US" altLang="zh-CN" u="sng" dirty="0"/>
              <a:t>State</a:t>
            </a:r>
            <a:r>
              <a:rPr lang="en-US" altLang="zh-CN" dirty="0"/>
              <a:t>: Current pose, goal pose, environment context</a:t>
            </a:r>
          </a:p>
          <a:p>
            <a:pPr lvl="1"/>
            <a:r>
              <a:rPr lang="en-US" altLang="zh-CN" u="sng" dirty="0"/>
              <a:t>Action</a:t>
            </a:r>
            <a:r>
              <a:rPr lang="en-US" altLang="zh-CN" dirty="0"/>
              <a:t>: Joint torques, target poses,</a:t>
            </a:r>
            <a:r>
              <a:rPr lang="zh-CN" altLang="en-US" dirty="0"/>
              <a:t> </a:t>
            </a:r>
            <a:r>
              <a:rPr lang="en-US" altLang="zh-CN" dirty="0"/>
              <a:t>latent</a:t>
            </a:r>
            <a:r>
              <a:rPr lang="zh-CN" altLang="en-US" dirty="0"/>
              <a:t> </a:t>
            </a:r>
            <a:r>
              <a:rPr lang="en-US" altLang="zh-CN" dirty="0"/>
              <a:t>vectors</a:t>
            </a:r>
          </a:p>
          <a:p>
            <a:pPr lvl="1"/>
            <a:r>
              <a:rPr lang="en-US" altLang="zh-CN" u="sng" dirty="0"/>
              <a:t>Reward</a:t>
            </a:r>
            <a:r>
              <a:rPr lang="en-US" altLang="zh-CN" dirty="0"/>
              <a:t>: Distance to goal, physical constraints</a:t>
            </a:r>
          </a:p>
          <a:p>
            <a:pPr lvl="1"/>
            <a:r>
              <a:rPr lang="en-US" altLang="zh-CN" u="sng" dirty="0"/>
              <a:t>Policy</a:t>
            </a:r>
            <a:r>
              <a:rPr lang="en-US" altLang="zh-CN" dirty="0"/>
              <a:t>: Neural network mapping states to actions</a:t>
            </a:r>
          </a:p>
          <a:p>
            <a:endParaRPr lang="en-US" altLang="zh-CN" dirty="0"/>
          </a:p>
          <a:p>
            <a:r>
              <a:rPr lang="en-US" altLang="zh-CN" dirty="0"/>
              <a:t>Typical</a:t>
            </a:r>
            <a:r>
              <a:rPr lang="zh-CN" altLang="en-US" dirty="0"/>
              <a:t> </a:t>
            </a:r>
            <a:r>
              <a:rPr lang="en-US" altLang="zh-CN" dirty="0"/>
              <a:t>Techniques</a:t>
            </a:r>
          </a:p>
          <a:p>
            <a:pPr lvl="1"/>
            <a:r>
              <a:rPr lang="en-US" altLang="zh-CN" b="1" dirty="0"/>
              <a:t>PPO</a:t>
            </a:r>
            <a:r>
              <a:rPr lang="zh-CN" altLang="en-US" b="1" dirty="0"/>
              <a:t> </a:t>
            </a:r>
            <a:r>
              <a:rPr lang="en-US" altLang="zh-CN" b="1" dirty="0"/>
              <a:t>(Proximal</a:t>
            </a:r>
            <a:r>
              <a:rPr lang="zh-CN" altLang="en-US" b="1" dirty="0"/>
              <a:t> </a:t>
            </a:r>
            <a:r>
              <a:rPr lang="en-US" altLang="zh-CN" b="1" dirty="0"/>
              <a:t>Policy</a:t>
            </a:r>
            <a:r>
              <a:rPr lang="zh-CN" altLang="en-US" b="1" dirty="0"/>
              <a:t> </a:t>
            </a:r>
            <a:r>
              <a:rPr lang="en-US" altLang="zh-CN" b="1" dirty="0"/>
              <a:t>Optimization)</a:t>
            </a:r>
          </a:p>
          <a:p>
            <a:pPr lvl="1"/>
            <a:r>
              <a:rPr lang="en-US" altLang="zh-CN" b="1" dirty="0"/>
              <a:t>Actor-Critic Method</a:t>
            </a:r>
            <a:r>
              <a:rPr lang="en-US" altLang="zh-CN" dirty="0"/>
              <a:t>:</a:t>
            </a:r>
          </a:p>
          <a:p>
            <a:pPr lvl="2"/>
            <a:r>
              <a:rPr lang="en-US" altLang="zh-CN" dirty="0"/>
              <a:t>Actor: </a:t>
            </a:r>
            <a:r>
              <a:rPr lang="el-GR" altLang="zh-CN" dirty="0" err="1"/>
              <a:t>π_θ</a:t>
            </a:r>
            <a:r>
              <a:rPr lang="el-GR" altLang="zh-CN" dirty="0"/>
              <a:t>(</a:t>
            </a:r>
            <a:r>
              <a:rPr lang="en-US" altLang="zh-CN" dirty="0" err="1"/>
              <a:t>a|s</a:t>
            </a:r>
            <a:r>
              <a:rPr lang="en-US" altLang="zh-CN" dirty="0"/>
              <a:t>) (policy network)</a:t>
            </a:r>
          </a:p>
          <a:p>
            <a:pPr lvl="2"/>
            <a:r>
              <a:rPr lang="en-US" altLang="zh-CN" dirty="0"/>
              <a:t>Critic: V_</a:t>
            </a:r>
            <a:r>
              <a:rPr lang="el-GR" altLang="zh-CN" dirty="0"/>
              <a:t>φ(</a:t>
            </a:r>
            <a:r>
              <a:rPr lang="en-US" altLang="zh-CN" dirty="0"/>
              <a:t>s) (value network)</a:t>
            </a:r>
          </a:p>
          <a:p>
            <a:pPr marL="914400" lvl="2" indent="0">
              <a:buNone/>
            </a:pPr>
            <a:endParaRPr lang="en-US" altLang="zh-CN" dirty="0"/>
          </a:p>
          <a:p>
            <a:r>
              <a:rPr lang="en-US" altLang="zh-CN" dirty="0"/>
              <a:t>Often</a:t>
            </a:r>
            <a:r>
              <a:rPr lang="zh-CN" altLang="en-US" dirty="0"/>
              <a:t> </a:t>
            </a:r>
            <a:r>
              <a:rPr lang="en-US" altLang="zh-CN" dirty="0"/>
              <a:t>integrated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b="1" dirty="0"/>
              <a:t>physics</a:t>
            </a:r>
            <a:r>
              <a:rPr lang="zh-CN" altLang="en-US" b="1" dirty="0"/>
              <a:t> </a:t>
            </a:r>
            <a:r>
              <a:rPr lang="en-US" altLang="zh-CN" b="1" dirty="0"/>
              <a:t>simulators</a:t>
            </a:r>
          </a:p>
          <a:p>
            <a:pPr lvl="1"/>
            <a:r>
              <a:rPr lang="en-US" altLang="zh-CN" dirty="0" err="1"/>
              <a:t>Issac</a:t>
            </a:r>
            <a:r>
              <a:rPr lang="zh-CN" altLang="en-US" dirty="0"/>
              <a:t> </a:t>
            </a:r>
            <a:r>
              <a:rPr lang="en-US" altLang="zh-CN" dirty="0"/>
              <a:t>gym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F90F13-649F-B353-DF40-978FC867D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678" y="2926806"/>
            <a:ext cx="5565971" cy="305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954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62DD4B9-CF53-2A7A-C668-195C080D5C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err="1"/>
              <a:t>DartControl</a:t>
            </a:r>
            <a:r>
              <a:rPr lang="en-US" altLang="zh-CN" dirty="0"/>
              <a:t>: A Diffusion-Based Autoregressive Motion Model for Real-Time Text-Driven Motion Control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320386-8D77-3B6D-BE90-CF5E8B926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700" y="3846302"/>
            <a:ext cx="70866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5964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546A5-13CC-357C-D4CC-39EDF372F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DartControl</a:t>
            </a:r>
            <a:r>
              <a:rPr lang="zh-CN" altLang="en-US" dirty="0"/>
              <a:t> </a:t>
            </a:r>
            <a:r>
              <a:rPr lang="en-US" altLang="zh-CN" dirty="0"/>
              <a:t>-</a:t>
            </a:r>
            <a:r>
              <a:rPr lang="zh-CN" altLang="en-US" dirty="0"/>
              <a:t> </a:t>
            </a:r>
            <a:r>
              <a:rPr lang="en-US" altLang="zh-CN" dirty="0"/>
              <a:t>Motivation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E5BE6-5EEF-510A-CE46-BD3E6F4A5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“Infinite”</a:t>
            </a:r>
            <a:r>
              <a:rPr lang="zh-CN" altLang="en-US" dirty="0"/>
              <a:t> </a:t>
            </a:r>
            <a:r>
              <a:rPr lang="en-US" altLang="zh-CN" dirty="0"/>
              <a:t>long</a:t>
            </a:r>
            <a:r>
              <a:rPr lang="zh-CN" altLang="en-US" dirty="0"/>
              <a:t> </a:t>
            </a:r>
            <a:r>
              <a:rPr lang="en-US" altLang="zh-CN" dirty="0"/>
              <a:t>motion</a:t>
            </a:r>
            <a:r>
              <a:rPr lang="zh-CN" altLang="en-US" dirty="0"/>
              <a:t> </a:t>
            </a:r>
            <a:r>
              <a:rPr lang="en-US" altLang="zh-CN" dirty="0"/>
              <a:t>generation</a:t>
            </a:r>
            <a:endParaRPr lang="en-US" dirty="0"/>
          </a:p>
          <a:p>
            <a:r>
              <a:rPr lang="en-US" altLang="zh-CN" dirty="0"/>
              <a:t>Previous</a:t>
            </a:r>
            <a:r>
              <a:rPr lang="zh-CN" altLang="en-US" dirty="0"/>
              <a:t> </a:t>
            </a:r>
            <a:r>
              <a:rPr lang="en-US" altLang="zh-CN" dirty="0"/>
              <a:t>methods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offline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require</a:t>
            </a:r>
            <a:r>
              <a:rPr lang="zh-CN" altLang="en-US" dirty="0"/>
              <a:t> </a:t>
            </a:r>
            <a:r>
              <a:rPr lang="en-US" altLang="zh-CN" dirty="0"/>
              <a:t>prior</a:t>
            </a:r>
            <a:r>
              <a:rPr lang="zh-CN" altLang="en-US" dirty="0"/>
              <a:t> </a:t>
            </a:r>
            <a:r>
              <a:rPr lang="en-US" altLang="zh-CN" dirty="0"/>
              <a:t>knowledges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action</a:t>
            </a:r>
            <a:r>
              <a:rPr lang="zh-CN" altLang="en-US" dirty="0"/>
              <a:t> </a:t>
            </a:r>
            <a:r>
              <a:rPr lang="en-US" altLang="zh-CN" dirty="0"/>
              <a:t>timeline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2331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3056</TotalTime>
  <Words>1023</Words>
  <Application>Microsoft Macintosh PowerPoint</Application>
  <PresentationFormat>Widescreen</PresentationFormat>
  <Paragraphs>164</Paragraphs>
  <Slides>30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-webkit-standard</vt:lpstr>
      <vt:lpstr>Aptos</vt:lpstr>
      <vt:lpstr>Arial</vt:lpstr>
      <vt:lpstr>Calibri</vt:lpstr>
      <vt:lpstr>Calibri Light</vt:lpstr>
      <vt:lpstr>Helvetica</vt:lpstr>
      <vt:lpstr>Noto Sans</vt:lpstr>
      <vt:lpstr>Roboto</vt:lpstr>
      <vt:lpstr>Wingdings</vt:lpstr>
      <vt:lpstr>Office Theme 2013 - 2022</vt:lpstr>
      <vt:lpstr>ICLR 2025 Paper Sharing</vt:lpstr>
      <vt:lpstr>Motion Generation Related</vt:lpstr>
      <vt:lpstr>Preliminary</vt:lpstr>
      <vt:lpstr>Preliminary</vt:lpstr>
      <vt:lpstr>Preliminary</vt:lpstr>
      <vt:lpstr>Preliminary</vt:lpstr>
      <vt:lpstr>Preliminary</vt:lpstr>
      <vt:lpstr>DartControl: A Diffusion-Based Autoregressive Motion Model for Real-Time Text-Driven Motion Control</vt:lpstr>
      <vt:lpstr>DartControl - Motivation</vt:lpstr>
      <vt:lpstr>DartControl - Methodology</vt:lpstr>
      <vt:lpstr>DartControl - Methodology</vt:lpstr>
      <vt:lpstr>DartControl - Methodology</vt:lpstr>
      <vt:lpstr>DartControl - Methodology</vt:lpstr>
      <vt:lpstr>DartControl - Methodology</vt:lpstr>
      <vt:lpstr>DartControl - Methodology</vt:lpstr>
      <vt:lpstr>DartControl - Results</vt:lpstr>
      <vt:lpstr>DartControl - Results</vt:lpstr>
      <vt:lpstr>DartControl - Results</vt:lpstr>
      <vt:lpstr>CLoSD: Closing the Loop between Simulation and Diffusion for multi-task character control</vt:lpstr>
      <vt:lpstr>CLoSD – Motivation</vt:lpstr>
      <vt:lpstr>CLoSD - Challenges </vt:lpstr>
      <vt:lpstr>CLoSD - Methodology</vt:lpstr>
      <vt:lpstr>CLoSD - Methodology </vt:lpstr>
      <vt:lpstr>CLoSD - Results</vt:lpstr>
      <vt:lpstr>CLoSD - Results</vt:lpstr>
      <vt:lpstr>CLoSD - Results</vt:lpstr>
      <vt:lpstr>CLoSD - Results</vt:lpstr>
      <vt:lpstr>CLoSD - Results</vt:lpstr>
      <vt:lpstr>Insight</vt:lpstr>
      <vt:lpstr>Generative Model Related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ICLR 2025 Paper Sharing</dc:title>
  <dc:creator>Yilin Wang</dc:creator>
  <cp:lastModifiedBy>Yilin Wang</cp:lastModifiedBy>
  <cp:revision>23</cp:revision>
  <dcterms:created xsi:type="dcterms:W3CDTF">2025-06-01T20:51:07Z</dcterms:created>
  <dcterms:modified xsi:type="dcterms:W3CDTF">2025-06-04T01:29:46Z</dcterms:modified>
</cp:coreProperties>
</file>