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9" r:id="rId4"/>
    <p:sldId id="260" r:id="rId5"/>
    <p:sldId id="263" r:id="rId6"/>
    <p:sldId id="264" r:id="rId7"/>
    <p:sldId id="265" r:id="rId8"/>
    <p:sldId id="266" r:id="rId9"/>
    <p:sldId id="261" r:id="rId10"/>
    <p:sldId id="268" r:id="rId11"/>
    <p:sldId id="267" r:id="rId12"/>
    <p:sldId id="271" r:id="rId13"/>
    <p:sldId id="270" r:id="rId14"/>
    <p:sldId id="272" r:id="rId15"/>
    <p:sldId id="273" r:id="rId16"/>
    <p:sldId id="27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34"/>
    <p:restoredTop sz="80620"/>
  </p:normalViewPr>
  <p:slideViewPr>
    <p:cSldViewPr snapToGrid="0">
      <p:cViewPr>
        <p:scale>
          <a:sx n="89" d="100"/>
          <a:sy n="89" d="100"/>
        </p:scale>
        <p:origin x="416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43FDB1-A846-2645-8BCA-A65B713024FC}" type="datetimeFigureOut">
              <a:rPr lang="en-US" smtClean="0"/>
              <a:t>4/6/25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8D0C3A-0B65-424D-B88B-86549379A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2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br>
              <a:rPr lang="en-CA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8D0C3A-0B65-424D-B88B-86549379AB9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5241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xisting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works simplify the HOI task by assuming the object is known. However, such 3D template assumption is too strong and prevents these systems from generalizing to unknown objects.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br>
              <a:rPr lang="en-CA" dirty="0"/>
            </a:br>
            <a:br>
              <a:rPr lang="en-CA" dirty="0"/>
            </a:br>
            <a:r>
              <a:rPr lang="en-US" altLang="zh-CN" dirty="0"/>
              <a:t>This</a:t>
            </a:r>
            <a:r>
              <a:rPr lang="zh-CN" altLang="en-US" dirty="0"/>
              <a:t> </a:t>
            </a:r>
            <a:r>
              <a:rPr lang="en-US" altLang="zh-CN" dirty="0"/>
              <a:t>work</a:t>
            </a:r>
            <a:r>
              <a:rPr lang="zh-CN" altLang="en-US" dirty="0"/>
              <a:t> </a:t>
            </a:r>
            <a:r>
              <a:rPr lang="en-US" altLang="zh-CN" dirty="0"/>
              <a:t>l</a:t>
            </a:r>
            <a:r>
              <a:rPr lang="en-CA" dirty="0" err="1"/>
              <a:t>everage</a:t>
            </a:r>
            <a:r>
              <a:rPr lang="en-US" altLang="zh-CN" dirty="0"/>
              <a:t>s</a:t>
            </a:r>
            <a:r>
              <a:rPr lang="zh-CN" altLang="en-US" dirty="0"/>
              <a:t> </a:t>
            </a:r>
            <a:r>
              <a:rPr lang="en-CA" dirty="0"/>
              <a:t>large models and prior-guided optimization to reconstruct physically plausible hand-object interactions from </a:t>
            </a:r>
            <a:r>
              <a:rPr lang="en-CA" dirty="0" err="1"/>
              <a:t>singleview</a:t>
            </a:r>
            <a:r>
              <a:rPr lang="zh-CN" altLang="en-US" dirty="0"/>
              <a:t> </a:t>
            </a:r>
            <a:r>
              <a:rPr lang="en-US" altLang="zh-CN" dirty="0"/>
              <a:t>images.</a:t>
            </a:r>
            <a:br>
              <a:rPr lang="en-US" altLang="zh-CN" dirty="0"/>
            </a:br>
            <a:r>
              <a:rPr lang="en-CA" b="0" i="0" dirty="0">
                <a:solidFill>
                  <a:srgbClr val="404040"/>
                </a:solidFill>
                <a:effectLst/>
                <a:latin typeface="DeepSeek-CJK-patch"/>
              </a:rPr>
              <a:t>The author claims to be capable of handling occlusions even in wild images.</a:t>
            </a:r>
            <a:br>
              <a:rPr lang="en-CA" b="0" i="0" dirty="0">
                <a:solidFill>
                  <a:srgbClr val="404040"/>
                </a:solidFill>
                <a:effectLst/>
                <a:latin typeface="DeepSeek-CJK-patch"/>
              </a:rPr>
            </a:br>
            <a:br>
              <a:rPr lang="en-CA" b="0" i="0" dirty="0">
                <a:solidFill>
                  <a:srgbClr val="404040"/>
                </a:solidFill>
                <a:effectLst/>
                <a:latin typeface="DeepSeek-CJK-patch"/>
              </a:rPr>
            </a:br>
            <a:endParaRPr lang="en-CA" b="0" i="0" dirty="0">
              <a:solidFill>
                <a:srgbClr val="404040"/>
              </a:solidFill>
              <a:effectLst/>
              <a:latin typeface="DeepSeek-CJK-patch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8D0C3A-0B65-424D-B88B-86549379AB9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584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The</a:t>
            </a:r>
            <a:r>
              <a:rPr lang="en-CA" dirty="0"/>
              <a:t> pipeline mainly consists of two stages: </a:t>
            </a:r>
            <a:br>
              <a:rPr lang="en-CA" dirty="0"/>
            </a:br>
            <a:r>
              <a:rPr lang="en-CA" dirty="0"/>
              <a:t>1) Initial Reconstruction of Hand and Object</a:t>
            </a:r>
            <a:r>
              <a:rPr lang="en-US" altLang="zh-CN" dirty="0"/>
              <a:t>:</a:t>
            </a:r>
            <a:r>
              <a:rPr lang="en-CA" dirty="0"/>
              <a:t> We first employ LISA [32] to segment hand and object masks. A diffusion model [70] then removes and </a:t>
            </a:r>
            <a:r>
              <a:rPr lang="en-CA" dirty="0" err="1"/>
              <a:t>inpaints</a:t>
            </a:r>
            <a:r>
              <a:rPr lang="en-CA" dirty="0"/>
              <a:t> the hand region, followed by SAM [31] segmenting the complete object. Finally, </a:t>
            </a:r>
            <a:r>
              <a:rPr lang="en-CA" dirty="0" err="1"/>
              <a:t>InstantMesh</a:t>
            </a:r>
            <a:r>
              <a:rPr lang="en-CA" dirty="0"/>
              <a:t> [65] reconstructs the object mesh while </a:t>
            </a:r>
            <a:r>
              <a:rPr lang="en-CA" dirty="0" err="1"/>
              <a:t>HaMeR</a:t>
            </a:r>
            <a:r>
              <a:rPr lang="en-CA" dirty="0"/>
              <a:t> [46] simultaneously reconstructs the hand mesh. </a:t>
            </a:r>
            <a:br>
              <a:rPr lang="en-CA" dirty="0"/>
            </a:br>
            <a:r>
              <a:rPr lang="en-CA" dirty="0"/>
              <a:t>2) Hand-Object Interaction Optimization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CA" dirty="0"/>
              <a:t>the initial hand and object reconstructions are obtained separately, they may be inconsistent with the input image.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o</a:t>
            </a:r>
            <a:r>
              <a:rPr lang="en-CA" dirty="0" err="1"/>
              <a:t>vercome</a:t>
            </a:r>
            <a:r>
              <a:rPr lang="en-CA" dirty="0"/>
              <a:t> this challenge, we formulate a prior-guided optimization framework for HOI tasks that progressively refines the reconstruction in a coarse-to-fine manner.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8D0C3A-0B65-424D-B88B-86549379AB9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1576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B4BE45-2CB0-3E64-EFB6-BA13072C84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F30094-5D80-6492-8AC4-0D02325B43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1F4EAF-FF53-6662-24F2-86EF93B420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br>
              <a:rPr lang="en-CA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6239A1-53E9-C320-7E0C-F564C102E1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8D0C3A-0B65-424D-B88B-86549379AB9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5570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 err="1"/>
              <a:t>HaWoR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CA" dirty="0"/>
              <a:t>a world-space 3D hand motion estimation method for egocentric videos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8D0C3A-0B65-424D-B88B-86549379AB9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8736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8D0C3A-0B65-424D-B88B-86549379AB9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378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25781-5A10-893E-99B4-44652D48E6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88AA83-52AA-BD3C-530C-B489FF0515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700648-C896-B06A-831C-F514782EC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3A507-C078-AD49-A2A1-8E4BAB652865}" type="datetimeFigureOut">
              <a:rPr lang="en-US" smtClean="0"/>
              <a:t>4/6/25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4A0EF2-5E30-6459-D612-3600541D1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06E252-D894-EEB7-28AB-89EB3D799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36003-373E-7642-9EF0-DA54C1CCE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561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6E559-E120-417C-9B63-C6C4896E3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6AAF39-0194-FA44-EEA5-C77A4AF2EB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EB233-3C3D-144A-D956-AC781071A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3A507-C078-AD49-A2A1-8E4BAB652865}" type="datetimeFigureOut">
              <a:rPr lang="en-US" smtClean="0"/>
              <a:t>4/6/25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4A5A63-EA82-E8D7-EB73-4FE6D35BC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7AD901-545D-638C-7C39-15B3496C0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36003-373E-7642-9EF0-DA54C1CCE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453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1E0E0A9-BF2F-EDFD-427B-A4773D8D4A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407CA7-B574-457E-DAD0-90C674120B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0BA109-ECF0-40F5-C63D-D43FC3912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3A507-C078-AD49-A2A1-8E4BAB652865}" type="datetimeFigureOut">
              <a:rPr lang="en-US" smtClean="0"/>
              <a:t>4/6/25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6BFA91-FFA5-BD67-2070-579356119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8752D0-36BF-9538-8278-F1D801901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36003-373E-7642-9EF0-DA54C1CCE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11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83D62-6E06-C091-FD02-29A4A6C65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FD1096-5373-7800-CE05-94D39100E1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B60FF1-988C-92A1-2559-7BD1CDA15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3A507-C078-AD49-A2A1-8E4BAB652865}" type="datetimeFigureOut">
              <a:rPr lang="en-US" smtClean="0"/>
              <a:t>4/6/25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874A8E-C3B3-7622-0586-F9FC3E977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50CDC8-B799-BD00-D6C6-8A59FD4E0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36003-373E-7642-9EF0-DA54C1CCE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216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646C2-65C0-231C-6B20-C487C0D84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79A2D4-6370-3D61-92CD-62A7DB26A5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F2A8A2-C26E-6769-87A2-00EE81EDD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3A507-C078-AD49-A2A1-8E4BAB652865}" type="datetimeFigureOut">
              <a:rPr lang="en-US" smtClean="0"/>
              <a:t>4/6/25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6B018-4B37-6014-9F99-657A3CB8F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435403-3E28-6028-9119-F9361C682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36003-373E-7642-9EF0-DA54C1CCE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941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82D4A-A4F9-E8A6-D7A7-573F80EC9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339DB6-16EC-8AB9-1FCB-E0A2660D44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3E8FC5-081A-78AE-4B23-8E13FA85D8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01E6C9-360F-512F-3DB8-ADD00D9C6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3A507-C078-AD49-A2A1-8E4BAB652865}" type="datetimeFigureOut">
              <a:rPr lang="en-US" smtClean="0"/>
              <a:t>4/6/25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81A255-9D9B-45D9-FA0D-E25676047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1993E5-84BE-05CB-E865-265A786DD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36003-373E-7642-9EF0-DA54C1CCE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856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07BEA-3A7C-2A1A-F5E9-184A7EA3F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9A0AA1-B691-E07B-8BAA-2FA0240F75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D74BF9-07F6-7360-675B-0C286A78B1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7F1696-6297-1BB2-D966-DB4FF96D0D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49E062-B160-EA8D-955C-59EE915839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3E8D52-E2D9-A96A-88A5-C3492F14A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3A507-C078-AD49-A2A1-8E4BAB652865}" type="datetimeFigureOut">
              <a:rPr lang="en-US" smtClean="0"/>
              <a:t>4/6/25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D5A058-C6D7-5249-DC95-7C906BC03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779FB0-8EFE-1D03-FCB3-92D1BFA31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36003-373E-7642-9EF0-DA54C1CCE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435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2CEF0-4EDA-94A9-2523-A11CE6005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17706A-DC46-2EAD-2CE3-9E5B87C8B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3A507-C078-AD49-A2A1-8E4BAB652865}" type="datetimeFigureOut">
              <a:rPr lang="en-US" smtClean="0"/>
              <a:t>4/6/25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BDD305-AA57-D5E0-EC58-061F72802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9AB8A6-1BCD-ACC7-BB14-86C335C41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36003-373E-7642-9EF0-DA54C1CCE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976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C825B5-1F06-B3A9-C992-845975995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3A507-C078-AD49-A2A1-8E4BAB652865}" type="datetimeFigureOut">
              <a:rPr lang="en-US" smtClean="0"/>
              <a:t>4/6/25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AB85BA-5FD5-B534-8C48-36E6E23D3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9135D0-280D-5B27-3191-268ACF7DB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36003-373E-7642-9EF0-DA54C1CCE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501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925E9-732D-483E-1337-A034E4843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D62AD-DE49-FDCA-2842-F33550D2E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098BFC-5C43-E587-5758-F9BCBD5076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C028B4-4E8B-BCD5-66E6-30A912EB0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3A507-C078-AD49-A2A1-8E4BAB652865}" type="datetimeFigureOut">
              <a:rPr lang="en-US" smtClean="0"/>
              <a:t>4/6/25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A497D2-10D1-5F63-0AB4-9D2AB14DF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95F76B-0F74-B8D4-F740-F1D1EF007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36003-373E-7642-9EF0-DA54C1CCE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495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21F3F-AF48-CA22-B12A-23260B698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60BEBA-B184-D81E-43DF-28C30C3F04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F1CFB9-D386-B131-3DAE-06237766CF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41A57F-1F1A-23F3-494B-79AE8994E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3A507-C078-AD49-A2A1-8E4BAB652865}" type="datetimeFigureOut">
              <a:rPr lang="en-US" smtClean="0"/>
              <a:t>4/6/25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321C7D-2E60-DFE0-D7F7-EB91CB374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A38EF5-8E17-E3DB-255F-3002816FE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36003-373E-7642-9EF0-DA54C1CCE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868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F3C23E-02E6-3DBB-B897-4709E7974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1F7013-72EE-54F8-DEE7-20C0736A84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14632A-7347-C3B5-2EF3-9EC9860501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1A3A507-C078-AD49-A2A1-8E4BAB652865}" type="datetimeFigureOut">
              <a:rPr lang="en-US" smtClean="0"/>
              <a:t>4/6/25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E5ABD5-7506-861F-8E12-471674F1A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C1BA56-594E-D5A1-ED4C-9618D47DA6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A436003-373E-7642-9EF0-DA54C1CCE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297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gif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BFD03-6EDC-A393-BF51-6FD014F704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1122363"/>
            <a:ext cx="10058400" cy="2387600"/>
          </a:xfrm>
        </p:spPr>
        <p:txBody>
          <a:bodyPr>
            <a:noAutofit/>
          </a:bodyPr>
          <a:lstStyle/>
          <a:p>
            <a:r>
              <a:rPr lang="en-CA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EasyHOI</a:t>
            </a:r>
            <a:r>
              <a:rPr lang="en-CA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Unleashing the Power of Large Models for Reconstructing Hand-Object Interactions in the Wild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779D33-C70B-956F-F611-572BA83C81E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CVPR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D838A8-202D-52B3-5B1C-5E01852627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4429919"/>
            <a:ext cx="7772400" cy="13412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6EA218A-65C0-DB67-E88B-BE0BE0A64C5D}"/>
              </a:ext>
            </a:extLst>
          </p:cNvPr>
          <p:cNvSpPr txBox="1"/>
          <p:nvPr/>
        </p:nvSpPr>
        <p:spPr>
          <a:xfrm>
            <a:off x="5080338" y="6157913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Presenter: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Jun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Zhou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04855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8B933D-980C-627A-BF23-5F69217729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1EB05-51BE-8FE9-2F24-F0EC545B69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513928"/>
            <a:ext cx="10058400" cy="2387600"/>
          </a:xfrm>
        </p:spPr>
        <p:txBody>
          <a:bodyPr>
            <a:noAutofit/>
          </a:bodyPr>
          <a:lstStyle/>
          <a:p>
            <a:r>
              <a:rPr lang="en-CA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HaWoR</a:t>
            </a:r>
            <a:r>
              <a:rPr lang="en-CA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World-Space Hand Motion Reconstruction from Egocentric Videos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3130F7-0E55-2B9F-2306-30F744639CC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CVPR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B770EA-1586-07D3-DEFE-60D789C0F4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4337238"/>
            <a:ext cx="7772400" cy="87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1705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8F6C4-E453-72E6-3CCE-F0314048D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W</a:t>
            </a:r>
            <a:r>
              <a:rPr lang="en-CA" dirty="0" err="1"/>
              <a:t>orld</a:t>
            </a:r>
            <a:r>
              <a:rPr lang="en-CA" dirty="0"/>
              <a:t>-space 3D hand motion estimation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6F00DB-89AB-C1CB-3FD7-85B516CC5F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468" y="1414067"/>
            <a:ext cx="10345064" cy="4029865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EEE1EDE-1492-0B99-D83A-CCF0C3287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443931"/>
            <a:ext cx="10515600" cy="14140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dirty="0"/>
              <a:t>D</a:t>
            </a:r>
            <a:r>
              <a:rPr lang="en-CA" dirty="0" err="1"/>
              <a:t>ecompose</a:t>
            </a:r>
            <a:r>
              <a:rPr lang="en-CA" dirty="0"/>
              <a:t> the problem into two simpler tasks: </a:t>
            </a:r>
          </a:p>
          <a:p>
            <a:pPr lvl="1"/>
            <a:r>
              <a:rPr lang="en-CA" dirty="0"/>
              <a:t>the 3D hand motion reconstruction in the camera space</a:t>
            </a:r>
          </a:p>
          <a:p>
            <a:pPr lvl="1"/>
            <a:r>
              <a:rPr lang="en-CA" dirty="0"/>
              <a:t>the camera trajectory estimation in the world space.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5482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03B57-0AB0-4DF2-ABFE-634EDA81A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616" y="124330"/>
            <a:ext cx="10515600" cy="1325563"/>
          </a:xfrm>
        </p:spPr>
        <p:txBody>
          <a:bodyPr/>
          <a:lstStyle/>
          <a:p>
            <a:r>
              <a:rPr lang="en-US" altLang="zh-CN" dirty="0"/>
              <a:t>Pipeline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E2F8D2-D367-183C-6207-B23BD0A7C8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616" y="5138450"/>
            <a:ext cx="11982137" cy="1719550"/>
          </a:xfrm>
        </p:spPr>
        <p:txBody>
          <a:bodyPr>
            <a:norm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C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econstructs</a:t>
            </a:r>
            <a:r>
              <a:rPr lang="en-C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robust hand motions in the camera-frame</a:t>
            </a:r>
          </a:p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C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redicts</a:t>
            </a:r>
            <a:r>
              <a:rPr lang="en-C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camera pose in the world-coordinates</a:t>
            </a:r>
          </a:p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C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estores</a:t>
            </a:r>
            <a:r>
              <a:rPr lang="en-C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non-visible and occluded hands and reinforces the temporal coherence of the reconstructed 3D hand motion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43F0A1-7729-373D-D39F-BCCEA7470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8721" y="951390"/>
            <a:ext cx="8639331" cy="4007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3071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0DFE5-5E4D-6A11-A3CC-92B84783E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Method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531DF9-A587-E627-9199-FE45D6410A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CA" dirty="0"/>
              <a:t>Hand Motion Estimation</a:t>
            </a:r>
          </a:p>
          <a:p>
            <a:pPr lvl="1"/>
            <a:r>
              <a:rPr lang="en-US" altLang="zh-CN" dirty="0"/>
              <a:t>Based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single</a:t>
            </a:r>
            <a:r>
              <a:rPr lang="zh-CN" altLang="en-US" dirty="0"/>
              <a:t> </a:t>
            </a:r>
            <a:r>
              <a:rPr lang="en-US" altLang="zh-CN" dirty="0"/>
              <a:t>frame</a:t>
            </a:r>
            <a:r>
              <a:rPr lang="zh-CN" altLang="en-US" dirty="0"/>
              <a:t> </a:t>
            </a:r>
            <a:r>
              <a:rPr lang="en-US" altLang="zh-CN" dirty="0"/>
              <a:t>method</a:t>
            </a:r>
          </a:p>
          <a:p>
            <a:pPr lvl="1"/>
            <a:r>
              <a:rPr lang="en-CA" dirty="0"/>
              <a:t>Us</a:t>
            </a:r>
            <a:r>
              <a:rPr lang="en-US" altLang="zh-CN" dirty="0"/>
              <a:t>e</a:t>
            </a:r>
            <a:r>
              <a:rPr lang="en-CA" dirty="0"/>
              <a:t> temporal self-attention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image</a:t>
            </a:r>
            <a:r>
              <a:rPr lang="zh-CN" altLang="en-US" dirty="0"/>
              <a:t> </a:t>
            </a:r>
            <a:r>
              <a:rPr lang="en-US" altLang="zh-CN" dirty="0"/>
              <a:t>feature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hand</a:t>
            </a:r>
            <a:r>
              <a:rPr lang="zh-CN" altLang="en-US" dirty="0"/>
              <a:t> </a:t>
            </a:r>
            <a:r>
              <a:rPr lang="en-US" altLang="zh-CN" dirty="0"/>
              <a:t>meshes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CA" dirty="0"/>
              <a:t>improve the temporal coherence of motion</a:t>
            </a:r>
          </a:p>
          <a:p>
            <a:r>
              <a:rPr lang="en-CA" dirty="0"/>
              <a:t>Camera Trajectory Estimation</a:t>
            </a:r>
          </a:p>
          <a:p>
            <a:pPr lvl="1"/>
            <a:r>
              <a:rPr lang="en-US" altLang="zh-CN" dirty="0"/>
              <a:t>Based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SLAM</a:t>
            </a:r>
            <a:r>
              <a:rPr lang="zh-CN" altLang="en-US" dirty="0"/>
              <a:t> </a:t>
            </a:r>
            <a:r>
              <a:rPr lang="en-US" altLang="zh-CN" dirty="0"/>
              <a:t>method</a:t>
            </a:r>
            <a:r>
              <a:rPr lang="zh-CN" altLang="en-US" dirty="0"/>
              <a:t> </a:t>
            </a:r>
            <a:r>
              <a:rPr lang="en-US" altLang="zh-CN" dirty="0"/>
              <a:t>which</a:t>
            </a:r>
            <a:r>
              <a:rPr lang="zh-CN" altLang="en-US" dirty="0"/>
              <a:t> </a:t>
            </a:r>
            <a:r>
              <a:rPr lang="en-US" altLang="zh-CN" dirty="0"/>
              <a:t>can</a:t>
            </a:r>
            <a:r>
              <a:rPr lang="zh-CN" altLang="en-US" dirty="0"/>
              <a:t>  </a:t>
            </a:r>
            <a:r>
              <a:rPr lang="en-CA" dirty="0"/>
              <a:t>against subtle dynamic objects</a:t>
            </a:r>
          </a:p>
          <a:p>
            <a:pPr lvl="1"/>
            <a:r>
              <a:rPr lang="en-US" altLang="zh-CN" dirty="0"/>
              <a:t>mask</a:t>
            </a:r>
            <a:r>
              <a:rPr lang="zh-CN" altLang="en-US" dirty="0"/>
              <a:t> </a:t>
            </a:r>
            <a:r>
              <a:rPr lang="en-US" altLang="zh-CN" dirty="0"/>
              <a:t>out</a:t>
            </a:r>
            <a:r>
              <a:rPr lang="zh-CN" altLang="en-US" dirty="0"/>
              <a:t> </a:t>
            </a:r>
            <a:r>
              <a:rPr lang="en-US" altLang="zh-CN" dirty="0"/>
              <a:t>hand</a:t>
            </a:r>
            <a:r>
              <a:rPr lang="zh-CN" altLang="en-US" dirty="0"/>
              <a:t> </a:t>
            </a:r>
            <a:r>
              <a:rPr lang="en-US" altLang="zh-CN" dirty="0"/>
              <a:t>region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CA" dirty="0"/>
              <a:t>eliminate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influence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large</a:t>
            </a:r>
            <a:r>
              <a:rPr lang="zh-CN" altLang="en-US" dirty="0"/>
              <a:t> </a:t>
            </a:r>
            <a:r>
              <a:rPr lang="en-CA" dirty="0"/>
              <a:t>hand movements</a:t>
            </a:r>
          </a:p>
          <a:p>
            <a:pPr lvl="1"/>
            <a:r>
              <a:rPr lang="en-US" altLang="zh-CN" dirty="0"/>
              <a:t>Use</a:t>
            </a:r>
            <a:r>
              <a:rPr lang="zh-CN" altLang="en-US" dirty="0"/>
              <a:t> </a:t>
            </a:r>
            <a:r>
              <a:rPr lang="en-US" altLang="zh-CN" dirty="0"/>
              <a:t>estimated</a:t>
            </a:r>
            <a:r>
              <a:rPr lang="zh-CN" altLang="en-US" dirty="0"/>
              <a:t> </a:t>
            </a:r>
            <a:r>
              <a:rPr lang="en-US" altLang="zh-CN" dirty="0"/>
              <a:t>depth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calculate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CA" dirty="0"/>
              <a:t>world-scale</a:t>
            </a:r>
            <a:r>
              <a:rPr lang="zh-CN" altLang="en-US" dirty="0"/>
              <a:t> </a:t>
            </a:r>
            <a:r>
              <a:rPr lang="en-CA" dirty="0"/>
              <a:t>reference</a:t>
            </a:r>
            <a:endParaRPr lang="en-US" altLang="zh-CN" dirty="0"/>
          </a:p>
          <a:p>
            <a:r>
              <a:rPr lang="en-CA" dirty="0"/>
              <a:t>Hand Motion Infilling</a:t>
            </a:r>
          </a:p>
          <a:p>
            <a:pPr lvl="1"/>
            <a:r>
              <a:rPr lang="en-US" altLang="zh-CN" dirty="0"/>
              <a:t>Transform</a:t>
            </a:r>
            <a:r>
              <a:rPr lang="zh-CN" altLang="en-US" dirty="0"/>
              <a:t> </a:t>
            </a:r>
            <a:r>
              <a:rPr lang="en-US" altLang="zh-CN" dirty="0"/>
              <a:t>hand</a:t>
            </a:r>
            <a:r>
              <a:rPr lang="zh-CN" altLang="en-US" dirty="0"/>
              <a:t> </a:t>
            </a:r>
            <a:r>
              <a:rPr lang="en-US" altLang="zh-CN" dirty="0"/>
              <a:t>motions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canonical</a:t>
            </a:r>
            <a:r>
              <a:rPr lang="zh-CN" altLang="en-US" dirty="0"/>
              <a:t> </a:t>
            </a:r>
            <a:r>
              <a:rPr lang="en-US" altLang="zh-CN" dirty="0"/>
              <a:t>coordinate</a:t>
            </a:r>
            <a:r>
              <a:rPr lang="zh-CN" altLang="en-US" dirty="0"/>
              <a:t> </a:t>
            </a:r>
            <a:r>
              <a:rPr lang="en-US" altLang="zh-CN" dirty="0"/>
              <a:t>system</a:t>
            </a:r>
          </a:p>
          <a:p>
            <a:pPr lvl="1"/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 err="1"/>
              <a:t>infiller</a:t>
            </a:r>
            <a:r>
              <a:rPr lang="zh-CN" altLang="en-US" dirty="0"/>
              <a:t> </a:t>
            </a:r>
            <a:r>
              <a:rPr lang="en-US" altLang="zh-CN" dirty="0"/>
              <a:t>network</a:t>
            </a:r>
            <a:r>
              <a:rPr lang="zh-CN" altLang="en-US" dirty="0"/>
              <a:t> </a:t>
            </a:r>
            <a:r>
              <a:rPr lang="en-CA" dirty="0"/>
              <a:t>predict</a:t>
            </a:r>
            <a:r>
              <a:rPr lang="en-US" altLang="zh-CN" dirty="0"/>
              <a:t>s</a:t>
            </a:r>
            <a:r>
              <a:rPr lang="en-CA" dirty="0"/>
              <a:t> the missing pose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5803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C307B-7549-B966-5650-EB701AC3B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Result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58C4F8-CC6D-D085-7E09-3BB40824D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871411"/>
            <a:ext cx="10515600" cy="621464"/>
          </a:xfrm>
        </p:spPr>
        <p:txBody>
          <a:bodyPr/>
          <a:lstStyle/>
          <a:p>
            <a:pPr marL="0" indent="0">
              <a:buNone/>
            </a:pPr>
            <a:r>
              <a:rPr lang="en-US" altLang="zh-CN" dirty="0"/>
              <a:t>Comparison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CA" dirty="0"/>
              <a:t>Camera-frame 3D Hand Motion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 err="1"/>
              <a:t>DexYCB</a:t>
            </a:r>
            <a:r>
              <a:rPr lang="zh-CN" altLang="en-US" dirty="0"/>
              <a:t> </a:t>
            </a:r>
            <a:r>
              <a:rPr lang="en-US" altLang="zh-CN" dirty="0"/>
              <a:t>Dataset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19CD3A-70D0-657A-E1AD-9646073978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1900" y="931111"/>
            <a:ext cx="7188200" cy="4940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2CEF2B0-9707-FB6E-C24F-4FFF5536B6B4}"/>
              </a:ext>
            </a:extLst>
          </p:cNvPr>
          <p:cNvSpPr txBox="1"/>
          <p:nvPr/>
        </p:nvSpPr>
        <p:spPr>
          <a:xfrm>
            <a:off x="10310140" y="1115958"/>
            <a:ext cx="1638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Occlu</a:t>
            </a:r>
            <a:r>
              <a:rPr lang="en-US" altLang="zh-CN" dirty="0"/>
              <a:t>sion</a:t>
            </a:r>
            <a:r>
              <a:rPr lang="zh-CN" altLang="en-US" dirty="0"/>
              <a:t> </a:t>
            </a:r>
            <a:r>
              <a:rPr lang="en-US" altLang="zh-CN" dirty="0"/>
              <a:t>rate</a:t>
            </a:r>
            <a:endParaRPr lang="en-US" dirty="0"/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06F78108-2BF6-BE22-CF48-6EE77F94A18F}"/>
              </a:ext>
            </a:extLst>
          </p:cNvPr>
          <p:cNvSpPr/>
          <p:nvPr/>
        </p:nvSpPr>
        <p:spPr>
          <a:xfrm rot="10800000">
            <a:off x="9715659" y="1162344"/>
            <a:ext cx="449179" cy="27655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1576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06301B-F8EE-3C85-718F-EE731FF2A8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C483D-036A-C9E8-829E-8C3D3452C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Result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EA1D79-4851-BB73-0949-81FE34C95C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5413" y="5871410"/>
            <a:ext cx="10515600" cy="9865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dirty="0"/>
              <a:t>Comparison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CA" dirty="0"/>
              <a:t>World-frame 3D Hand Motion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CA" dirty="0"/>
              <a:t>HOT3D</a:t>
            </a:r>
            <a:r>
              <a:rPr lang="zh-CN" altLang="en-US" dirty="0"/>
              <a:t> </a:t>
            </a:r>
            <a:r>
              <a:rPr lang="en-US" altLang="zh-CN" dirty="0"/>
              <a:t>Dataset</a:t>
            </a:r>
          </a:p>
          <a:p>
            <a:pPr marL="0" indent="0">
              <a:buNone/>
            </a:pPr>
            <a:r>
              <a:rPr lang="en-US" altLang="zh-CN" dirty="0"/>
              <a:t>D</a:t>
            </a:r>
            <a:r>
              <a:rPr lang="en-CA" dirty="0" err="1"/>
              <a:t>isplacement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CA" dirty="0"/>
              <a:t>short (&lt; 5m), medium (3m−5m) and long (&gt; 5m)</a:t>
            </a:r>
            <a:endParaRPr lang="en-US" altLang="zh-CN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3F7DA1-A7E9-AB2E-165D-F0F5C64610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350" y="1168400"/>
            <a:ext cx="7099300" cy="4521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523D846-0E73-C718-96D4-9D8E117AAECC}"/>
              </a:ext>
            </a:extLst>
          </p:cNvPr>
          <p:cNvSpPr txBox="1"/>
          <p:nvPr/>
        </p:nvSpPr>
        <p:spPr>
          <a:xfrm>
            <a:off x="5117432" y="582097"/>
            <a:ext cx="2521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Average Trajectory Error</a:t>
            </a:r>
            <a:endParaRPr lang="en-US" dirty="0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EDB20097-6104-BADB-708A-1ABDC5EF038B}"/>
              </a:ext>
            </a:extLst>
          </p:cNvPr>
          <p:cNvSpPr/>
          <p:nvPr/>
        </p:nvSpPr>
        <p:spPr>
          <a:xfrm rot="5400000">
            <a:off x="6153443" y="994960"/>
            <a:ext cx="449179" cy="27655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FF52E3-34DC-9E3B-8EA3-1D46AFC52EC6}"/>
              </a:ext>
            </a:extLst>
          </p:cNvPr>
          <p:cNvSpPr txBox="1"/>
          <p:nvPr/>
        </p:nvSpPr>
        <p:spPr>
          <a:xfrm>
            <a:off x="7638633" y="582097"/>
            <a:ext cx="925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Aligned</a:t>
            </a:r>
            <a:endParaRPr lang="en-US" dirty="0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AD1C4B34-C51A-822C-1A36-5390E71CABFC}"/>
              </a:ext>
            </a:extLst>
          </p:cNvPr>
          <p:cNvSpPr/>
          <p:nvPr/>
        </p:nvSpPr>
        <p:spPr>
          <a:xfrm rot="5400000">
            <a:off x="7876669" y="994960"/>
            <a:ext cx="449179" cy="27655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2572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ge_video">
            <a:hlinkClick r:id="" action="ppaction://media"/>
            <a:extLst>
              <a:ext uri="{FF2B5EF4-FFF2-40B4-BE49-F238E27FC236}">
                <a16:creationId xmlns:a16="http://schemas.microsoft.com/office/drawing/2014/main" id="{14430C1D-B3E0-42CA-5643-F2BE751F4E9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90801" y="0"/>
            <a:ext cx="7624762" cy="7624763"/>
          </a:xfrm>
        </p:spPr>
      </p:pic>
    </p:spTree>
    <p:extLst>
      <p:ext uri="{BB962C8B-B14F-4D97-AF65-F5344CB8AC3E}">
        <p14:creationId xmlns:p14="http://schemas.microsoft.com/office/powerpoint/2010/main" val="2477966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15DD59E-960B-995A-1C94-B31381F95F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581506"/>
            <a:ext cx="10515600" cy="502125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BA54D2E-EA8A-11D8-61FE-44FD461CC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zh-CN" dirty="0"/>
              <a:t>Reconstruction</a:t>
            </a:r>
            <a:r>
              <a:rPr lang="zh-CN" altLang="en-US" dirty="0"/>
              <a:t> </a:t>
            </a:r>
            <a:r>
              <a:rPr lang="en-US" altLang="zh-CN" dirty="0"/>
              <a:t>Results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4883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308F8-EE29-5317-72F7-7CF829973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</a:t>
            </a:r>
            <a:r>
              <a:rPr lang="en-US" altLang="zh-CN" dirty="0"/>
              <a:t>allenge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CD70BE-5DAB-3F46-8080-5938E40BD9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Inconsistent Coordinate Systems: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Object reconstruction rely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 a canonical coordinate system, while hand reconstruction often adopt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camera-based system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C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Impact of Occlusions: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inability to effectively reconstruct these unobserved areas leads to physically implausible results and unrealistic interaction estimates.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1606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A49F8-38C8-55B8-35A1-EBED68240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Pipeline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9991BF-76BD-1025-3847-90F2B0A16BC7}"/>
              </a:ext>
            </a:extLst>
          </p:cNvPr>
          <p:cNvSpPr txBox="1"/>
          <p:nvPr/>
        </p:nvSpPr>
        <p:spPr>
          <a:xfrm>
            <a:off x="1605524" y="4859524"/>
            <a:ext cx="593463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C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pipeline mainly consists of two stages: </a:t>
            </a:r>
          </a:p>
          <a:p>
            <a:pPr marL="342900" indent="-342900">
              <a:buAutoNum type="arabicParenR"/>
            </a:pPr>
            <a:r>
              <a:rPr lang="en-C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Initial Reconstruction of Hand and Object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buAutoNum type="arabicParenR"/>
            </a:pPr>
            <a:r>
              <a:rPr lang="en-C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Hand-Object Interaction Optimization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315C11-B052-A159-0FC0-D95DFD3B27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082" y="1690688"/>
            <a:ext cx="11691835" cy="281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9470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285DEA-7E72-806F-0AD5-38E8D4AC7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Camera</a:t>
            </a:r>
            <a:r>
              <a:rPr lang="zh-CN" altLang="en-US" dirty="0"/>
              <a:t> </a:t>
            </a:r>
            <a:r>
              <a:rPr lang="en-US" altLang="zh-CN" dirty="0"/>
              <a:t>System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B7C629-1E7F-92AA-72E9-CF015F2EFC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6843" y="938248"/>
            <a:ext cx="4914900" cy="431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7E8BE3-E4A0-D65A-E528-29FA934898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555892"/>
            <a:ext cx="6099137" cy="29479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294116-D0D1-30A2-9B33-6C2867D82E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8330" y="5488355"/>
            <a:ext cx="3136334" cy="10045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E5D6C1F-DF3D-6A7A-FCCB-F65A811818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7337" y="5434559"/>
            <a:ext cx="4914900" cy="142344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579800E-C0A5-E436-757B-0D53964B4E53}"/>
              </a:ext>
            </a:extLst>
          </p:cNvPr>
          <p:cNvSpPr txBox="1"/>
          <p:nvPr/>
        </p:nvSpPr>
        <p:spPr>
          <a:xfrm>
            <a:off x="936295" y="4842024"/>
            <a:ext cx="61005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hen initial and ground truth masks don’t overlap, the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IoU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loss becomes ineffective since its gradient is zero.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61213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2DB18-BC31-26DB-CF4D-A1C901138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HOI Contact Alignment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6256B4-8C7C-1B5D-7756-E8A6AF97C1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9076" y="1556793"/>
            <a:ext cx="6252924" cy="47003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0334D12-8A56-99C1-A421-25C545C9BECD}"/>
              </a:ext>
            </a:extLst>
          </p:cNvPr>
          <p:cNvSpPr txBox="1"/>
          <p:nvPr/>
        </p:nvSpPr>
        <p:spPr>
          <a:xfrm>
            <a:off x="7479207" y="1167468"/>
            <a:ext cx="3172663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finition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contact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669A46F-098F-A510-6856-479455921CBC}"/>
              </a:ext>
            </a:extLst>
          </p:cNvPr>
          <p:cNvSpPr txBox="1"/>
          <p:nvPr/>
        </p:nvSpPr>
        <p:spPr>
          <a:xfrm>
            <a:off x="635794" y="4331711"/>
            <a:ext cx="530328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Once all potential contact points on both the hand and the object are identified, the Iterative Closest Point (ICP)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applied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compute the optimal hand translation, aligning the contact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E8025F3-F8C8-642D-9808-C694BA9449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794" y="1788244"/>
            <a:ext cx="5595290" cy="21856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FAB5C1F-1ACE-E1A7-D0E6-EFF1194E4D14}"/>
              </a:ext>
            </a:extLst>
          </p:cNvPr>
          <p:cNvSpPr txBox="1"/>
          <p:nvPr/>
        </p:nvSpPr>
        <p:spPr>
          <a:xfrm>
            <a:off x="635793" y="1675018"/>
            <a:ext cx="167878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1AFA4D-0DBF-E8B6-1C48-3E45AA3C7897}"/>
              </a:ext>
            </a:extLst>
          </p:cNvPr>
          <p:cNvSpPr txBox="1"/>
          <p:nvPr/>
        </p:nvSpPr>
        <p:spPr>
          <a:xfrm>
            <a:off x="2314574" y="3731940"/>
            <a:ext cx="378142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90753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84F6F-A0A5-A2F0-14C0-7A030C411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Hand</a:t>
            </a:r>
            <a:r>
              <a:rPr lang="zh-CN" altLang="en-US" dirty="0"/>
              <a:t> </a:t>
            </a:r>
            <a:r>
              <a:rPr lang="en-CA" dirty="0"/>
              <a:t>Parameter Refinement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97A3D2-6719-FA41-36C1-5A0E0C9A0E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2350" y="1719263"/>
            <a:ext cx="6642100" cy="596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27E200-965C-6F8F-63F0-D28381680C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982" y="2973047"/>
            <a:ext cx="5406769" cy="16153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3B4AF6-0FEF-0316-E658-9F6C92415C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6901" y="5277180"/>
            <a:ext cx="3949700" cy="990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FAE9305-6435-B6A1-1D0A-72A571970C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0250" y="3008313"/>
            <a:ext cx="5648401" cy="1446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696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F6D7F-AD72-6B11-4A6A-9ED2055DE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Results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527C7E2-4A6D-73B1-FE93-597FFA49A1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062871"/>
            <a:ext cx="10515600" cy="2732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9759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ore Results">
            <a:extLst>
              <a:ext uri="{FF2B5EF4-FFF2-40B4-BE49-F238E27FC236}">
                <a16:creationId xmlns:a16="http://schemas.microsoft.com/office/drawing/2014/main" id="{1552228F-D448-B5AA-02CF-FBB3F3A1C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97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escription of GIF">
            <a:extLst>
              <a:ext uri="{FF2B5EF4-FFF2-40B4-BE49-F238E27FC236}">
                <a16:creationId xmlns:a16="http://schemas.microsoft.com/office/drawing/2014/main" id="{CD17E30F-1FD5-3DDC-CB9F-307D6413F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571" y="1003749"/>
            <a:ext cx="5866192" cy="118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Description of GIF">
            <a:extLst>
              <a:ext uri="{FF2B5EF4-FFF2-40B4-BE49-F238E27FC236}">
                <a16:creationId xmlns:a16="http://schemas.microsoft.com/office/drawing/2014/main" id="{B8CB4C7F-EBDF-7D43-46C5-5DC15B164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571" y="2186764"/>
            <a:ext cx="5866192" cy="118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Description of GIF">
            <a:extLst>
              <a:ext uri="{FF2B5EF4-FFF2-40B4-BE49-F238E27FC236}">
                <a16:creationId xmlns:a16="http://schemas.microsoft.com/office/drawing/2014/main" id="{35430513-ADCB-D89D-3497-0088EE1D8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571" y="3488221"/>
            <a:ext cx="5866192" cy="118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Description of GIF">
            <a:extLst>
              <a:ext uri="{FF2B5EF4-FFF2-40B4-BE49-F238E27FC236}">
                <a16:creationId xmlns:a16="http://schemas.microsoft.com/office/drawing/2014/main" id="{85F02135-BD86-DB7B-6467-FFEEAD4EC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571" y="4671236"/>
            <a:ext cx="5866192" cy="118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Description of GIF">
            <a:extLst>
              <a:ext uri="{FF2B5EF4-FFF2-40B4-BE49-F238E27FC236}">
                <a16:creationId xmlns:a16="http://schemas.microsoft.com/office/drawing/2014/main" id="{842CA1CC-7AD7-3B6F-EF17-F81B7AC11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571" y="5674985"/>
            <a:ext cx="5866192" cy="118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5B6B6551-15AB-3034-EDB8-B6CEC8D42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0034" y="-160907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CN" sz="3200" dirty="0"/>
              <a:t>In-the-wild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750099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443</TotalTime>
  <Words>581</Words>
  <Application>Microsoft Macintosh PowerPoint</Application>
  <PresentationFormat>Widescreen</PresentationFormat>
  <Paragraphs>60</Paragraphs>
  <Slides>16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DeepSeek-CJK-patch</vt:lpstr>
      <vt:lpstr>Aptos</vt:lpstr>
      <vt:lpstr>Aptos Display</vt:lpstr>
      <vt:lpstr>Arial</vt:lpstr>
      <vt:lpstr>Times New Roman</vt:lpstr>
      <vt:lpstr>Office Theme</vt:lpstr>
      <vt:lpstr>EasyHOI: Unleashing the Power of Large Models for Reconstructing Hand-Object Interactions in the Wild</vt:lpstr>
      <vt:lpstr>Reconstruction Results</vt:lpstr>
      <vt:lpstr>Challenge</vt:lpstr>
      <vt:lpstr>Pipeline</vt:lpstr>
      <vt:lpstr>Camera System</vt:lpstr>
      <vt:lpstr>HOI Contact Alignment</vt:lpstr>
      <vt:lpstr>Hand Parameter Refinement</vt:lpstr>
      <vt:lpstr>Results</vt:lpstr>
      <vt:lpstr>In-the-wild</vt:lpstr>
      <vt:lpstr>HaWoR: World-Space Hand Motion Reconstruction from Egocentric Videos</vt:lpstr>
      <vt:lpstr>World-space 3D hand motion estimation</vt:lpstr>
      <vt:lpstr>Pipeline</vt:lpstr>
      <vt:lpstr>Method</vt:lpstr>
      <vt:lpstr>Result</vt:lpstr>
      <vt:lpstr>Result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Jun Zhou</dc:creator>
  <cp:lastModifiedBy>Jun Zhou</cp:lastModifiedBy>
  <cp:revision>7</cp:revision>
  <dcterms:created xsi:type="dcterms:W3CDTF">2025-04-06T19:42:48Z</dcterms:created>
  <dcterms:modified xsi:type="dcterms:W3CDTF">2025-04-07T03:06:17Z</dcterms:modified>
</cp:coreProperties>
</file>