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Roboto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.fntdata"/><Relationship Id="rId11" Type="http://schemas.openxmlformats.org/officeDocument/2006/relationships/slide" Target="slides/slide6.xml"/><Relationship Id="rId22" Type="http://schemas.openxmlformats.org/officeDocument/2006/relationships/font" Target="fonts/Roboto-boldItalic.fntdata"/><Relationship Id="rId10" Type="http://schemas.openxmlformats.org/officeDocument/2006/relationships/slide" Target="slides/slide5.xml"/><Relationship Id="rId21" Type="http://schemas.openxmlformats.org/officeDocument/2006/relationships/font" Target="fonts/Roboto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Roboto-regular.fnt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3b1ac045ea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3b1ac045ea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3b1ac045ea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3b1ac045ea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3b1ac045ea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3b1ac045ea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3b1ac045ea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3b1ac045ea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3b1ac045ea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3b1ac045e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3b1ac045ea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3b1ac045e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3b1ac045e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3b1ac045e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3b1ac045ea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3b1ac045ea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3b1ac045ea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3b1ac045ea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3b1ac045ea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3b1ac045ea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3b1ac045ea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3b1ac045ea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3b1ac045ea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3b1ac045ea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Zero-1-to-3: Zero-shot One Image to 3D Object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3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ICCV 2023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Ruoshi Liu, Rundi Wu, Basile Van Hoorick, Pavel Tokmakov, Sergey Zakharov, Carl Vondrick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Columbia University, Toyota Research Institute</a:t>
            </a:r>
            <a:endParaRPr/>
          </a:p>
        </p:txBody>
      </p:sp>
      <p:sp>
        <p:nvSpPr>
          <p:cNvPr id="56" name="Google Shape;56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 Architecture</a:t>
            </a:r>
            <a:endParaRPr/>
          </a:p>
        </p:txBody>
      </p:sp>
      <p:sp>
        <p:nvSpPr>
          <p:cNvPr id="132" name="Google Shape;132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4" name="Google Shape;134;p22" title="Screenshot from 2025-03-24 21-33-1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6677" y="1216975"/>
            <a:ext cx="5330649" cy="3287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Contributions</a:t>
            </a:r>
            <a:endParaRPr/>
          </a:p>
        </p:txBody>
      </p:sp>
      <p:sp>
        <p:nvSpPr>
          <p:cNvPr id="140" name="Google Shape;140;p23"/>
          <p:cNvSpPr txBox="1"/>
          <p:nvPr>
            <p:ph idx="1" type="body"/>
          </p:nvPr>
        </p:nvSpPr>
        <p:spPr>
          <a:xfrm>
            <a:off x="6312250" y="1152475"/>
            <a:ext cx="25200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Input:</a:t>
            </a:r>
            <a:r>
              <a:rPr lang="en" sz="1100">
                <a:solidFill>
                  <a:schemeClr val="dk1"/>
                </a:solidFill>
              </a:rPr>
              <a:t> Text prompt → 2D diffusion model generates </a:t>
            </a:r>
            <a:r>
              <a:rPr b="1" lang="en" sz="1100">
                <a:solidFill>
                  <a:schemeClr val="dk1"/>
                </a:solidFill>
              </a:rPr>
              <a:t>plausible views</a:t>
            </a:r>
            <a:r>
              <a:rPr lang="en" sz="1100">
                <a:solidFill>
                  <a:schemeClr val="dk1"/>
                </a:solidFill>
              </a:rPr>
              <a:t>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Optimization:</a:t>
            </a:r>
            <a:r>
              <a:rPr lang="en" sz="1100">
                <a:solidFill>
                  <a:schemeClr val="dk1"/>
                </a:solidFill>
              </a:rPr>
              <a:t> NeRF iteratively updates to align with </a:t>
            </a:r>
            <a:r>
              <a:rPr b="1" lang="en" sz="1100">
                <a:solidFill>
                  <a:schemeClr val="dk1"/>
                </a:solidFill>
              </a:rPr>
              <a:t>multi-view priors</a:t>
            </a:r>
            <a:r>
              <a:rPr lang="en" sz="1100">
                <a:solidFill>
                  <a:schemeClr val="dk1"/>
                </a:solidFill>
              </a:rPr>
              <a:t>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Output:</a:t>
            </a:r>
            <a:r>
              <a:rPr lang="en" sz="1100">
                <a:solidFill>
                  <a:schemeClr val="dk1"/>
                </a:solidFill>
              </a:rPr>
              <a:t> A </a:t>
            </a:r>
            <a:r>
              <a:rPr b="1" lang="en" sz="1100">
                <a:solidFill>
                  <a:schemeClr val="dk1"/>
                </a:solidFill>
              </a:rPr>
              <a:t>renderable 3D model</a:t>
            </a:r>
            <a:r>
              <a:rPr lang="en" sz="1100">
                <a:solidFill>
                  <a:schemeClr val="dk1"/>
                </a:solidFill>
              </a:rPr>
              <a:t>, viewable from any angle.</a:t>
            </a:r>
            <a:endParaRPr/>
          </a:p>
        </p:txBody>
      </p:sp>
      <p:sp>
        <p:nvSpPr>
          <p:cNvPr id="141" name="Google Shape;141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2" name="Google Shape;142;p23" title="Screenshot from 2025-03-24 21-32-2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435003"/>
            <a:ext cx="6000549" cy="2851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Experimental Results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4"/>
          <p:cNvSpPr txBox="1"/>
          <p:nvPr>
            <p:ph idx="1" type="body"/>
          </p:nvPr>
        </p:nvSpPr>
        <p:spPr>
          <a:xfrm>
            <a:off x="4572000" y="1152475"/>
            <a:ext cx="42603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Datasets: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1" lang="en" sz="1100">
                <a:solidFill>
                  <a:schemeClr val="dk1"/>
                </a:solidFill>
              </a:rPr>
              <a:t>Text-to-3D generation benchmark</a:t>
            </a:r>
            <a:r>
              <a:rPr lang="en" sz="1100">
                <a:solidFill>
                  <a:schemeClr val="dk1"/>
                </a:solidFill>
              </a:rPr>
              <a:t> – diverse text prompts.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1" lang="en" sz="1100">
                <a:solidFill>
                  <a:schemeClr val="dk1"/>
                </a:solidFill>
              </a:rPr>
              <a:t>Synthetic datasets</a:t>
            </a:r>
            <a:r>
              <a:rPr lang="en" sz="1100">
                <a:solidFill>
                  <a:schemeClr val="dk1"/>
                </a:solidFill>
              </a:rPr>
              <a:t> for evaluation of </a:t>
            </a:r>
            <a:r>
              <a:rPr b="1" lang="en" sz="1100">
                <a:solidFill>
                  <a:schemeClr val="dk1"/>
                </a:solidFill>
              </a:rPr>
              <a:t>multi-view consistency</a:t>
            </a:r>
            <a:r>
              <a:rPr lang="en" sz="1100">
                <a:solidFill>
                  <a:schemeClr val="dk1"/>
                </a:solidFill>
              </a:rPr>
              <a:t>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1" lang="en" sz="1100">
                <a:solidFill>
                  <a:schemeClr val="dk1"/>
                </a:solidFill>
              </a:rPr>
              <a:t>Comparison with CLIP-based models</a:t>
            </a:r>
            <a:r>
              <a:rPr lang="en" sz="1100">
                <a:solidFill>
                  <a:schemeClr val="dk1"/>
                </a:solidFill>
              </a:rPr>
              <a:t> (Dream Fields, Point-E).</a:t>
            </a:r>
            <a:endParaRPr/>
          </a:p>
        </p:txBody>
      </p:sp>
      <p:sp>
        <p:nvSpPr>
          <p:cNvPr id="149" name="Google Shape;149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0" name="Google Shape;150;p24" title="ezgif.com-crop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700" y="1603321"/>
            <a:ext cx="3361700" cy="251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Limitations &amp; Future Work</a:t>
            </a:r>
            <a:endParaRPr/>
          </a:p>
        </p:txBody>
      </p:sp>
      <p:sp>
        <p:nvSpPr>
          <p:cNvPr id="156" name="Google Shape;156;p25"/>
          <p:cNvSpPr txBox="1"/>
          <p:nvPr>
            <p:ph idx="1" type="body"/>
          </p:nvPr>
        </p:nvSpPr>
        <p:spPr>
          <a:xfrm>
            <a:off x="311700" y="1152475"/>
            <a:ext cx="8520600" cy="16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Current Limitations: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chemeClr val="dk1"/>
                </a:solidFill>
              </a:rPr>
              <a:t>No </a:t>
            </a:r>
            <a:r>
              <a:rPr b="1" lang="en" sz="1100">
                <a:solidFill>
                  <a:schemeClr val="dk1"/>
                </a:solidFill>
              </a:rPr>
              <a:t>explicit mesh control</a:t>
            </a:r>
            <a:r>
              <a:rPr lang="en" sz="1100">
                <a:solidFill>
                  <a:schemeClr val="dk1"/>
                </a:solidFill>
              </a:rPr>
              <a:t> (NeRF-based).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1" lang="en" sz="1100">
                <a:solidFill>
                  <a:schemeClr val="dk1"/>
                </a:solidFill>
              </a:rPr>
              <a:t>Computationally expensive</a:t>
            </a:r>
            <a:r>
              <a:rPr lang="en" sz="1100">
                <a:solidFill>
                  <a:schemeClr val="dk1"/>
                </a:solidFill>
              </a:rPr>
              <a:t> optimization.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chemeClr val="dk1"/>
                </a:solidFill>
              </a:rPr>
              <a:t>Struggles with </a:t>
            </a:r>
            <a:r>
              <a:rPr b="1" lang="en" sz="1100">
                <a:solidFill>
                  <a:schemeClr val="dk1"/>
                </a:solidFill>
              </a:rPr>
              <a:t>intricate object structures</a:t>
            </a:r>
            <a:r>
              <a:rPr lang="en" sz="1100">
                <a:solidFill>
                  <a:schemeClr val="dk1"/>
                </a:solidFill>
              </a:rPr>
              <a:t>.</a:t>
            </a:r>
            <a:endParaRPr/>
          </a:p>
        </p:txBody>
      </p:sp>
      <p:sp>
        <p:nvSpPr>
          <p:cNvPr id="157" name="Google Shape;157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8" name="Google Shape;158;p25" title="Screenshot from 2025-03-24 22-25-0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8125" y="2929150"/>
            <a:ext cx="7627751" cy="149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to Zero-1-to-3</a:t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37296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Problem:</a:t>
            </a:r>
            <a:r>
              <a:rPr lang="en" sz="1400">
                <a:solidFill>
                  <a:schemeClr val="dk1"/>
                </a:solidFill>
              </a:rPr>
              <a:t> Single-image 3D reconstruction is ill-posed and under-constrained.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Existing Approaches:</a:t>
            </a:r>
            <a:r>
              <a:rPr lang="en" sz="1400">
                <a:solidFill>
                  <a:schemeClr val="dk1"/>
                </a:solidFill>
              </a:rPr>
              <a:t> Require multi-view datasets, 3D supervision, or category priors.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Key Idea:</a:t>
            </a:r>
            <a:r>
              <a:rPr lang="en" sz="1400">
                <a:solidFill>
                  <a:schemeClr val="dk1"/>
                </a:solidFill>
              </a:rPr>
              <a:t> Use a viewpoint-conditioned diffusion model to synthesize novel views zero-shot.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" name="Google Shape;64;p14" title="Screenshot from 2025-03-23 22-46-3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1300" y="1622263"/>
            <a:ext cx="4797901" cy="2436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 Overview</a:t>
            </a:r>
            <a:endParaRPr/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5387900" y="1152475"/>
            <a:ext cx="34443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Diffusion model-based view synthesis trained on synthetic data.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Learns viewpoint transformations in image space via Stable Diffusion fine-tuning</a:t>
            </a:r>
            <a:r>
              <a:rPr lang="en" sz="1400">
                <a:solidFill>
                  <a:schemeClr val="dk1"/>
                </a:solidFill>
              </a:rPr>
              <a:t>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Zero-shot generalization: Works on in-the-wild objects without explicit 3D priors.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71" name="Google Shape;7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" name="Google Shape;72;p15" title="Screenshot from 2025-03-23 22-42-3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7" y="1346125"/>
            <a:ext cx="4754025" cy="302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 Architecture</a:t>
            </a:r>
            <a:endParaRPr/>
          </a:p>
        </p:txBody>
      </p:sp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311700" y="2556825"/>
            <a:ext cx="4260300" cy="18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b="1" lang="en" sz="1200">
                <a:solidFill>
                  <a:schemeClr val="dk1"/>
                </a:solidFill>
              </a:rPr>
              <a:t>Conditional latent diffusion model</a:t>
            </a:r>
            <a:r>
              <a:rPr lang="en" sz="1200">
                <a:solidFill>
                  <a:schemeClr val="dk1"/>
                </a:solidFill>
              </a:rPr>
              <a:t> with viewpoint encoding.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b="1" lang="en" sz="1200">
                <a:solidFill>
                  <a:schemeClr val="dk1"/>
                </a:solidFill>
              </a:rPr>
              <a:t>Input:</a:t>
            </a:r>
            <a:r>
              <a:rPr lang="en" sz="1200">
                <a:solidFill>
                  <a:schemeClr val="dk1"/>
                </a:solidFill>
              </a:rPr>
              <a:t> Single RGB image + target camera extrinsics (R,T)(R, T)(R,T).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b="1" lang="en" sz="1200">
                <a:solidFill>
                  <a:schemeClr val="dk1"/>
                </a:solidFill>
              </a:rPr>
              <a:t>Output:</a:t>
            </a:r>
            <a:r>
              <a:rPr lang="en" sz="1200">
                <a:solidFill>
                  <a:schemeClr val="dk1"/>
                </a:solidFill>
              </a:rPr>
              <a:t> Synthesized novel view, conditioned on relative camera pose.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chemeClr val="dk1"/>
                </a:solidFill>
              </a:rPr>
              <a:t>Uses </a:t>
            </a:r>
            <a:r>
              <a:rPr b="1" lang="en" sz="1200">
                <a:solidFill>
                  <a:schemeClr val="dk1"/>
                </a:solidFill>
              </a:rPr>
              <a:t>pre-trained 2D generative models</a:t>
            </a:r>
            <a:r>
              <a:rPr lang="en" sz="1200">
                <a:solidFill>
                  <a:schemeClr val="dk1"/>
                </a:solidFill>
              </a:rPr>
              <a:t> (Stable Diffusion) to infer 3D priors.</a:t>
            </a:r>
            <a:endParaRPr sz="1200"/>
          </a:p>
        </p:txBody>
      </p:sp>
      <p:sp>
        <p:nvSpPr>
          <p:cNvPr id="79" name="Google Shape;79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0" name="Google Shape;80;p16" title="Screenshot from 2025-03-23 22-49-1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6073" y="1152475"/>
            <a:ext cx="3876227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 title="Screenshot from 2025-03-23 22-50-5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943466"/>
            <a:ext cx="4260299" cy="478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 title="Screenshot from 2025-03-23 22-50-4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1006" y="1306618"/>
            <a:ext cx="2181675" cy="50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Experimental Results</a:t>
            </a:r>
            <a:endParaRPr/>
          </a:p>
        </p:txBody>
      </p:sp>
      <p:sp>
        <p:nvSpPr>
          <p:cNvPr id="88" name="Google Shape;88;p17"/>
          <p:cNvSpPr txBox="1"/>
          <p:nvPr>
            <p:ph idx="1" type="body"/>
          </p:nvPr>
        </p:nvSpPr>
        <p:spPr>
          <a:xfrm>
            <a:off x="311700" y="1152475"/>
            <a:ext cx="29751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Datasets: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1" lang="en" sz="1100">
                <a:solidFill>
                  <a:schemeClr val="dk1"/>
                </a:solidFill>
              </a:rPr>
              <a:t>Google Scanned Objects (GSO)</a:t>
            </a:r>
            <a:r>
              <a:rPr lang="en" sz="1100">
                <a:solidFill>
                  <a:schemeClr val="dk1"/>
                </a:solidFill>
              </a:rPr>
              <a:t> – high-quality 3D scans of household items.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1" lang="en" sz="1100">
                <a:solidFill>
                  <a:schemeClr val="dk1"/>
                </a:solidFill>
              </a:rPr>
              <a:t>RTMV</a:t>
            </a:r>
            <a:r>
              <a:rPr lang="en" sz="1100">
                <a:solidFill>
                  <a:schemeClr val="dk1"/>
                </a:solidFill>
              </a:rPr>
              <a:t> – complex multi-object scenes.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1" lang="en" sz="1100">
                <a:solidFill>
                  <a:schemeClr val="dk1"/>
                </a:solidFill>
              </a:rPr>
              <a:t>In-the-Wild Images</a:t>
            </a:r>
            <a:r>
              <a:rPr lang="en" sz="1100">
                <a:solidFill>
                  <a:schemeClr val="dk1"/>
                </a:solidFill>
              </a:rPr>
              <a:t> – real-world photos taken with iPhone and artistic images</a:t>
            </a:r>
            <a:r>
              <a:rPr lang="en" sz="1100">
                <a:solidFill>
                  <a:schemeClr val="dk1"/>
                </a:solidFill>
              </a:rPr>
              <a:t>.</a:t>
            </a:r>
            <a:endParaRPr/>
          </a:p>
        </p:txBody>
      </p:sp>
      <p:sp>
        <p:nvSpPr>
          <p:cNvPr id="89" name="Google Shape;8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0" name="Google Shape;90;p17" title="3drec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1475" y="1406051"/>
            <a:ext cx="5580824" cy="290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Limitations</a:t>
            </a:r>
            <a:endParaRPr/>
          </a:p>
        </p:txBody>
      </p:sp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311700" y="1152475"/>
            <a:ext cx="8520600" cy="16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Limitations: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chemeClr val="dk1"/>
                </a:solidFill>
              </a:rPr>
              <a:t>Lacks </a:t>
            </a:r>
            <a:r>
              <a:rPr b="1" lang="en" sz="1100">
                <a:solidFill>
                  <a:schemeClr val="dk1"/>
                </a:solidFill>
              </a:rPr>
              <a:t>explicit 3D representation</a:t>
            </a:r>
            <a:r>
              <a:rPr lang="en" sz="1100">
                <a:solidFill>
                  <a:schemeClr val="dk1"/>
                </a:solidFill>
              </a:rPr>
              <a:t> (purely image-based).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b="1" lang="en" sz="1100">
                <a:solidFill>
                  <a:schemeClr val="dk1"/>
                </a:solidFill>
              </a:rPr>
              <a:t>Challenged by complex scenes</a:t>
            </a:r>
            <a:r>
              <a:rPr lang="en" sz="1100">
                <a:solidFill>
                  <a:schemeClr val="dk1"/>
                </a:solidFill>
              </a:rPr>
              <a:t> (multiple objects, occlusion).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chemeClr val="dk1"/>
                </a:solidFill>
              </a:rPr>
              <a:t>Viewpoint bias inherited from </a:t>
            </a:r>
            <a:r>
              <a:rPr b="1" lang="en" sz="1100">
                <a:solidFill>
                  <a:schemeClr val="dk1"/>
                </a:solidFill>
              </a:rPr>
              <a:t>training data distribution</a:t>
            </a:r>
            <a:r>
              <a:rPr lang="en" sz="1100">
                <a:solidFill>
                  <a:schemeClr val="dk1"/>
                </a:solidFill>
              </a:rPr>
              <a:t>.</a:t>
            </a:r>
            <a:endParaRPr/>
          </a:p>
        </p:txBody>
      </p:sp>
      <p:sp>
        <p:nvSpPr>
          <p:cNvPr id="97" name="Google Shape;97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8" name="Google Shape;98;p18" title="imag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9925" y="2950875"/>
            <a:ext cx="1524700" cy="15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 title="image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3000" y="2950875"/>
            <a:ext cx="1524700" cy="15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 title="image (2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66300" y="2950875"/>
            <a:ext cx="1524700" cy="152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Dreamfusion: Text-to-3d Using 2d Diffusion</a:t>
            </a:r>
            <a:endParaRPr/>
          </a:p>
        </p:txBody>
      </p:sp>
      <p:sp>
        <p:nvSpPr>
          <p:cNvPr id="106" name="Google Shape;106;p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3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Arxiv 2022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 Poole, Ajay Jain, Jonathan T. Barron, Ben Mildenhall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Google Research, UC Berkeley</a:t>
            </a:r>
            <a:endParaRPr/>
          </a:p>
        </p:txBody>
      </p:sp>
      <p:sp>
        <p:nvSpPr>
          <p:cNvPr id="107" name="Google Shape;10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to DreamFusion</a:t>
            </a:r>
            <a:endParaRPr/>
          </a:p>
        </p:txBody>
      </p:sp>
      <p:sp>
        <p:nvSpPr>
          <p:cNvPr id="113" name="Google Shape;113;p20"/>
          <p:cNvSpPr txBox="1"/>
          <p:nvPr>
            <p:ph idx="1" type="body"/>
          </p:nvPr>
        </p:nvSpPr>
        <p:spPr>
          <a:xfrm>
            <a:off x="311700" y="2529925"/>
            <a:ext cx="8520600" cy="203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Objective:</a:t>
            </a:r>
            <a:r>
              <a:rPr lang="en" sz="1400">
                <a:solidFill>
                  <a:schemeClr val="dk1"/>
                </a:solidFill>
              </a:rPr>
              <a:t> Generate 3D models from text without explicit 3D supervision.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Challenge:</a:t>
            </a:r>
            <a:r>
              <a:rPr lang="en" sz="1400">
                <a:solidFill>
                  <a:schemeClr val="dk1"/>
                </a:solidFill>
              </a:rPr>
              <a:t> 3D training data is scarce; 2D diffusion models lack 3D consistency.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Solution:</a:t>
            </a:r>
            <a:r>
              <a:rPr lang="en" sz="1400">
                <a:solidFill>
                  <a:schemeClr val="dk1"/>
                </a:solidFill>
              </a:rPr>
              <a:t> Score Distillation Sampling (SDS) for NeRF optimization.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114" name="Google Shape;114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5" name="Google Shape;115;p20" title="banner_1x6_customhue_A-ezgif.com-optimize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1152463"/>
            <a:ext cx="7620000" cy="126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 Overview</a:t>
            </a:r>
            <a:endParaRPr/>
          </a:p>
        </p:txBody>
      </p:sp>
      <p:sp>
        <p:nvSpPr>
          <p:cNvPr id="121" name="Google Shape;121;p21"/>
          <p:cNvSpPr txBox="1"/>
          <p:nvPr>
            <p:ph idx="1" type="body"/>
          </p:nvPr>
        </p:nvSpPr>
        <p:spPr>
          <a:xfrm>
            <a:off x="311700" y="1152475"/>
            <a:ext cx="3324300" cy="14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chemeClr val="dk1"/>
                </a:solidFill>
              </a:rPr>
              <a:t>Uses </a:t>
            </a:r>
            <a:r>
              <a:rPr b="1" lang="en" sz="1100">
                <a:solidFill>
                  <a:schemeClr val="dk1"/>
                </a:solidFill>
              </a:rPr>
              <a:t>pre-trained 2D diffusion model</a:t>
            </a:r>
            <a:r>
              <a:rPr lang="en" sz="1100">
                <a:solidFill>
                  <a:schemeClr val="dk1"/>
                </a:solidFill>
              </a:rPr>
              <a:t> (Imagen) to generate </a:t>
            </a:r>
            <a:r>
              <a:rPr b="1" lang="en" sz="1100">
                <a:solidFill>
                  <a:schemeClr val="dk1"/>
                </a:solidFill>
              </a:rPr>
              <a:t>view-consistent renders</a:t>
            </a:r>
            <a:r>
              <a:rPr lang="en" sz="1100">
                <a:solidFill>
                  <a:schemeClr val="dk1"/>
                </a:solidFill>
              </a:rPr>
              <a:t>.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chemeClr val="dk1"/>
                </a:solidFill>
              </a:rPr>
              <a:t>Optimizes a </a:t>
            </a:r>
            <a:r>
              <a:rPr b="1" lang="en" sz="1100">
                <a:solidFill>
                  <a:schemeClr val="dk1"/>
                </a:solidFill>
              </a:rPr>
              <a:t>NeRF representation</a:t>
            </a:r>
            <a:r>
              <a:rPr lang="en" sz="1100">
                <a:solidFill>
                  <a:schemeClr val="dk1"/>
                </a:solidFill>
              </a:rPr>
              <a:t> via </a:t>
            </a:r>
            <a:r>
              <a:rPr b="1" lang="en" sz="1100">
                <a:solidFill>
                  <a:schemeClr val="dk1"/>
                </a:solidFill>
              </a:rPr>
              <a:t>SDS loss</a:t>
            </a:r>
            <a:r>
              <a:rPr lang="en" sz="1100">
                <a:solidFill>
                  <a:schemeClr val="dk1"/>
                </a:solidFill>
              </a:rPr>
              <a:t>.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No explicit 3D supervision required.</a:t>
            </a:r>
            <a:endParaRPr/>
          </a:p>
        </p:txBody>
      </p:sp>
      <p:sp>
        <p:nvSpPr>
          <p:cNvPr id="122" name="Google Shape;122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3" name="Google Shape;123;p21" title="Screenshot from 2025-03-24 21-36-1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1729" y="1152476"/>
            <a:ext cx="5070570" cy="7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1" title="Screenshot from 2025-03-24 21-36-0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9750" y="2016170"/>
            <a:ext cx="4294525" cy="58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1"/>
          <p:cNvSpPr txBox="1"/>
          <p:nvPr>
            <p:ph idx="1" type="body"/>
          </p:nvPr>
        </p:nvSpPr>
        <p:spPr>
          <a:xfrm>
            <a:off x="437425" y="2857300"/>
            <a:ext cx="3324300" cy="14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Noise Residual:</a:t>
            </a:r>
            <a:r>
              <a:rPr lang="en" sz="1100">
                <a:solidFill>
                  <a:schemeClr val="dk1"/>
                </a:solidFill>
              </a:rPr>
              <a:t> The difference between the predicted noise and the actual noise added during training. It measures how accurately the model removes noise from the input.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U-Net Jacobian:</a:t>
            </a:r>
            <a:r>
              <a:rPr lang="en" sz="1100">
                <a:solidFill>
                  <a:schemeClr val="dk1"/>
                </a:solidFill>
              </a:rPr>
              <a:t> Represents how changes in the noisy input affect the predicted noise. It determines how sensitive the diffusion model is to variations in the input.</a:t>
            </a:r>
            <a:br>
              <a:rPr lang="en" sz="1100">
                <a:solidFill>
                  <a:schemeClr val="dk1"/>
                </a:solidFill>
              </a:rPr>
            </a:br>
            <a:r>
              <a:rPr b="1" lang="en" sz="1100">
                <a:solidFill>
                  <a:schemeClr val="dk1"/>
                </a:solidFill>
              </a:rPr>
              <a:t>Generator Jacobian:</a:t>
            </a:r>
            <a:r>
              <a:rPr lang="en" sz="1100">
                <a:solidFill>
                  <a:schemeClr val="dk1"/>
                </a:solidFill>
              </a:rPr>
              <a:t> Describes how updates to the model parameters influence the generated image. It helps guide optimization when training a 3D representation using diffusion models.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26" name="Google Shape;126;p21"/>
          <p:cNvSpPr txBox="1"/>
          <p:nvPr>
            <p:ph idx="1" type="body"/>
          </p:nvPr>
        </p:nvSpPr>
        <p:spPr>
          <a:xfrm>
            <a:off x="4634850" y="2799350"/>
            <a:ext cx="3324300" cy="14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SDS optimizes a 3D representation by distilling knowledge from a </a:t>
            </a:r>
            <a:r>
              <a:rPr b="1" lang="en" sz="1100">
                <a:solidFill>
                  <a:schemeClr val="dk1"/>
                </a:solidFill>
              </a:rPr>
              <a:t>pretrained 2D diffusion model</a:t>
            </a:r>
            <a:r>
              <a:rPr lang="en" sz="1100">
                <a:solidFill>
                  <a:schemeClr val="dk1"/>
                </a:solidFill>
              </a:rPr>
              <a:t>. It </a:t>
            </a:r>
            <a:r>
              <a:rPr b="1" lang="en" sz="1100">
                <a:solidFill>
                  <a:schemeClr val="dk1"/>
                </a:solidFill>
              </a:rPr>
              <a:t>guides a NeRF</a:t>
            </a:r>
            <a:r>
              <a:rPr lang="en" sz="1100">
                <a:solidFill>
                  <a:schemeClr val="dk1"/>
                </a:solidFill>
              </a:rPr>
              <a:t> to produce 3D objects whose 2D renderings align with the diffusion model’s learned image distribution. This enables </a:t>
            </a:r>
            <a:r>
              <a:rPr b="1" lang="en" sz="1100">
                <a:solidFill>
                  <a:schemeClr val="dk1"/>
                </a:solidFill>
              </a:rPr>
              <a:t>text-to-3D generation without explicit 3D supervision</a:t>
            </a:r>
            <a:r>
              <a:rPr lang="en" sz="1100">
                <a:solidFill>
                  <a:schemeClr val="dk1"/>
                </a:solidFill>
              </a:rPr>
              <a:t> while enforcing </a:t>
            </a:r>
            <a:r>
              <a:rPr b="1" lang="en" sz="1100">
                <a:solidFill>
                  <a:schemeClr val="dk1"/>
                </a:solidFill>
              </a:rPr>
              <a:t>multi-view consistency</a:t>
            </a:r>
            <a:r>
              <a:rPr lang="en" sz="1100">
                <a:solidFill>
                  <a:schemeClr val="dk1"/>
                </a:solidFill>
              </a:rPr>
              <a:t>.</a:t>
            </a:r>
            <a:endParaRPr b="1"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