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9" r:id="rId3"/>
    <p:sldId id="269" r:id="rId4"/>
    <p:sldId id="268" r:id="rId5"/>
    <p:sldId id="271" r:id="rId6"/>
    <p:sldId id="270" r:id="rId7"/>
    <p:sldId id="260" r:id="rId8"/>
    <p:sldId id="257" r:id="rId9"/>
    <p:sldId id="261" r:id="rId10"/>
    <p:sldId id="262" r:id="rId11"/>
    <p:sldId id="263" r:id="rId12"/>
    <p:sldId id="265" r:id="rId13"/>
    <p:sldId id="267" r:id="rId14"/>
    <p:sldId id="266" r:id="rId15"/>
    <p:sldId id="273" r:id="rId16"/>
    <p:sldId id="275" r:id="rId17"/>
    <p:sldId id="276" r:id="rId18"/>
    <p:sldId id="277" r:id="rId19"/>
    <p:sldId id="274" r:id="rId20"/>
    <p:sldId id="27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745"/>
    <p:restoredTop sz="66803"/>
  </p:normalViewPr>
  <p:slideViewPr>
    <p:cSldViewPr snapToGrid="0">
      <p:cViewPr varScale="1">
        <p:scale>
          <a:sx n="83" d="100"/>
          <a:sy n="83" d="100"/>
        </p:scale>
        <p:origin x="51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706B65-4D61-CA48-AFD3-BD0FCFB4EA3D}" type="datetimeFigureOut">
              <a:rPr lang="en-US" smtClean="0"/>
              <a:t>2/11/25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11B776-09A7-974B-95B1-5BC35562E1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889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="0" i="0" u="none" strike="noStrike" dirty="0">
                <a:solidFill>
                  <a:srgbClr val="E8E8E8"/>
                </a:solidFill>
                <a:effectLst/>
                <a:latin typeface="Roboto" panose="02000000000000000000" pitchFamily="2" charset="0"/>
              </a:rPr>
              <a:t>We keep alternating between predicting the clean data, and projecting it back to a lower noise level until we get the clean sample.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11B776-09A7-974B-95B1-5BC35562E13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971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="0" i="0" u="none" strike="noStrike" dirty="0">
                <a:solidFill>
                  <a:srgbClr val="E8E8E8"/>
                </a:solidFill>
                <a:effectLst/>
                <a:latin typeface="Roboto" panose="020F0502020204030204" pitchFamily="34" charset="0"/>
              </a:rPr>
              <a:t>where </a:t>
            </a:r>
            <a:r>
              <a:rPr lang="en-CA" b="0" i="0" u="none" strike="noStrike" dirty="0">
                <a:solidFill>
                  <a:srgbClr val="E8E8E8"/>
                </a:solidFill>
                <a:effectLst/>
                <a:latin typeface="Roboto" panose="02000000000000000000" pitchFamily="2" charset="0"/>
              </a:rPr>
              <a:t> is an </a:t>
            </a:r>
            <a:r>
              <a:rPr lang="en-CA" b="0" i="1" u="none" strike="noStrike" dirty="0">
                <a:solidFill>
                  <a:srgbClr val="E8E8E8"/>
                </a:solidFill>
                <a:effectLst/>
                <a:latin typeface="Roboto" panose="02000000000000000000" pitchFamily="2" charset="0"/>
              </a:rPr>
              <a:t>infinitesimal Gaussian</a:t>
            </a:r>
            <a:r>
              <a:rPr lang="en-CA" b="0" i="0" u="none" strike="noStrike" dirty="0">
                <a:solidFill>
                  <a:srgbClr val="E8E8E8"/>
                </a:solidFill>
                <a:effectLst/>
                <a:latin typeface="Roboto" panose="02000000000000000000" pitchFamily="2" charset="0"/>
              </a:rPr>
              <a:t> (formally, a Brownian motion).</a:t>
            </a:r>
            <a:r>
              <a:rPr lang="en-CA" b="0" i="0" dirty="0" err="1">
                <a:effectLst/>
                <a:latin typeface="KaTeX_Main"/>
              </a:rPr>
              <a:t>ft</a:t>
            </a:r>
            <a:r>
              <a:rPr lang="en-CA" b="0" i="1" dirty="0" err="1">
                <a:effectLst/>
                <a:latin typeface="KaTeX_Math"/>
              </a:rPr>
              <a:t>ft</a:t>
            </a:r>
            <a:r>
              <a:rPr lang="en-CA" b="0" i="0" dirty="0">
                <a:effectLst/>
                <a:latin typeface="KaTeX_Main"/>
              </a:rPr>
              <a:t>​</a:t>
            </a:r>
            <a:r>
              <a:rPr lang="en-CA" b="0" i="0" u="none" strike="noStrike" dirty="0">
                <a:solidFill>
                  <a:srgbClr val="E8E8E8"/>
                </a:solidFill>
                <a:effectLst/>
                <a:latin typeface="Roboto" panose="02000000000000000000" pitchFamily="2" charset="0"/>
              </a:rPr>
              <a:t> and </a:t>
            </a:r>
            <a:r>
              <a:rPr lang="en-CA" b="0" i="0" dirty="0" err="1">
                <a:effectLst/>
                <a:latin typeface="KaTeX_Main"/>
              </a:rPr>
              <a:t>gt</a:t>
            </a:r>
            <a:r>
              <a:rPr lang="en-CA" b="0" i="1" dirty="0" err="1">
                <a:effectLst/>
                <a:latin typeface="KaTeX_Math"/>
              </a:rPr>
              <a:t>gt</a:t>
            </a:r>
            <a:r>
              <a:rPr lang="en-CA" b="0" i="0" dirty="0">
                <a:effectLst/>
                <a:latin typeface="KaTeX_Main"/>
              </a:rPr>
              <a:t>​</a:t>
            </a:r>
            <a:r>
              <a:rPr lang="en-CA" b="0" i="0" u="none" strike="noStrike" dirty="0">
                <a:solidFill>
                  <a:srgbClr val="E8E8E8"/>
                </a:solidFill>
                <a:effectLst/>
                <a:latin typeface="Roboto" panose="02000000000000000000" pitchFamily="2" charset="0"/>
              </a:rPr>
              <a:t> decide the noise schedule.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11B776-09A7-974B-95B1-5BC35562E13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4481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dirty="0">
                <a:effectLst/>
                <a:latin typeface="NimbusRomNo9L"/>
              </a:rPr>
              <a:t>Flow models learn a neural network to estimate the expected value </a:t>
            </a:r>
            <a:r>
              <a:rPr lang="en-CA" sz="1200" dirty="0">
                <a:effectLst/>
                <a:latin typeface="CMMI10"/>
              </a:rPr>
              <a:t>v</a:t>
            </a:r>
            <a:r>
              <a:rPr lang="en-CA" sz="1200" dirty="0">
                <a:effectLst/>
                <a:latin typeface="CMR10"/>
              </a:rPr>
              <a:t> ̄</a:t>
            </a:r>
            <a:r>
              <a:rPr lang="en-CA" sz="1200" dirty="0">
                <a:effectLst/>
                <a:latin typeface="CMMI7"/>
              </a:rPr>
              <a:t>t </a:t>
            </a:r>
            <a:r>
              <a:rPr lang="en-CA" sz="1200" dirty="0">
                <a:effectLst/>
                <a:latin typeface="CMR10"/>
              </a:rPr>
              <a:t>= </a:t>
            </a:r>
            <a:r>
              <a:rPr lang="en-CA" sz="1200" dirty="0">
                <a:effectLst/>
                <a:latin typeface="MSBM10"/>
              </a:rPr>
              <a:t>E</a:t>
            </a:r>
            <a:r>
              <a:rPr lang="en-CA" sz="1200" dirty="0">
                <a:effectLst/>
                <a:latin typeface="CMR10"/>
              </a:rPr>
              <a:t>[</a:t>
            </a:r>
            <a:r>
              <a:rPr lang="en-CA" sz="1200" dirty="0" err="1">
                <a:effectLst/>
                <a:latin typeface="CMMI10"/>
              </a:rPr>
              <a:t>v</a:t>
            </a:r>
            <a:r>
              <a:rPr lang="en-CA" sz="1200" dirty="0" err="1">
                <a:effectLst/>
                <a:latin typeface="CMMI7"/>
              </a:rPr>
              <a:t>t</a:t>
            </a:r>
            <a:r>
              <a:rPr lang="en-CA" sz="1200" dirty="0">
                <a:effectLst/>
                <a:latin typeface="CMMI7"/>
              </a:rPr>
              <a:t> </a:t>
            </a:r>
            <a:r>
              <a:rPr lang="en-CA" sz="1200" dirty="0">
                <a:effectLst/>
                <a:latin typeface="CMSY10"/>
              </a:rPr>
              <a:t>| </a:t>
            </a:r>
            <a:r>
              <a:rPr lang="en-CA" sz="1200" dirty="0" err="1">
                <a:effectLst/>
                <a:latin typeface="CMMI10"/>
              </a:rPr>
              <a:t>x</a:t>
            </a:r>
            <a:r>
              <a:rPr lang="en-CA" sz="1200" dirty="0" err="1">
                <a:effectLst/>
                <a:latin typeface="CMMI7"/>
              </a:rPr>
              <a:t>t</a:t>
            </a:r>
            <a:r>
              <a:rPr lang="en-CA" sz="1200" dirty="0">
                <a:effectLst/>
                <a:latin typeface="CMR10"/>
              </a:rPr>
              <a:t>]</a:t>
            </a:r>
            <a:r>
              <a:rPr lang="en-US" altLang="zh-CN" sz="1200" dirty="0">
                <a:effectLst/>
                <a:latin typeface="CMR10"/>
              </a:rPr>
              <a:t>.</a:t>
            </a:r>
            <a:r>
              <a:rPr lang="zh-CN" altLang="en-US" sz="1200" dirty="0">
                <a:effectLst/>
                <a:latin typeface="CMR10"/>
              </a:rPr>
              <a:t> </a:t>
            </a:r>
            <a:br>
              <a:rPr lang="en-CA" altLang="zh-CN" sz="1200" dirty="0">
                <a:effectLst/>
                <a:latin typeface="CMR10"/>
              </a:rPr>
            </a:br>
            <a:br>
              <a:rPr lang="en-CA" altLang="zh-CN" sz="1200" dirty="0">
                <a:effectLst/>
                <a:latin typeface="CMR10"/>
              </a:rPr>
            </a:br>
            <a:r>
              <a:rPr lang="en-CA" sz="1800" dirty="0">
                <a:effectLst/>
                <a:latin typeface="NimbusRomNo9L"/>
              </a:rPr>
              <a:t>The flow model can be optimized by regressing the empirical velocity of randomly sampled pairings of noise </a:t>
            </a:r>
            <a:r>
              <a:rPr lang="en-CA" sz="1800" dirty="0">
                <a:effectLst/>
                <a:latin typeface="CMMI10"/>
              </a:rPr>
              <a:t>x</a:t>
            </a:r>
            <a:r>
              <a:rPr lang="en-CA" sz="1800" dirty="0">
                <a:effectLst/>
                <a:latin typeface="CMR7"/>
              </a:rPr>
              <a:t>0 </a:t>
            </a:r>
            <a:r>
              <a:rPr lang="en-CA" sz="1800" dirty="0">
                <a:effectLst/>
                <a:latin typeface="NimbusRomNo9L"/>
              </a:rPr>
              <a:t>and data </a:t>
            </a:r>
            <a:r>
              <a:rPr lang="en-CA" sz="1800" dirty="0">
                <a:effectLst/>
                <a:latin typeface="CMMI10"/>
              </a:rPr>
              <a:t>x</a:t>
            </a:r>
            <a:r>
              <a:rPr lang="en-CA" sz="1800" dirty="0">
                <a:effectLst/>
                <a:latin typeface="CMR7"/>
              </a:rPr>
              <a:t>1 </a:t>
            </a:r>
            <a:r>
              <a:rPr lang="en-CA" sz="1800" dirty="0">
                <a:effectLst/>
                <a:latin typeface="NimbusRomNo9L"/>
              </a:rPr>
              <a:t>pairs </a:t>
            </a:r>
            <a:br>
              <a:rPr lang="en-CA" altLang="zh-CN" sz="1200" dirty="0">
                <a:effectLst/>
                <a:latin typeface="CMR10"/>
              </a:rPr>
            </a:br>
            <a:br>
              <a:rPr lang="en-CA" altLang="zh-CN" sz="1200" dirty="0">
                <a:effectLst/>
                <a:latin typeface="CMR10"/>
              </a:rPr>
            </a:br>
            <a:r>
              <a:rPr lang="en-CA" sz="1800" dirty="0">
                <a:effectLst/>
                <a:latin typeface="NimbusRomNo9L"/>
              </a:rPr>
              <a:t>To sample from a flow model, a noise point </a:t>
            </a:r>
            <a:r>
              <a:rPr lang="en-CA" sz="1800" dirty="0">
                <a:effectLst/>
                <a:latin typeface="CMMI10"/>
              </a:rPr>
              <a:t>x</a:t>
            </a:r>
            <a:r>
              <a:rPr lang="en-CA" sz="1800" dirty="0">
                <a:effectLst/>
                <a:latin typeface="CMR7"/>
              </a:rPr>
              <a:t>0 </a:t>
            </a:r>
            <a:r>
              <a:rPr lang="en-CA" sz="1800" dirty="0">
                <a:effectLst/>
                <a:latin typeface="NimbusRomNo9L"/>
              </a:rPr>
              <a:t>is first sampled from the normal distribution. This point is then iteratively updated from </a:t>
            </a:r>
            <a:r>
              <a:rPr lang="en-CA" sz="1800" dirty="0">
                <a:effectLst/>
                <a:latin typeface="CMMI10"/>
              </a:rPr>
              <a:t>x</a:t>
            </a:r>
            <a:r>
              <a:rPr lang="en-CA" sz="1800" dirty="0">
                <a:effectLst/>
                <a:latin typeface="CMR7"/>
              </a:rPr>
              <a:t>0 </a:t>
            </a:r>
            <a:r>
              <a:rPr lang="en-CA" sz="1800" dirty="0">
                <a:effectLst/>
                <a:latin typeface="NimbusRomNo9L"/>
              </a:rPr>
              <a:t>to </a:t>
            </a:r>
            <a:r>
              <a:rPr lang="en-CA" sz="1800" dirty="0">
                <a:effectLst/>
                <a:latin typeface="CMMI10"/>
              </a:rPr>
              <a:t>x</a:t>
            </a:r>
            <a:r>
              <a:rPr lang="en-CA" sz="1800" dirty="0">
                <a:effectLst/>
                <a:latin typeface="CMR7"/>
              </a:rPr>
              <a:t>1 </a:t>
            </a:r>
            <a:r>
              <a:rPr lang="en-CA" sz="1800" dirty="0">
                <a:effectLst/>
                <a:latin typeface="NimbusRomNo9L"/>
              </a:rPr>
              <a:t>following the the </a:t>
            </a:r>
            <a:r>
              <a:rPr lang="en-CA" sz="1800" i="1" dirty="0">
                <a:effectLst/>
                <a:latin typeface="NimbusRomNo9L"/>
              </a:rPr>
              <a:t>denoising ODE </a:t>
            </a:r>
            <a:r>
              <a:rPr lang="en-CA" sz="1800" dirty="0">
                <a:effectLst/>
                <a:latin typeface="NimbusRomNo9L"/>
              </a:rPr>
              <a:t>defined as following the learned flow model </a:t>
            </a:r>
            <a:r>
              <a:rPr lang="en-CA" sz="1800" dirty="0">
                <a:effectLst/>
                <a:latin typeface="CMMI10"/>
              </a:rPr>
              <a:t>v</a:t>
            </a:r>
            <a:r>
              <a:rPr lang="en-CA" sz="1800" dirty="0">
                <a:effectLst/>
                <a:latin typeface="CMR10"/>
              </a:rPr>
              <a:t> ̄</a:t>
            </a:r>
            <a:r>
              <a:rPr lang="el-GR" sz="1800" dirty="0">
                <a:effectLst/>
                <a:latin typeface="CMMI7"/>
              </a:rPr>
              <a:t>θ </a:t>
            </a:r>
            <a:r>
              <a:rPr lang="el-GR" sz="1800" dirty="0">
                <a:effectLst/>
                <a:latin typeface="CMR10"/>
              </a:rPr>
              <a:t>(</a:t>
            </a:r>
            <a:r>
              <a:rPr lang="en-CA" sz="1800" dirty="0" err="1">
                <a:effectLst/>
                <a:latin typeface="CMMI10"/>
              </a:rPr>
              <a:t>x</a:t>
            </a:r>
            <a:r>
              <a:rPr lang="en-CA" sz="1800" dirty="0" err="1">
                <a:effectLst/>
                <a:latin typeface="CMMI7"/>
              </a:rPr>
              <a:t>t</a:t>
            </a:r>
            <a:r>
              <a:rPr lang="en-CA" sz="1800" dirty="0">
                <a:effectLst/>
                <a:latin typeface="CMMI7"/>
              </a:rPr>
              <a:t> </a:t>
            </a:r>
            <a:r>
              <a:rPr lang="en-CA" sz="1800" dirty="0">
                <a:effectLst/>
                <a:latin typeface="CMMI10"/>
              </a:rPr>
              <a:t>, t</a:t>
            </a:r>
            <a:r>
              <a:rPr lang="en-CA" sz="1800" dirty="0">
                <a:effectLst/>
                <a:latin typeface="CMR10"/>
              </a:rPr>
              <a:t>)</a:t>
            </a:r>
            <a:r>
              <a:rPr lang="en-CA" sz="1800" dirty="0">
                <a:effectLst/>
                <a:latin typeface="NimbusRomNo9L"/>
              </a:rPr>
              <a:t>. In practice, this process is approximated using Euler sampling over small discrete time intervals. </a:t>
            </a:r>
            <a:endParaRPr lang="en-CA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dirty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11B776-09A7-974B-95B1-5BC35562E13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3730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800" dirty="0">
                <a:effectLst/>
                <a:latin typeface="NimbusRomNo9L"/>
              </a:rPr>
              <a:t>Training paths are created by randomly pairing data and noise. Note that the paths overlap; there is inherent uncertainty about the direction </a:t>
            </a:r>
            <a:r>
              <a:rPr lang="en-CA" sz="1800" dirty="0" err="1">
                <a:effectLst/>
                <a:latin typeface="CMMI10"/>
              </a:rPr>
              <a:t>v</a:t>
            </a:r>
            <a:r>
              <a:rPr lang="en-CA" sz="1800" dirty="0" err="1">
                <a:effectLst/>
                <a:latin typeface="CMMI7"/>
              </a:rPr>
              <a:t>t</a:t>
            </a:r>
            <a:r>
              <a:rPr lang="en-CA" sz="1800" dirty="0">
                <a:effectLst/>
                <a:latin typeface="CMMI7"/>
              </a:rPr>
              <a:t> </a:t>
            </a:r>
            <a:r>
              <a:rPr lang="en-CA" sz="1800" dirty="0">
                <a:effectLst/>
                <a:latin typeface="NimbusRomNo9L"/>
              </a:rPr>
              <a:t>to the data point </a:t>
            </a:r>
            <a:endParaRPr lang="en-CA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11B776-09A7-974B-95B1-5BC35562E13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3777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800" dirty="0">
                <a:effectLst/>
                <a:latin typeface="NimbusRomNo9L"/>
              </a:rPr>
              <a:t>In practice, we split the batch into a fraction that is trained with </a:t>
            </a:r>
            <a:r>
              <a:rPr lang="en-CA" sz="1800" dirty="0">
                <a:effectLst/>
                <a:latin typeface="CMMI10"/>
              </a:rPr>
              <a:t>d </a:t>
            </a:r>
            <a:r>
              <a:rPr lang="en-CA" sz="1800" dirty="0">
                <a:effectLst/>
                <a:latin typeface="CMR10"/>
              </a:rPr>
              <a:t>= 0 </a:t>
            </a:r>
            <a:r>
              <a:rPr lang="en-CA" sz="1800" dirty="0">
                <a:effectLst/>
                <a:latin typeface="NimbusRomNo9L"/>
              </a:rPr>
              <a:t>and another fraction with randomly sampled </a:t>
            </a:r>
            <a:r>
              <a:rPr lang="en-CA" sz="1800" dirty="0">
                <a:effectLst/>
                <a:latin typeface="CMMI10"/>
              </a:rPr>
              <a:t>d &gt; </a:t>
            </a:r>
            <a:r>
              <a:rPr lang="en-CA" sz="1800" dirty="0">
                <a:effectLst/>
                <a:latin typeface="CMR10"/>
              </a:rPr>
              <a:t>0 </a:t>
            </a:r>
            <a:r>
              <a:rPr lang="en-CA" sz="1800" dirty="0">
                <a:effectLst/>
                <a:latin typeface="NimbusRomNo9L"/>
              </a:rPr>
              <a:t>targets. </a:t>
            </a:r>
            <a:endParaRPr lang="en-CA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11B776-09A7-974B-95B1-5BC35562E13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6230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11B776-09A7-974B-95B1-5BC35562E13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45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95FE2-0F09-1BB9-BC54-3FAB1962F3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84AC2B-0E1E-379A-0572-86A7E953A0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98CD6A-20EC-FCBA-94C4-3F84FB84F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65193-8078-2442-86D9-090ECCDCE1CE}" type="datetimeFigureOut">
              <a:rPr lang="en-US" smtClean="0"/>
              <a:t>2/11/25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E91A21-BF15-D9E4-5B58-34B6A39E9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162997-446A-2B0F-AA99-125D0E39E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BF48E-03ED-4C43-82C2-BF17483D4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71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5A978-CBA8-481A-9A5B-A2284B578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407C97-89B6-31D3-44B8-7C63879995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CB7C7B-1613-FFC1-C845-B18E6F2C2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65193-8078-2442-86D9-090ECCDCE1CE}" type="datetimeFigureOut">
              <a:rPr lang="en-US" smtClean="0"/>
              <a:t>2/11/25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6B600F-CC72-7088-0D63-27B2785CA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80729D-A5BE-FFC8-AB9C-57F43B542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BF48E-03ED-4C43-82C2-BF17483D4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253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726D36-5588-4206-25A6-BBB3CB9B2E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05E4E2-721B-CAA4-4801-5A7DD6969D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5E7AF3-3904-97A5-59FE-513C25B66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65193-8078-2442-86D9-090ECCDCE1CE}" type="datetimeFigureOut">
              <a:rPr lang="en-US" smtClean="0"/>
              <a:t>2/11/25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ABC8BC-53D9-02BA-FDBF-859D60733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B40544-B3A6-4941-9EA2-E0A2E9C00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BF48E-03ED-4C43-82C2-BF17483D4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82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C189F-B7EB-C413-0DD6-287D30439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1EDFCA-F590-BA52-4003-D245FA2EED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20C2E5-C9AA-8A8E-A30B-ED7DD2653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65193-8078-2442-86D9-090ECCDCE1CE}" type="datetimeFigureOut">
              <a:rPr lang="en-US" smtClean="0"/>
              <a:t>2/11/25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227272-FF8C-EA79-B507-7AA32BF9D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9B488B-3D2B-8D6A-C927-27C79E433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BF48E-03ED-4C43-82C2-BF17483D4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881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6CCB8-DFAA-110D-7320-18980A8AF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F38628-65E6-91F4-540A-382CFC70D3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167F6E-7FD9-8B88-A54D-DFB7C4DA4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65193-8078-2442-86D9-090ECCDCE1CE}" type="datetimeFigureOut">
              <a:rPr lang="en-US" smtClean="0"/>
              <a:t>2/11/25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B2E08C-E793-6E3C-E5F0-407D057D6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266F80-691A-1F2F-BC8D-9C61F3AE1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BF48E-03ED-4C43-82C2-BF17483D4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134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95EAC-47E9-C98A-9ADA-C99767325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27511F-D71B-D4C4-0066-2361D25230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9050BD-784A-E19E-7638-1DA1A68C03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4970C4-024C-26AB-6592-8E1F9B379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65193-8078-2442-86D9-090ECCDCE1CE}" type="datetimeFigureOut">
              <a:rPr lang="en-US" smtClean="0"/>
              <a:t>2/11/25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C7EE98-A8DF-BEE9-14F0-7FBFA58A2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94159D-D680-8366-5AD2-FF2EB4244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BF48E-03ED-4C43-82C2-BF17483D4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05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A8E48-E415-08C8-8CB5-AACDB4962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DE3628-3AC2-206B-D3C9-FBD64127D3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2F709B-AAA1-62A8-BE21-1357D56A14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D26031-46E0-7DC2-123E-2447EF73E9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881989-B35E-66E2-D90D-150EF0EB20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F06419-83E0-83F3-6537-8B3644D01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65193-8078-2442-86D9-090ECCDCE1CE}" type="datetimeFigureOut">
              <a:rPr lang="en-US" smtClean="0"/>
              <a:t>2/11/25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5D6275-1B76-A8FF-ECC6-10FAEA094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0208AD-72F4-EDB2-B403-2C1B7DD11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BF48E-03ED-4C43-82C2-BF17483D4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271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2B174-2601-7F2E-BBCF-C62945EB4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EC5D42-5DDE-C2DE-C596-D9B892F5E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65193-8078-2442-86D9-090ECCDCE1CE}" type="datetimeFigureOut">
              <a:rPr lang="en-US" smtClean="0"/>
              <a:t>2/11/25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251413-5450-BEF3-C8A2-8A01FF985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698732-E510-24FA-FAFC-FFF0228EC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BF48E-03ED-4C43-82C2-BF17483D4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807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1264E0-7C8E-2481-103C-20A7E95E4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65193-8078-2442-86D9-090ECCDCE1CE}" type="datetimeFigureOut">
              <a:rPr lang="en-US" smtClean="0"/>
              <a:t>2/11/25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9D848B-B252-E2CF-3A97-1B6E6FD69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D850EC-83A3-3504-9EB7-267F640A2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BF48E-03ED-4C43-82C2-BF17483D4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050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90B13-6443-BF5B-2526-D4FE65E5F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6B7EE8-FD19-8A0E-BB96-4870090E2E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4F08A4-1789-11CD-AFED-33F7E663FD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FCE99A-E3FF-B586-D814-8D67EECD3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65193-8078-2442-86D9-090ECCDCE1CE}" type="datetimeFigureOut">
              <a:rPr lang="en-US" smtClean="0"/>
              <a:t>2/11/25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ECE7A2-9CB2-E722-13B7-90D9254FD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7CF16D-2663-EE9B-1CE5-19C330685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BF48E-03ED-4C43-82C2-BF17483D4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885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D69D4-B513-CBBB-C488-368FA78D2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E0D012-F588-5EBB-E638-C778013B06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52FF2C-63AC-2935-FC93-9F18076E2A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21F200-F8B8-3ECD-8FDE-3875EE56F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65193-8078-2442-86D9-090ECCDCE1CE}" type="datetimeFigureOut">
              <a:rPr lang="en-US" smtClean="0"/>
              <a:t>2/11/25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62AD26-9B0D-3F6B-FF3B-922538223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E142BF-16C6-7720-1209-B739E9D26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BF48E-03ED-4C43-82C2-BF17483D4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892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27E13C-4320-CAE3-CE94-BDD6A9969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E6A8E0-6BF0-05EA-14C4-0A8A387811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359056-A039-5DF5-6942-BC2F7AEAB0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65193-8078-2442-86D9-090ECCDCE1CE}" type="datetimeFigureOut">
              <a:rPr lang="en-US" smtClean="0"/>
              <a:t>2/11/25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E0B85C-6C0E-7E59-F00F-C3FB3C8A89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B9C993-4457-F0B4-80C3-C548C21B43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6BF48E-03ED-4C43-82C2-BF17483D4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42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MmqCMwuM2Q" TargetMode="External"/><Relationship Id="rId2" Type="http://schemas.openxmlformats.org/officeDocument/2006/relationships/hyperlink" Target="https://diffusionflow.github.io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80FE0-1DF2-3D76-9C3F-D0769A64B8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>
                <a:latin typeface="Aptos" panose="020B0004020202020204" pitchFamily="34" charset="0"/>
              </a:rPr>
              <a:t>One</a:t>
            </a:r>
            <a:r>
              <a:rPr lang="zh-CN" altLang="en-US" dirty="0">
                <a:latin typeface="Aptos" panose="020B0004020202020204" pitchFamily="34" charset="0"/>
              </a:rPr>
              <a:t> </a:t>
            </a:r>
            <a:r>
              <a:rPr lang="en-US" altLang="zh-CN" dirty="0">
                <a:latin typeface="Aptos" panose="020B0004020202020204" pitchFamily="34" charset="0"/>
              </a:rPr>
              <a:t>Step</a:t>
            </a:r>
            <a:r>
              <a:rPr lang="zh-CN" altLang="en-US" dirty="0">
                <a:latin typeface="Aptos" panose="020B0004020202020204" pitchFamily="34" charset="0"/>
              </a:rPr>
              <a:t> </a:t>
            </a:r>
            <a:r>
              <a:rPr lang="en-US" altLang="zh-CN" dirty="0">
                <a:latin typeface="Aptos" panose="020B0004020202020204" pitchFamily="34" charset="0"/>
              </a:rPr>
              <a:t>Diffusion</a:t>
            </a:r>
            <a:r>
              <a:rPr lang="zh-CN" altLang="en-US" dirty="0">
                <a:latin typeface="Aptos" panose="020B0004020202020204" pitchFamily="34" charset="0"/>
              </a:rPr>
              <a:t> </a:t>
            </a:r>
            <a:r>
              <a:rPr lang="en-US" altLang="zh-CN" dirty="0">
                <a:latin typeface="Aptos" panose="020B0004020202020204" pitchFamily="34" charset="0"/>
              </a:rPr>
              <a:t>via</a:t>
            </a:r>
            <a:r>
              <a:rPr lang="zh-CN" altLang="en-US" dirty="0">
                <a:latin typeface="Aptos" panose="020B0004020202020204" pitchFamily="34" charset="0"/>
              </a:rPr>
              <a:t> </a:t>
            </a:r>
            <a:r>
              <a:rPr lang="en-US" altLang="zh-CN" dirty="0">
                <a:latin typeface="Aptos" panose="020B0004020202020204" pitchFamily="34" charset="0"/>
              </a:rPr>
              <a:t>Shortcut</a:t>
            </a:r>
            <a:r>
              <a:rPr lang="zh-CN" altLang="en-US" dirty="0">
                <a:latin typeface="Aptos" panose="020B0004020202020204" pitchFamily="34" charset="0"/>
              </a:rPr>
              <a:t> </a:t>
            </a:r>
            <a:r>
              <a:rPr lang="en-US" altLang="zh-CN" dirty="0">
                <a:latin typeface="Aptos" panose="020B0004020202020204" pitchFamily="34" charset="0"/>
              </a:rPr>
              <a:t>Models</a:t>
            </a:r>
            <a:endParaRPr lang="en-US" dirty="0">
              <a:latin typeface="Aptos" panose="020B00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64E303-90C5-DEBE-2486-2D4AAD46F04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latin typeface="Aptos" panose="020B0004020202020204" pitchFamily="34" charset="0"/>
              </a:rPr>
              <a:t>Kevin Frans</a:t>
            </a:r>
            <a:r>
              <a:rPr lang="en-US" altLang="zh-CN" dirty="0">
                <a:latin typeface="Aptos" panose="020B0004020202020204" pitchFamily="34" charset="0"/>
              </a:rPr>
              <a:t>,</a:t>
            </a:r>
            <a:r>
              <a:rPr lang="zh-CN" altLang="en-US" dirty="0">
                <a:latin typeface="Aptos" panose="020B0004020202020204" pitchFamily="34" charset="0"/>
              </a:rPr>
              <a:t> </a:t>
            </a:r>
            <a:r>
              <a:rPr lang="en-CA" altLang="zh-CN" dirty="0" err="1">
                <a:latin typeface="Aptos" panose="020B0004020202020204" pitchFamily="34" charset="0"/>
              </a:rPr>
              <a:t>Danijar</a:t>
            </a:r>
            <a:r>
              <a:rPr lang="en-CA" altLang="zh-CN" dirty="0">
                <a:latin typeface="Aptos" panose="020B0004020202020204" pitchFamily="34" charset="0"/>
              </a:rPr>
              <a:t> Hafner</a:t>
            </a:r>
            <a:r>
              <a:rPr lang="en-US" altLang="zh-CN" dirty="0">
                <a:latin typeface="Aptos" panose="020B0004020202020204" pitchFamily="34" charset="0"/>
              </a:rPr>
              <a:t>,</a:t>
            </a:r>
            <a:r>
              <a:rPr lang="zh-CN" altLang="en-US" dirty="0">
                <a:latin typeface="Aptos" panose="020B0004020202020204" pitchFamily="34" charset="0"/>
              </a:rPr>
              <a:t> </a:t>
            </a:r>
            <a:r>
              <a:rPr lang="en-CA" altLang="zh-CN" dirty="0">
                <a:latin typeface="Aptos" panose="020B0004020202020204" pitchFamily="34" charset="0"/>
              </a:rPr>
              <a:t>Sergey Levine</a:t>
            </a:r>
            <a:r>
              <a:rPr lang="en-US" altLang="zh-CN" dirty="0">
                <a:latin typeface="Aptos" panose="020B0004020202020204" pitchFamily="34" charset="0"/>
              </a:rPr>
              <a:t>,</a:t>
            </a:r>
            <a:r>
              <a:rPr lang="zh-CN" altLang="en-US" dirty="0">
                <a:latin typeface="Aptos" panose="020B0004020202020204" pitchFamily="34" charset="0"/>
              </a:rPr>
              <a:t> </a:t>
            </a:r>
            <a:r>
              <a:rPr lang="en-CA" altLang="zh-CN" dirty="0">
                <a:latin typeface="Aptos" panose="020B0004020202020204" pitchFamily="34" charset="0"/>
              </a:rPr>
              <a:t>Pieter </a:t>
            </a:r>
            <a:r>
              <a:rPr lang="en-CA" altLang="zh-CN" dirty="0" err="1">
                <a:latin typeface="Aptos" panose="020B0004020202020204" pitchFamily="34" charset="0"/>
              </a:rPr>
              <a:t>Abbeel</a:t>
            </a:r>
            <a:r>
              <a:rPr lang="en-CA" altLang="zh-CN" dirty="0">
                <a:latin typeface="Aptos" panose="020B0004020202020204" pitchFamily="34" charset="0"/>
              </a:rPr>
              <a:t> </a:t>
            </a:r>
          </a:p>
          <a:p>
            <a:r>
              <a:rPr lang="en-CA" altLang="zh-CN" dirty="0">
                <a:latin typeface="Aptos" panose="020B0004020202020204" pitchFamily="34" charset="0"/>
              </a:rPr>
              <a:t>UC Berkeley </a:t>
            </a:r>
          </a:p>
          <a:p>
            <a:r>
              <a:rPr lang="en-US" altLang="zh-CN" dirty="0">
                <a:latin typeface="Aptos" panose="020B0004020202020204" pitchFamily="34" charset="0"/>
              </a:rPr>
              <a:t>ICLR</a:t>
            </a:r>
            <a:r>
              <a:rPr lang="zh-CN" altLang="en-US" dirty="0">
                <a:latin typeface="Aptos" panose="020B0004020202020204" pitchFamily="34" charset="0"/>
              </a:rPr>
              <a:t> </a:t>
            </a:r>
            <a:r>
              <a:rPr lang="en-US" altLang="zh-CN" dirty="0">
                <a:latin typeface="Aptos" panose="020B0004020202020204" pitchFamily="34" charset="0"/>
              </a:rPr>
              <a:t>2025</a:t>
            </a:r>
            <a:r>
              <a:rPr lang="zh-CN" altLang="en-US" dirty="0">
                <a:latin typeface="Aptos" panose="020B0004020202020204" pitchFamily="34" charset="0"/>
              </a:rPr>
              <a:t> </a:t>
            </a:r>
            <a:r>
              <a:rPr lang="en-US" altLang="zh-CN" dirty="0">
                <a:latin typeface="Aptos" panose="020B0004020202020204" pitchFamily="34" charset="0"/>
              </a:rPr>
              <a:t>Oral</a:t>
            </a:r>
            <a:endParaRPr lang="en-CA" altLang="zh-CN" dirty="0">
              <a:latin typeface="Aptos" panose="020B0004020202020204" pitchFamily="34" charset="0"/>
            </a:endParaRPr>
          </a:p>
          <a:p>
            <a:r>
              <a:rPr lang="en-US" altLang="zh-CN" dirty="0">
                <a:latin typeface="Aptos" panose="020B0004020202020204" pitchFamily="34" charset="0"/>
              </a:rPr>
              <a:t>Presenter:</a:t>
            </a:r>
            <a:r>
              <a:rPr lang="zh-CN" altLang="en-US" dirty="0">
                <a:latin typeface="Aptos" panose="020B0004020202020204" pitchFamily="34" charset="0"/>
              </a:rPr>
              <a:t> </a:t>
            </a:r>
            <a:r>
              <a:rPr lang="en-US" altLang="zh-CN" dirty="0">
                <a:latin typeface="Aptos" panose="020B0004020202020204" pitchFamily="34" charset="0"/>
              </a:rPr>
              <a:t>Yilin</a:t>
            </a:r>
            <a:r>
              <a:rPr lang="zh-CN" altLang="en-US" dirty="0">
                <a:latin typeface="Aptos" panose="020B0004020202020204" pitchFamily="34" charset="0"/>
              </a:rPr>
              <a:t> </a:t>
            </a:r>
            <a:r>
              <a:rPr lang="en-US" altLang="zh-CN" dirty="0">
                <a:latin typeface="Aptos" panose="020B0004020202020204" pitchFamily="34" charset="0"/>
              </a:rPr>
              <a:t>Wang</a:t>
            </a:r>
            <a:r>
              <a:rPr lang="zh-CN" altLang="en-US" dirty="0">
                <a:latin typeface="Aptos" panose="020B0004020202020204" pitchFamily="34" charset="0"/>
              </a:rPr>
              <a:t>  </a:t>
            </a:r>
            <a:r>
              <a:rPr lang="en-US" altLang="zh-CN" dirty="0">
                <a:latin typeface="Aptos" panose="020B0004020202020204" pitchFamily="34" charset="0"/>
              </a:rPr>
              <a:t>25/02/11</a:t>
            </a:r>
            <a:endParaRPr lang="en-CA" altLang="zh-CN" dirty="0">
              <a:latin typeface="Aptos" panose="020B0004020202020204" pitchFamily="34" charset="0"/>
            </a:endParaRPr>
          </a:p>
          <a:p>
            <a:endParaRPr lang="en-US" dirty="0">
              <a:latin typeface="Aptos" panose="020B0004020202020204" pitchFamily="34" charset="0"/>
            </a:endParaRPr>
          </a:p>
          <a:p>
            <a:endParaRPr lang="en-US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88092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D8B12-D262-0EEC-8A17-57DD707F9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ptos" panose="020B0004020202020204" pitchFamily="34" charset="0"/>
              </a:rPr>
              <a:t>Shortcut</a:t>
            </a:r>
            <a:r>
              <a:rPr lang="zh-CN" altLang="en-US" dirty="0">
                <a:latin typeface="Aptos" panose="020B0004020202020204" pitchFamily="34" charset="0"/>
              </a:rPr>
              <a:t> </a:t>
            </a:r>
            <a:r>
              <a:rPr lang="en-US" altLang="zh-CN" dirty="0">
                <a:latin typeface="Aptos" panose="020B0004020202020204" pitchFamily="34" charset="0"/>
              </a:rPr>
              <a:t>Models</a:t>
            </a:r>
            <a:endParaRPr lang="en-US" dirty="0">
              <a:latin typeface="Aptos" panose="020B00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B07C6F-4552-895D-55D2-B26050AC0F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latin typeface="Aptos" panose="020B0004020202020204" pitchFamily="34" charset="0"/>
              </a:rPr>
              <a:t>Generalization</a:t>
            </a:r>
            <a:r>
              <a:rPr lang="zh-CN" altLang="en-US" dirty="0">
                <a:latin typeface="Aptos" panose="020B0004020202020204" pitchFamily="34" charset="0"/>
              </a:rPr>
              <a:t> </a:t>
            </a:r>
            <a:r>
              <a:rPr lang="en-US" altLang="zh-CN" dirty="0">
                <a:latin typeface="Aptos" panose="020B0004020202020204" pitchFamily="34" charset="0"/>
              </a:rPr>
              <a:t>of flow-matching models to larger step sizes:</a:t>
            </a:r>
          </a:p>
          <a:p>
            <a:pPr lvl="1"/>
            <a:r>
              <a:rPr lang="en-US" altLang="zh-CN" dirty="0">
                <a:latin typeface="Aptos" panose="020B0004020202020204" pitchFamily="34" charset="0"/>
              </a:rPr>
              <a:t>shortcut models additionally learn to make larger jumps. </a:t>
            </a:r>
          </a:p>
          <a:p>
            <a:r>
              <a:rPr lang="en-US" altLang="zh-CN" dirty="0">
                <a:latin typeface="Aptos" panose="020B0004020202020204" pitchFamily="34" charset="0"/>
              </a:rPr>
              <a:t>At d → 0, the shortcut is equivalent to the flow. </a:t>
            </a:r>
          </a:p>
          <a:p>
            <a:r>
              <a:rPr lang="en-US" altLang="zh-CN" b="1" dirty="0">
                <a:latin typeface="Aptos" panose="020B0004020202020204" pitchFamily="34" charset="0"/>
              </a:rPr>
              <a:t>Self-consistency</a:t>
            </a:r>
            <a:r>
              <a:rPr lang="zh-CN" altLang="en-US" b="1" dirty="0">
                <a:latin typeface="Aptos" panose="020B0004020202020204" pitchFamily="34" charset="0"/>
              </a:rPr>
              <a:t> </a:t>
            </a:r>
            <a:r>
              <a:rPr lang="en-US" altLang="zh-CN" b="1" dirty="0">
                <a:latin typeface="Aptos" panose="020B0004020202020204" pitchFamily="34" charset="0"/>
              </a:rPr>
              <a:t>property</a:t>
            </a:r>
          </a:p>
          <a:p>
            <a:pPr lvl="1"/>
            <a:r>
              <a:rPr lang="en-US" altLang="zh-CN" dirty="0">
                <a:latin typeface="Aptos" panose="020B0004020202020204" pitchFamily="34" charset="0"/>
              </a:rPr>
              <a:t>One</a:t>
            </a:r>
            <a:r>
              <a:rPr lang="zh-CN" altLang="en-US" dirty="0">
                <a:latin typeface="Aptos" panose="020B0004020202020204" pitchFamily="34" charset="0"/>
              </a:rPr>
              <a:t> </a:t>
            </a:r>
            <a:r>
              <a:rPr lang="en-US" altLang="zh-CN" dirty="0">
                <a:latin typeface="Aptos" panose="020B0004020202020204" pitchFamily="34" charset="0"/>
              </a:rPr>
              <a:t>shortcut</a:t>
            </a:r>
            <a:r>
              <a:rPr lang="zh-CN" altLang="en-US" dirty="0">
                <a:latin typeface="Aptos" panose="020B0004020202020204" pitchFamily="34" charset="0"/>
              </a:rPr>
              <a:t> </a:t>
            </a:r>
            <a:r>
              <a:rPr lang="en-US" altLang="zh-CN" dirty="0">
                <a:latin typeface="Aptos" panose="020B0004020202020204" pitchFamily="34" charset="0"/>
              </a:rPr>
              <a:t>step</a:t>
            </a:r>
            <a:r>
              <a:rPr lang="zh-CN" altLang="en-US" dirty="0">
                <a:latin typeface="Aptos" panose="020B0004020202020204" pitchFamily="34" charset="0"/>
              </a:rPr>
              <a:t> </a:t>
            </a:r>
            <a:r>
              <a:rPr lang="en-US" altLang="zh-CN" dirty="0">
                <a:latin typeface="Aptos" panose="020B0004020202020204" pitchFamily="34" charset="0"/>
              </a:rPr>
              <a:t>equals</a:t>
            </a:r>
            <a:r>
              <a:rPr lang="zh-CN" altLang="en-US" dirty="0">
                <a:latin typeface="Aptos" panose="020B0004020202020204" pitchFamily="34" charset="0"/>
              </a:rPr>
              <a:t> </a:t>
            </a:r>
            <a:r>
              <a:rPr lang="en-US" altLang="zh-CN" dirty="0">
                <a:latin typeface="Aptos" panose="020B0004020202020204" pitchFamily="34" charset="0"/>
              </a:rPr>
              <a:t>two</a:t>
            </a:r>
            <a:r>
              <a:rPr lang="zh-CN" altLang="en-US" dirty="0">
                <a:latin typeface="Aptos" panose="020B0004020202020204" pitchFamily="34" charset="0"/>
              </a:rPr>
              <a:t> </a:t>
            </a:r>
            <a:r>
              <a:rPr lang="en-US" altLang="zh-CN" dirty="0">
                <a:latin typeface="Aptos" panose="020B0004020202020204" pitchFamily="34" charset="0"/>
              </a:rPr>
              <a:t>consecutive</a:t>
            </a:r>
            <a:r>
              <a:rPr lang="zh-CN" altLang="en-US" dirty="0">
                <a:latin typeface="Aptos" panose="020B0004020202020204" pitchFamily="34" charset="0"/>
              </a:rPr>
              <a:t> </a:t>
            </a:r>
            <a:r>
              <a:rPr lang="en-US" altLang="zh-CN" dirty="0">
                <a:latin typeface="Aptos" panose="020B0004020202020204" pitchFamily="34" charset="0"/>
              </a:rPr>
              <a:t>shortcut</a:t>
            </a:r>
            <a:r>
              <a:rPr lang="zh-CN" altLang="en-US" dirty="0">
                <a:latin typeface="Aptos" panose="020B0004020202020204" pitchFamily="34" charset="0"/>
              </a:rPr>
              <a:t> </a:t>
            </a:r>
            <a:r>
              <a:rPr lang="en-US" altLang="zh-CN" dirty="0">
                <a:latin typeface="Aptos" panose="020B0004020202020204" pitchFamily="34" charset="0"/>
              </a:rPr>
              <a:t>steps</a:t>
            </a:r>
            <a:r>
              <a:rPr lang="zh-CN" altLang="en-US" dirty="0">
                <a:latin typeface="Aptos" panose="020B0004020202020204" pitchFamily="34" charset="0"/>
              </a:rPr>
              <a:t> </a:t>
            </a:r>
            <a:r>
              <a:rPr lang="en-US" altLang="zh-CN" dirty="0">
                <a:latin typeface="Aptos" panose="020B0004020202020204" pitchFamily="34" charset="0"/>
              </a:rPr>
              <a:t>of</a:t>
            </a:r>
            <a:r>
              <a:rPr lang="zh-CN" altLang="en-US" dirty="0">
                <a:latin typeface="Aptos" panose="020B0004020202020204" pitchFamily="34" charset="0"/>
              </a:rPr>
              <a:t> </a:t>
            </a:r>
            <a:r>
              <a:rPr lang="en-US" altLang="zh-CN" dirty="0">
                <a:latin typeface="Aptos" panose="020B0004020202020204" pitchFamily="34" charset="0"/>
              </a:rPr>
              <a:t>half</a:t>
            </a:r>
            <a:r>
              <a:rPr lang="zh-CN" altLang="en-US" dirty="0">
                <a:latin typeface="Aptos" panose="020B0004020202020204" pitchFamily="34" charset="0"/>
              </a:rPr>
              <a:t> </a:t>
            </a:r>
            <a:r>
              <a:rPr lang="en-US" altLang="zh-CN" dirty="0">
                <a:latin typeface="Aptos" panose="020B0004020202020204" pitchFamily="34" charset="0"/>
              </a:rPr>
              <a:t>the</a:t>
            </a:r>
            <a:r>
              <a:rPr lang="zh-CN" altLang="en-US" dirty="0">
                <a:latin typeface="Aptos" panose="020B0004020202020204" pitchFamily="34" charset="0"/>
              </a:rPr>
              <a:t> </a:t>
            </a:r>
            <a:r>
              <a:rPr lang="en-US" altLang="zh-CN" dirty="0">
                <a:latin typeface="Aptos" panose="020B0004020202020204" pitchFamily="34" charset="0"/>
              </a:rPr>
              <a:t>size</a:t>
            </a:r>
          </a:p>
          <a:p>
            <a:endParaRPr lang="en-US" altLang="zh-CN" dirty="0">
              <a:latin typeface="Aptos" panose="020B0004020202020204" pitchFamily="34" charset="0"/>
            </a:endParaRPr>
          </a:p>
          <a:p>
            <a:endParaRPr lang="en-US" altLang="zh-CN" dirty="0">
              <a:latin typeface="Aptos" panose="020B00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4E3906-8ADF-675B-E7C0-AF2B08A5D9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343" r="2041"/>
          <a:stretch/>
        </p:blipFill>
        <p:spPr>
          <a:xfrm>
            <a:off x="964615" y="4136836"/>
            <a:ext cx="8811152" cy="27244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C0AEAA4-BAD1-3128-1BFC-E45EBCF1A3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2077" y="3221434"/>
            <a:ext cx="4358302" cy="421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9438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D8B12-D262-0EEC-8A17-57DD707F9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ptos" panose="020B0004020202020204" pitchFamily="34" charset="0"/>
              </a:rPr>
              <a:t>Shortcut</a:t>
            </a:r>
            <a:r>
              <a:rPr lang="zh-CN" altLang="en-US" dirty="0">
                <a:latin typeface="Aptos" panose="020B0004020202020204" pitchFamily="34" charset="0"/>
              </a:rPr>
              <a:t> </a:t>
            </a:r>
            <a:r>
              <a:rPr lang="en-US" altLang="zh-CN" dirty="0">
                <a:latin typeface="Aptos" panose="020B0004020202020204" pitchFamily="34" charset="0"/>
              </a:rPr>
              <a:t>Models</a:t>
            </a:r>
            <a:endParaRPr lang="en-US" dirty="0">
              <a:latin typeface="Aptos" panose="020B00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B07C6F-4552-895D-55D2-B26050AC0F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latin typeface="Aptos" panose="020B0004020202020204" pitchFamily="34" charset="0"/>
              </a:rPr>
              <a:t>Objective</a:t>
            </a:r>
          </a:p>
          <a:p>
            <a:pPr lvl="1"/>
            <a:r>
              <a:rPr lang="en-US" altLang="zh-CN" dirty="0">
                <a:latin typeface="Aptos" panose="020B0004020202020204" pitchFamily="34" charset="0"/>
              </a:rPr>
              <a:t>A</a:t>
            </a:r>
            <a:r>
              <a:rPr lang="zh-CN" altLang="en-US" dirty="0">
                <a:latin typeface="Aptos" panose="020B0004020202020204" pitchFamily="34" charset="0"/>
              </a:rPr>
              <a:t> </a:t>
            </a:r>
            <a:r>
              <a:rPr lang="en-US" altLang="zh-CN" dirty="0">
                <a:latin typeface="Aptos" panose="020B0004020202020204" pitchFamily="34" charset="0"/>
              </a:rPr>
              <a:t>consistent</a:t>
            </a:r>
            <a:r>
              <a:rPr lang="zh-CN" altLang="en-US" dirty="0">
                <a:latin typeface="Aptos" panose="020B0004020202020204" pitchFamily="34" charset="0"/>
              </a:rPr>
              <a:t> </a:t>
            </a:r>
            <a:r>
              <a:rPr lang="en-US" altLang="zh-CN" dirty="0">
                <a:latin typeface="Aptos" panose="020B0004020202020204" pitchFamily="34" charset="0"/>
              </a:rPr>
              <a:t>noise-data</a:t>
            </a:r>
            <a:r>
              <a:rPr lang="zh-CN" altLang="en-US" dirty="0">
                <a:latin typeface="Aptos" panose="020B0004020202020204" pitchFamily="34" charset="0"/>
              </a:rPr>
              <a:t> </a:t>
            </a:r>
            <a:r>
              <a:rPr lang="en-US" altLang="zh-CN" dirty="0">
                <a:latin typeface="Aptos" panose="020B0004020202020204" pitchFamily="34" charset="0"/>
              </a:rPr>
              <a:t>mapping</a:t>
            </a:r>
            <a:r>
              <a:rPr lang="zh-CN" altLang="en-US" dirty="0">
                <a:latin typeface="Aptos" panose="020B0004020202020204" pitchFamily="34" charset="0"/>
              </a:rPr>
              <a:t> </a:t>
            </a:r>
            <a:r>
              <a:rPr lang="en-US" altLang="zh-CN" dirty="0">
                <a:latin typeface="Aptos" panose="020B0004020202020204" pitchFamily="34" charset="0"/>
              </a:rPr>
              <a:t>when</a:t>
            </a:r>
            <a:r>
              <a:rPr lang="zh-CN" altLang="en-US" dirty="0">
                <a:latin typeface="Aptos" panose="020B0004020202020204" pitchFamily="34" charset="0"/>
              </a:rPr>
              <a:t> </a:t>
            </a:r>
            <a:r>
              <a:rPr lang="en-US" altLang="zh-CN" dirty="0">
                <a:latin typeface="Aptos" panose="020B0004020202020204" pitchFamily="34" charset="0"/>
              </a:rPr>
              <a:t>queried</a:t>
            </a:r>
            <a:r>
              <a:rPr lang="zh-CN" altLang="en-US" dirty="0">
                <a:latin typeface="Aptos" panose="020B0004020202020204" pitchFamily="34" charset="0"/>
              </a:rPr>
              <a:t> </a:t>
            </a:r>
            <a:r>
              <a:rPr lang="en-US" altLang="zh-CN" b="1" i="1" dirty="0">
                <a:latin typeface="Aptos" panose="020B0004020202020204" pitchFamily="34" charset="0"/>
              </a:rPr>
              <a:t>under</a:t>
            </a:r>
            <a:r>
              <a:rPr lang="zh-CN" altLang="en-US" b="1" i="1" dirty="0">
                <a:latin typeface="Aptos" panose="020B0004020202020204" pitchFamily="34" charset="0"/>
              </a:rPr>
              <a:t> </a:t>
            </a:r>
            <a:r>
              <a:rPr lang="en-US" altLang="zh-CN" b="1" i="1" dirty="0">
                <a:latin typeface="Aptos" panose="020B0004020202020204" pitchFamily="34" charset="0"/>
              </a:rPr>
              <a:t>any</a:t>
            </a:r>
            <a:r>
              <a:rPr lang="zh-CN" altLang="en-US" b="1" i="1" dirty="0">
                <a:latin typeface="Aptos" panose="020B0004020202020204" pitchFamily="34" charset="0"/>
              </a:rPr>
              <a:t> </a:t>
            </a:r>
            <a:r>
              <a:rPr lang="en-US" altLang="zh-CN" b="1" i="1" dirty="0">
                <a:latin typeface="Aptos" panose="020B0004020202020204" pitchFamily="34" charset="0"/>
              </a:rPr>
              <a:t>sequence</a:t>
            </a:r>
            <a:r>
              <a:rPr lang="zh-CN" altLang="en-US" b="1" i="1" dirty="0">
                <a:latin typeface="Aptos" panose="020B0004020202020204" pitchFamily="34" charset="0"/>
              </a:rPr>
              <a:t> </a:t>
            </a:r>
            <a:r>
              <a:rPr lang="en-US" altLang="zh-CN" b="1" i="1" dirty="0">
                <a:latin typeface="Aptos" panose="020B0004020202020204" pitchFamily="34" charset="0"/>
              </a:rPr>
              <a:t>of</a:t>
            </a:r>
            <a:r>
              <a:rPr lang="zh-CN" altLang="en-US" b="1" i="1" dirty="0">
                <a:latin typeface="Aptos" panose="020B0004020202020204" pitchFamily="34" charset="0"/>
              </a:rPr>
              <a:t> </a:t>
            </a:r>
            <a:r>
              <a:rPr lang="en-US" altLang="zh-CN" b="1" i="1" dirty="0">
                <a:latin typeface="Aptos" panose="020B0004020202020204" pitchFamily="34" charset="0"/>
              </a:rPr>
              <a:t>step</a:t>
            </a:r>
            <a:r>
              <a:rPr lang="zh-CN" altLang="en-US" b="1" i="1" dirty="0">
                <a:latin typeface="Aptos" panose="020B0004020202020204" pitchFamily="34" charset="0"/>
              </a:rPr>
              <a:t> </a:t>
            </a:r>
            <a:r>
              <a:rPr lang="en-US" altLang="zh-CN" b="1" i="1" dirty="0">
                <a:latin typeface="Aptos" panose="020B0004020202020204" pitchFamily="34" charset="0"/>
              </a:rPr>
              <a:t>sizes,</a:t>
            </a:r>
            <a:r>
              <a:rPr lang="zh-CN" altLang="en-US" b="1" i="1" dirty="0">
                <a:latin typeface="Aptos" panose="020B0004020202020204" pitchFamily="34" charset="0"/>
              </a:rPr>
              <a:t> </a:t>
            </a:r>
            <a:r>
              <a:rPr lang="en-US" altLang="zh-CN" b="1" i="1" dirty="0">
                <a:latin typeface="Aptos" panose="020B0004020202020204" pitchFamily="34" charset="0"/>
              </a:rPr>
              <a:t>including</a:t>
            </a:r>
            <a:r>
              <a:rPr lang="zh-CN" altLang="en-US" b="1" i="1" dirty="0">
                <a:latin typeface="Aptos" panose="020B0004020202020204" pitchFamily="34" charset="0"/>
              </a:rPr>
              <a:t> </a:t>
            </a:r>
            <a:r>
              <a:rPr lang="en-US" altLang="zh-CN" b="1" i="1" dirty="0">
                <a:latin typeface="Aptos" panose="020B0004020202020204" pitchFamily="34" charset="0"/>
              </a:rPr>
              <a:t>directly</a:t>
            </a:r>
            <a:r>
              <a:rPr lang="zh-CN" altLang="en-US" b="1" i="1" dirty="0">
                <a:latin typeface="Aptos" panose="020B0004020202020204" pitchFamily="34" charset="0"/>
              </a:rPr>
              <a:t> </a:t>
            </a:r>
            <a:r>
              <a:rPr lang="en-US" altLang="zh-CN" b="1" i="1" dirty="0">
                <a:latin typeface="Aptos" panose="020B0004020202020204" pitchFamily="34" charset="0"/>
              </a:rPr>
              <a:t>in</a:t>
            </a:r>
            <a:r>
              <a:rPr lang="zh-CN" altLang="en-US" b="1" i="1" dirty="0">
                <a:latin typeface="Aptos" panose="020B0004020202020204" pitchFamily="34" charset="0"/>
              </a:rPr>
              <a:t> </a:t>
            </a:r>
            <a:r>
              <a:rPr lang="en-US" altLang="zh-CN" b="1" i="1" dirty="0">
                <a:latin typeface="Aptos" panose="020B0004020202020204" pitchFamily="34" charset="0"/>
              </a:rPr>
              <a:t>a</a:t>
            </a:r>
            <a:r>
              <a:rPr lang="zh-CN" altLang="en-US" b="1" i="1" dirty="0">
                <a:latin typeface="Aptos" panose="020B0004020202020204" pitchFamily="34" charset="0"/>
              </a:rPr>
              <a:t> </a:t>
            </a:r>
            <a:r>
              <a:rPr lang="en-US" altLang="zh-CN" b="1" i="1" dirty="0">
                <a:latin typeface="Aptos" panose="020B0004020202020204" pitchFamily="34" charset="0"/>
              </a:rPr>
              <a:t>single</a:t>
            </a:r>
            <a:r>
              <a:rPr lang="zh-CN" altLang="en-US" b="1" i="1" dirty="0">
                <a:latin typeface="Aptos" panose="020B0004020202020204" pitchFamily="34" charset="0"/>
              </a:rPr>
              <a:t> </a:t>
            </a:r>
            <a:r>
              <a:rPr lang="en-US" altLang="zh-CN" b="1" i="1" dirty="0">
                <a:latin typeface="Aptos" panose="020B0004020202020204" pitchFamily="34" charset="0"/>
              </a:rPr>
              <a:t>step</a:t>
            </a:r>
            <a:r>
              <a:rPr lang="en-US" altLang="zh-CN" dirty="0">
                <a:latin typeface="Aptos" panose="020B0004020202020204" pitchFamily="34" charset="0"/>
              </a:rPr>
              <a:t>.</a:t>
            </a:r>
          </a:p>
          <a:p>
            <a:pPr lvl="1"/>
            <a:r>
              <a:rPr lang="en-US" altLang="zh-CN" dirty="0">
                <a:latin typeface="Aptos" panose="020B0004020202020204" pitchFamily="34" charset="0"/>
              </a:rPr>
              <a:t>Flow-matching</a:t>
            </a:r>
            <a:r>
              <a:rPr lang="zh-CN" altLang="en-US" dirty="0">
                <a:latin typeface="Aptos" panose="020B0004020202020204" pitchFamily="34" charset="0"/>
              </a:rPr>
              <a:t> </a:t>
            </a:r>
            <a:r>
              <a:rPr lang="en-US" altLang="zh-CN" dirty="0">
                <a:latin typeface="Aptos" panose="020B0004020202020204" pitchFamily="34" charset="0"/>
              </a:rPr>
              <a:t>term:</a:t>
            </a:r>
            <a:r>
              <a:rPr lang="zh-CN" altLang="en-US" dirty="0">
                <a:latin typeface="Aptos" panose="020B0004020202020204" pitchFamily="34" charset="0"/>
              </a:rPr>
              <a:t>  </a:t>
            </a:r>
            <a:endParaRPr lang="en-CA" altLang="zh-CN" dirty="0">
              <a:latin typeface="Aptos" panose="020B0004020202020204" pitchFamily="34" charset="0"/>
            </a:endParaRPr>
          </a:p>
          <a:p>
            <a:pPr marL="914400" lvl="2" indent="0">
              <a:buNone/>
            </a:pPr>
            <a:r>
              <a:rPr lang="en-CA" altLang="zh-CN" dirty="0">
                <a:latin typeface="Aptos" panose="020B0004020202020204" pitchFamily="34" charset="0"/>
              </a:rPr>
              <a:t>grounds the shortcut model at small step size to match empirical velocity samples </a:t>
            </a:r>
          </a:p>
          <a:p>
            <a:pPr lvl="1"/>
            <a:r>
              <a:rPr lang="en-US" altLang="zh-CN" dirty="0">
                <a:latin typeface="Aptos" panose="020B0004020202020204" pitchFamily="34" charset="0"/>
              </a:rPr>
              <a:t>Self-consistency</a:t>
            </a:r>
            <a:r>
              <a:rPr lang="zh-CN" altLang="en-US" dirty="0">
                <a:latin typeface="Aptos" panose="020B0004020202020204" pitchFamily="34" charset="0"/>
              </a:rPr>
              <a:t> </a:t>
            </a:r>
            <a:r>
              <a:rPr lang="en-US" altLang="zh-CN" dirty="0">
                <a:latin typeface="Aptos" panose="020B0004020202020204" pitchFamily="34" charset="0"/>
              </a:rPr>
              <a:t>term:</a:t>
            </a:r>
            <a:r>
              <a:rPr lang="zh-CN" altLang="en-US" dirty="0">
                <a:latin typeface="Aptos" panose="020B0004020202020204" pitchFamily="34" charset="0"/>
              </a:rPr>
              <a:t> </a:t>
            </a:r>
            <a:endParaRPr lang="en-CA" altLang="zh-CN" dirty="0">
              <a:latin typeface="Aptos" panose="020B0004020202020204" pitchFamily="34" charset="0"/>
            </a:endParaRPr>
          </a:p>
          <a:p>
            <a:pPr marL="914400" lvl="2" indent="0">
              <a:buNone/>
            </a:pPr>
            <a:r>
              <a:rPr lang="en-US" altLang="zh-CN" dirty="0">
                <a:latin typeface="Aptos" panose="020B0004020202020204" pitchFamily="34" charset="0"/>
              </a:rPr>
              <a:t>appropriate</a:t>
            </a:r>
            <a:r>
              <a:rPr lang="zh-CN" altLang="en-US" dirty="0">
                <a:latin typeface="Aptos" panose="020B0004020202020204" pitchFamily="34" charset="0"/>
              </a:rPr>
              <a:t> </a:t>
            </a:r>
            <a:r>
              <a:rPr lang="en-US" altLang="zh-CN" dirty="0">
                <a:latin typeface="Aptos" panose="020B0004020202020204" pitchFamily="34" charset="0"/>
              </a:rPr>
              <a:t>targets</a:t>
            </a:r>
            <a:r>
              <a:rPr lang="zh-CN" altLang="en-US" dirty="0">
                <a:latin typeface="Aptos" panose="020B0004020202020204" pitchFamily="34" charset="0"/>
              </a:rPr>
              <a:t> </a:t>
            </a:r>
            <a:r>
              <a:rPr lang="en-US" altLang="zh-CN" dirty="0">
                <a:latin typeface="Aptos" panose="020B0004020202020204" pitchFamily="34" charset="0"/>
              </a:rPr>
              <a:t>for</a:t>
            </a:r>
            <a:r>
              <a:rPr lang="zh-CN" altLang="en-US" dirty="0">
                <a:latin typeface="Aptos" panose="020B0004020202020204" pitchFamily="34" charset="0"/>
              </a:rPr>
              <a:t> </a:t>
            </a:r>
            <a:r>
              <a:rPr lang="en-US" altLang="zh-CN" dirty="0">
                <a:latin typeface="Aptos" panose="020B0004020202020204" pitchFamily="34" charset="0"/>
              </a:rPr>
              <a:t>larger</a:t>
            </a:r>
            <a:r>
              <a:rPr lang="zh-CN" altLang="en-US" dirty="0">
                <a:latin typeface="Aptos" panose="020B0004020202020204" pitchFamily="34" charset="0"/>
              </a:rPr>
              <a:t> </a:t>
            </a:r>
            <a:r>
              <a:rPr lang="en-US" altLang="zh-CN" dirty="0">
                <a:latin typeface="Aptos" panose="020B0004020202020204" pitchFamily="34" charset="0"/>
              </a:rPr>
              <a:t>step</a:t>
            </a:r>
            <a:r>
              <a:rPr lang="zh-CN" altLang="en-US" dirty="0">
                <a:latin typeface="Aptos" panose="020B0004020202020204" pitchFamily="34" charset="0"/>
              </a:rPr>
              <a:t> </a:t>
            </a:r>
            <a:r>
              <a:rPr lang="en-US" altLang="zh-CN" dirty="0">
                <a:latin typeface="Aptos" panose="020B0004020202020204" pitchFamily="34" charset="0"/>
              </a:rPr>
              <a:t>sizes</a:t>
            </a:r>
            <a:endParaRPr lang="en-CA" altLang="zh-CN" dirty="0">
              <a:latin typeface="Aptos" panose="020B0004020202020204" pitchFamily="34" charset="0"/>
            </a:endParaRPr>
          </a:p>
          <a:p>
            <a:pPr lvl="1"/>
            <a:endParaRPr lang="en-CA" altLang="zh-CN" dirty="0">
              <a:latin typeface="Aptos" panose="020B0004020202020204" pitchFamily="34" charset="0"/>
            </a:endParaRPr>
          </a:p>
          <a:p>
            <a:pPr lvl="1"/>
            <a:endParaRPr lang="en-US" altLang="zh-CN" dirty="0">
              <a:latin typeface="Aptos" panose="020B0004020202020204" pitchFamily="34" charset="0"/>
            </a:endParaRPr>
          </a:p>
          <a:p>
            <a:endParaRPr lang="en-US" altLang="zh-CN" dirty="0">
              <a:latin typeface="Aptos" panose="020B0004020202020204" pitchFamily="34" charset="0"/>
            </a:endParaRPr>
          </a:p>
          <a:p>
            <a:endParaRPr lang="en-US" altLang="zh-CN" dirty="0">
              <a:latin typeface="Aptos" panose="020B0004020202020204" pitchFamily="34" charset="0"/>
            </a:endParaRPr>
          </a:p>
          <a:p>
            <a:endParaRPr lang="en-US" altLang="zh-CN" dirty="0">
              <a:latin typeface="Aptos" panose="020B00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E1560B-783C-32E6-D326-0EB244D57B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998" y="4662361"/>
            <a:ext cx="11244780" cy="1514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087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D8B12-D262-0EEC-8A17-57DD707F9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ptos" panose="020B0004020202020204" pitchFamily="34" charset="0"/>
              </a:rPr>
              <a:t>Shortcut</a:t>
            </a:r>
            <a:r>
              <a:rPr lang="zh-CN" altLang="en-US" dirty="0">
                <a:latin typeface="Aptos" panose="020B0004020202020204" pitchFamily="34" charset="0"/>
              </a:rPr>
              <a:t> </a:t>
            </a:r>
            <a:r>
              <a:rPr lang="en-US" altLang="zh-CN" dirty="0">
                <a:latin typeface="Aptos" panose="020B0004020202020204" pitchFamily="34" charset="0"/>
              </a:rPr>
              <a:t>Models</a:t>
            </a:r>
            <a:endParaRPr lang="en-US" dirty="0">
              <a:latin typeface="Aptos" panose="020B00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B07C6F-4552-895D-55D2-B26050AC0F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latin typeface="Aptos" panose="020B0004020202020204" pitchFamily="34" charset="0"/>
              </a:rPr>
              <a:t>Algorithm</a:t>
            </a:r>
          </a:p>
          <a:p>
            <a:endParaRPr lang="en-US" altLang="zh-CN" dirty="0">
              <a:latin typeface="Aptos" panose="020B0004020202020204" pitchFamily="34" charset="0"/>
            </a:endParaRPr>
          </a:p>
          <a:p>
            <a:endParaRPr lang="en-US" altLang="zh-CN" dirty="0">
              <a:latin typeface="Aptos" panose="020B0004020202020204" pitchFamily="34" charset="0"/>
            </a:endParaRPr>
          </a:p>
          <a:p>
            <a:endParaRPr lang="en-US" altLang="zh-CN" dirty="0">
              <a:latin typeface="Aptos" panose="020B00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2DFB1C-1788-7A6D-4B99-E7B8FD78CA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145" y="2580848"/>
            <a:ext cx="8115228" cy="3437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0666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D8B12-D262-0EEC-8A17-57DD707F9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ptos" panose="020B0004020202020204" pitchFamily="34" charset="0"/>
              </a:rPr>
              <a:t>Shortcut</a:t>
            </a:r>
            <a:r>
              <a:rPr lang="zh-CN" altLang="en-US" dirty="0">
                <a:latin typeface="Aptos" panose="020B0004020202020204" pitchFamily="34" charset="0"/>
              </a:rPr>
              <a:t> </a:t>
            </a:r>
            <a:r>
              <a:rPr lang="en-US" altLang="zh-CN" dirty="0">
                <a:latin typeface="Aptos" panose="020B0004020202020204" pitchFamily="34" charset="0"/>
              </a:rPr>
              <a:t>Models</a:t>
            </a:r>
            <a:endParaRPr lang="en-US" dirty="0">
              <a:latin typeface="Aptos" panose="020B00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B07C6F-4552-895D-55D2-B26050AC0F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latin typeface="Aptos" panose="020B0004020202020204" pitchFamily="34" charset="0"/>
              </a:rPr>
              <a:t>Training</a:t>
            </a:r>
            <a:r>
              <a:rPr lang="zh-CN" altLang="en-US" dirty="0">
                <a:latin typeface="Aptos" panose="020B0004020202020204" pitchFamily="34" charset="0"/>
              </a:rPr>
              <a:t> </a:t>
            </a:r>
            <a:r>
              <a:rPr lang="en-US" altLang="zh-CN" dirty="0">
                <a:latin typeface="Aptos" panose="020B0004020202020204" pitchFamily="34" charset="0"/>
              </a:rPr>
              <a:t>Details</a:t>
            </a:r>
          </a:p>
          <a:p>
            <a:pPr lvl="1"/>
            <a:r>
              <a:rPr lang="en-US" altLang="zh-CN" dirty="0">
                <a:latin typeface="Aptos" panose="020B0004020202020204" pitchFamily="34" charset="0"/>
              </a:rPr>
              <a:t>Regressing onto empirical samples </a:t>
            </a:r>
          </a:p>
          <a:p>
            <a:pPr lvl="1"/>
            <a:r>
              <a:rPr lang="en-US" altLang="zh-CN" dirty="0">
                <a:latin typeface="Aptos" panose="020B0004020202020204" pitchFamily="34" charset="0"/>
              </a:rPr>
              <a:t>Enforcing self-consistency </a:t>
            </a:r>
          </a:p>
          <a:p>
            <a:pPr lvl="1"/>
            <a:r>
              <a:rPr lang="en-US" altLang="zh-CN" dirty="0">
                <a:latin typeface="Aptos" panose="020B0004020202020204" pitchFamily="34" charset="0"/>
              </a:rPr>
              <a:t>Joint optimization </a:t>
            </a:r>
          </a:p>
          <a:p>
            <a:pPr lvl="1"/>
            <a:r>
              <a:rPr lang="en-US" altLang="zh-CN" dirty="0">
                <a:latin typeface="Aptos" panose="020B0004020202020204" pitchFamily="34" charset="0"/>
              </a:rPr>
              <a:t>Guidance </a:t>
            </a:r>
          </a:p>
          <a:p>
            <a:pPr lvl="1"/>
            <a:r>
              <a:rPr lang="en-US" altLang="zh-CN" dirty="0">
                <a:latin typeface="Aptos" panose="020B0004020202020204" pitchFamily="34" charset="0"/>
              </a:rPr>
              <a:t>Exponential moving average weights </a:t>
            </a:r>
          </a:p>
          <a:p>
            <a:pPr lvl="1"/>
            <a:r>
              <a:rPr lang="en-US" altLang="zh-CN" dirty="0">
                <a:latin typeface="Aptos" panose="020B0004020202020204" pitchFamily="34" charset="0"/>
              </a:rPr>
              <a:t>Weight decay </a:t>
            </a:r>
          </a:p>
          <a:p>
            <a:pPr lvl="1"/>
            <a:r>
              <a:rPr lang="en-US" altLang="zh-CN" dirty="0">
                <a:latin typeface="Aptos" panose="020B0004020202020204" pitchFamily="34" charset="0"/>
              </a:rPr>
              <a:t>Discrete time sampling </a:t>
            </a:r>
          </a:p>
          <a:p>
            <a:pPr lvl="1"/>
            <a:endParaRPr lang="en-US" altLang="zh-CN" dirty="0">
              <a:latin typeface="Aptos" panose="020B0004020202020204" pitchFamily="34" charset="0"/>
            </a:endParaRPr>
          </a:p>
          <a:p>
            <a:endParaRPr lang="en-US" altLang="zh-CN" dirty="0">
              <a:latin typeface="Aptos" panose="020B0004020202020204" pitchFamily="34" charset="0"/>
            </a:endParaRPr>
          </a:p>
          <a:p>
            <a:endParaRPr lang="en-US" altLang="zh-CN" dirty="0">
              <a:latin typeface="Aptos" panose="020B0004020202020204" pitchFamily="34" charset="0"/>
            </a:endParaRPr>
          </a:p>
          <a:p>
            <a:endParaRPr lang="en-US" altLang="zh-CN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4167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D8B12-D262-0EEC-8A17-57DD707F9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ptos" panose="020B0004020202020204" pitchFamily="34" charset="0"/>
              </a:rPr>
              <a:t>Experiments</a:t>
            </a:r>
            <a:endParaRPr lang="en-US" dirty="0">
              <a:latin typeface="Aptos" panose="020B00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B07C6F-4552-895D-55D2-B26050AC0F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latin typeface="Aptos" panose="020B0004020202020204" pitchFamily="34" charset="0"/>
              </a:rPr>
              <a:t>How</a:t>
            </a:r>
            <a:r>
              <a:rPr lang="zh-CN" altLang="en-US" dirty="0">
                <a:latin typeface="Aptos" panose="020B0004020202020204" pitchFamily="34" charset="0"/>
              </a:rPr>
              <a:t> </a:t>
            </a:r>
            <a:r>
              <a:rPr lang="en-US" altLang="zh-CN" dirty="0">
                <a:latin typeface="Aptos" panose="020B0004020202020204" pitchFamily="34" charset="0"/>
              </a:rPr>
              <a:t>do</a:t>
            </a:r>
            <a:r>
              <a:rPr lang="zh-CN" altLang="en-US" dirty="0">
                <a:latin typeface="Aptos" panose="020B0004020202020204" pitchFamily="34" charset="0"/>
              </a:rPr>
              <a:t> </a:t>
            </a:r>
            <a:r>
              <a:rPr lang="en-US" altLang="zh-CN" dirty="0">
                <a:latin typeface="Aptos" panose="020B0004020202020204" pitchFamily="34" charset="0"/>
              </a:rPr>
              <a:t>shortcut</a:t>
            </a:r>
            <a:r>
              <a:rPr lang="zh-CN" altLang="en-US" dirty="0">
                <a:latin typeface="Aptos" panose="020B0004020202020204" pitchFamily="34" charset="0"/>
              </a:rPr>
              <a:t> </a:t>
            </a:r>
            <a:r>
              <a:rPr lang="en-US" altLang="zh-CN" dirty="0">
                <a:latin typeface="Aptos" panose="020B0004020202020204" pitchFamily="34" charset="0"/>
              </a:rPr>
              <a:t>models</a:t>
            </a:r>
            <a:r>
              <a:rPr lang="zh-CN" altLang="en-US" dirty="0">
                <a:latin typeface="Aptos" panose="020B0004020202020204" pitchFamily="34" charset="0"/>
              </a:rPr>
              <a:t> </a:t>
            </a:r>
            <a:r>
              <a:rPr lang="en-US" altLang="zh-CN" dirty="0">
                <a:latin typeface="Aptos" panose="020B0004020202020204" pitchFamily="34" charset="0"/>
              </a:rPr>
              <a:t>compare</a:t>
            </a:r>
            <a:r>
              <a:rPr lang="zh-CN" altLang="en-US" dirty="0">
                <a:latin typeface="Aptos" panose="020B0004020202020204" pitchFamily="34" charset="0"/>
              </a:rPr>
              <a:t> </a:t>
            </a:r>
            <a:r>
              <a:rPr lang="en-US" altLang="zh-CN" dirty="0">
                <a:latin typeface="Aptos" panose="020B0004020202020204" pitchFamily="34" charset="0"/>
              </a:rPr>
              <a:t>to</a:t>
            </a:r>
            <a:r>
              <a:rPr lang="zh-CN" altLang="en-US" dirty="0">
                <a:latin typeface="Aptos" panose="020B0004020202020204" pitchFamily="34" charset="0"/>
              </a:rPr>
              <a:t> </a:t>
            </a:r>
            <a:r>
              <a:rPr lang="en-US" altLang="zh-CN" dirty="0">
                <a:latin typeface="Aptos" panose="020B0004020202020204" pitchFamily="34" charset="0"/>
              </a:rPr>
              <a:t>prior</a:t>
            </a:r>
            <a:r>
              <a:rPr lang="zh-CN" altLang="en-US" dirty="0">
                <a:latin typeface="Aptos" panose="020B0004020202020204" pitchFamily="34" charset="0"/>
              </a:rPr>
              <a:t> </a:t>
            </a:r>
            <a:r>
              <a:rPr lang="en-US" altLang="zh-CN" dirty="0">
                <a:latin typeface="Aptos" panose="020B0004020202020204" pitchFamily="34" charset="0"/>
              </a:rPr>
              <a:t>one-step</a:t>
            </a:r>
            <a:r>
              <a:rPr lang="zh-CN" altLang="en-US" dirty="0">
                <a:latin typeface="Aptos" panose="020B0004020202020204" pitchFamily="34" charset="0"/>
              </a:rPr>
              <a:t> </a:t>
            </a:r>
            <a:r>
              <a:rPr lang="en-US" altLang="zh-CN" dirty="0">
                <a:latin typeface="Aptos" panose="020B0004020202020204" pitchFamily="34" charset="0"/>
              </a:rPr>
              <a:t>generation</a:t>
            </a:r>
            <a:r>
              <a:rPr lang="zh-CN" altLang="en-US" dirty="0">
                <a:latin typeface="Aptos" panose="020B0004020202020204" pitchFamily="34" charset="0"/>
              </a:rPr>
              <a:t> </a:t>
            </a:r>
            <a:r>
              <a:rPr lang="en-US" altLang="zh-CN" dirty="0">
                <a:latin typeface="Aptos" panose="020B0004020202020204" pitchFamily="34" charset="0"/>
              </a:rPr>
              <a:t>methods?</a:t>
            </a:r>
          </a:p>
          <a:p>
            <a:endParaRPr lang="en-US" altLang="zh-CN" dirty="0">
              <a:latin typeface="Aptos" panose="020B0004020202020204" pitchFamily="34" charset="0"/>
            </a:endParaRPr>
          </a:p>
          <a:p>
            <a:endParaRPr lang="en-US" altLang="zh-CN" dirty="0">
              <a:latin typeface="Aptos" panose="020B0004020202020204" pitchFamily="34" charset="0"/>
            </a:endParaRPr>
          </a:p>
          <a:p>
            <a:endParaRPr lang="en-US" altLang="zh-CN" dirty="0">
              <a:latin typeface="Aptos" panose="020B00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5A1680-916F-58CD-2158-0C14C6F537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8757" y="3260387"/>
            <a:ext cx="8314485" cy="3597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6170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D8B12-D262-0EEC-8A17-57DD707F9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ptos" panose="020B0004020202020204" pitchFamily="34" charset="0"/>
              </a:rPr>
              <a:t>Experiments</a:t>
            </a:r>
            <a:endParaRPr lang="en-US" dirty="0">
              <a:latin typeface="Aptos" panose="020B00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B07C6F-4552-895D-55D2-B26050AC0F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latin typeface="Aptos" panose="020B0004020202020204" pitchFamily="34" charset="0"/>
              </a:rPr>
              <a:t>What</a:t>
            </a:r>
            <a:r>
              <a:rPr lang="zh-CN" altLang="en-US" dirty="0">
                <a:latin typeface="Aptos" panose="020B0004020202020204" pitchFamily="34" charset="0"/>
              </a:rPr>
              <a:t> </a:t>
            </a:r>
            <a:r>
              <a:rPr lang="en-US" altLang="zh-CN" dirty="0">
                <a:latin typeface="Aptos" panose="020B0004020202020204" pitchFamily="34" charset="0"/>
              </a:rPr>
              <a:t>is</a:t>
            </a:r>
            <a:r>
              <a:rPr lang="zh-CN" altLang="en-US" dirty="0">
                <a:latin typeface="Aptos" panose="020B0004020202020204" pitchFamily="34" charset="0"/>
              </a:rPr>
              <a:t> </a:t>
            </a:r>
            <a:r>
              <a:rPr lang="en-US" altLang="zh-CN" dirty="0">
                <a:latin typeface="Aptos" panose="020B0004020202020204" pitchFamily="34" charset="0"/>
              </a:rPr>
              <a:t>the</a:t>
            </a:r>
            <a:r>
              <a:rPr lang="zh-CN" altLang="en-US" dirty="0">
                <a:latin typeface="Aptos" panose="020B0004020202020204" pitchFamily="34" charset="0"/>
              </a:rPr>
              <a:t> </a:t>
            </a:r>
            <a:r>
              <a:rPr lang="en-US" altLang="zh-CN" dirty="0">
                <a:latin typeface="Aptos" panose="020B0004020202020204" pitchFamily="34" charset="0"/>
              </a:rPr>
              <a:t>behavior</a:t>
            </a:r>
            <a:r>
              <a:rPr lang="zh-CN" altLang="en-US" dirty="0">
                <a:latin typeface="Aptos" panose="020B0004020202020204" pitchFamily="34" charset="0"/>
              </a:rPr>
              <a:t> </a:t>
            </a:r>
            <a:r>
              <a:rPr lang="en-US" altLang="zh-CN" dirty="0">
                <a:latin typeface="Aptos" panose="020B0004020202020204" pitchFamily="34" charset="0"/>
              </a:rPr>
              <a:t>of</a:t>
            </a:r>
            <a:r>
              <a:rPr lang="zh-CN" altLang="en-US" dirty="0">
                <a:latin typeface="Aptos" panose="020B0004020202020204" pitchFamily="34" charset="0"/>
              </a:rPr>
              <a:t> </a:t>
            </a:r>
            <a:r>
              <a:rPr lang="en-US" altLang="zh-CN" dirty="0">
                <a:latin typeface="Aptos" panose="020B0004020202020204" pitchFamily="34" charset="0"/>
              </a:rPr>
              <a:t>the</a:t>
            </a:r>
            <a:r>
              <a:rPr lang="zh-CN" altLang="en-US" dirty="0">
                <a:latin typeface="Aptos" panose="020B0004020202020204" pitchFamily="34" charset="0"/>
              </a:rPr>
              <a:t> </a:t>
            </a:r>
            <a:r>
              <a:rPr lang="en-US" altLang="zh-CN" dirty="0">
                <a:latin typeface="Aptos" panose="020B0004020202020204" pitchFamily="34" charset="0"/>
              </a:rPr>
              <a:t>shortcut</a:t>
            </a:r>
            <a:r>
              <a:rPr lang="zh-CN" altLang="en-US" dirty="0">
                <a:latin typeface="Aptos" panose="020B0004020202020204" pitchFamily="34" charset="0"/>
              </a:rPr>
              <a:t> </a:t>
            </a:r>
            <a:r>
              <a:rPr lang="en-US" altLang="zh-CN" dirty="0">
                <a:latin typeface="Aptos" panose="020B0004020202020204" pitchFamily="34" charset="0"/>
              </a:rPr>
              <a:t>models</a:t>
            </a:r>
            <a:r>
              <a:rPr lang="zh-CN" altLang="en-US" dirty="0">
                <a:latin typeface="Aptos" panose="020B0004020202020204" pitchFamily="34" charset="0"/>
              </a:rPr>
              <a:t> </a:t>
            </a:r>
            <a:r>
              <a:rPr lang="en-US" altLang="zh-CN" dirty="0">
                <a:latin typeface="Aptos" panose="020B0004020202020204" pitchFamily="34" charset="0"/>
              </a:rPr>
              <a:t>when</a:t>
            </a:r>
            <a:r>
              <a:rPr lang="zh-CN" altLang="en-US" dirty="0">
                <a:latin typeface="Aptos" panose="020B0004020202020204" pitchFamily="34" charset="0"/>
              </a:rPr>
              <a:t> </a:t>
            </a:r>
            <a:r>
              <a:rPr lang="en-US" altLang="zh-CN" dirty="0">
                <a:latin typeface="Aptos" panose="020B0004020202020204" pitchFamily="34" charset="0"/>
              </a:rPr>
              <a:t>images</a:t>
            </a:r>
            <a:r>
              <a:rPr lang="zh-CN" altLang="en-US" dirty="0">
                <a:latin typeface="Aptos" panose="020B0004020202020204" pitchFamily="34" charset="0"/>
              </a:rPr>
              <a:t> </a:t>
            </a:r>
            <a:r>
              <a:rPr lang="en-US" altLang="zh-CN" dirty="0">
                <a:latin typeface="Aptos" panose="020B0004020202020204" pitchFamily="34" charset="0"/>
              </a:rPr>
              <a:t>are</a:t>
            </a:r>
            <a:r>
              <a:rPr lang="zh-CN" altLang="en-US" dirty="0">
                <a:latin typeface="Aptos" panose="020B0004020202020204" pitchFamily="34" charset="0"/>
              </a:rPr>
              <a:t> </a:t>
            </a:r>
            <a:r>
              <a:rPr lang="en-US" altLang="zh-CN" dirty="0">
                <a:latin typeface="Aptos" panose="020B0004020202020204" pitchFamily="34" charset="0"/>
              </a:rPr>
              <a:t>generated</a:t>
            </a:r>
            <a:r>
              <a:rPr lang="zh-CN" altLang="en-US" dirty="0">
                <a:latin typeface="Aptos" panose="020B0004020202020204" pitchFamily="34" charset="0"/>
              </a:rPr>
              <a:t> </a:t>
            </a:r>
            <a:r>
              <a:rPr lang="en-US" altLang="zh-CN" dirty="0">
                <a:latin typeface="Aptos" panose="020B0004020202020204" pitchFamily="34" charset="0"/>
              </a:rPr>
              <a:t>with</a:t>
            </a:r>
            <a:r>
              <a:rPr lang="zh-CN" altLang="en-US" dirty="0">
                <a:latin typeface="Aptos" panose="020B0004020202020204" pitchFamily="34" charset="0"/>
              </a:rPr>
              <a:t> </a:t>
            </a:r>
            <a:r>
              <a:rPr lang="en-US" altLang="zh-CN" dirty="0">
                <a:latin typeface="Aptos" panose="020B0004020202020204" pitchFamily="34" charset="0"/>
              </a:rPr>
              <a:t>varying</a:t>
            </a:r>
            <a:r>
              <a:rPr lang="zh-CN" altLang="en-US" dirty="0">
                <a:latin typeface="Aptos" panose="020B0004020202020204" pitchFamily="34" charset="0"/>
              </a:rPr>
              <a:t> </a:t>
            </a:r>
            <a:r>
              <a:rPr lang="en-US" altLang="zh-CN" dirty="0">
                <a:latin typeface="Aptos" panose="020B0004020202020204" pitchFamily="34" charset="0"/>
              </a:rPr>
              <a:t>inference</a:t>
            </a:r>
            <a:r>
              <a:rPr lang="zh-CN" altLang="en-US" dirty="0">
                <a:latin typeface="Aptos" panose="020B0004020202020204" pitchFamily="34" charset="0"/>
              </a:rPr>
              <a:t> </a:t>
            </a:r>
            <a:r>
              <a:rPr lang="en-US" altLang="zh-CN" dirty="0">
                <a:latin typeface="Aptos" panose="020B0004020202020204" pitchFamily="34" charset="0"/>
              </a:rPr>
              <a:t>budgets?</a:t>
            </a:r>
          </a:p>
          <a:p>
            <a:endParaRPr lang="en-US" altLang="zh-CN" dirty="0">
              <a:latin typeface="Aptos" panose="020B0004020202020204" pitchFamily="34" charset="0"/>
            </a:endParaRPr>
          </a:p>
          <a:p>
            <a:endParaRPr lang="en-US" altLang="zh-CN" dirty="0">
              <a:latin typeface="Aptos" panose="020B0004020202020204" pitchFamily="34" charset="0"/>
            </a:endParaRPr>
          </a:p>
          <a:p>
            <a:endParaRPr lang="en-US" altLang="zh-CN" dirty="0">
              <a:latin typeface="Aptos" panose="020B00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415F2C-49F2-80FA-4195-39624910CB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17" r="54238"/>
          <a:stretch/>
        </p:blipFill>
        <p:spPr>
          <a:xfrm>
            <a:off x="376149" y="2917555"/>
            <a:ext cx="4800285" cy="33986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F2B892E-BFA3-F1A4-B831-9ED9387FD9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7730" y="2917556"/>
            <a:ext cx="6454270" cy="339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4824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D8B12-D262-0EEC-8A17-57DD707F9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ptos" panose="020B0004020202020204" pitchFamily="34" charset="0"/>
              </a:rPr>
              <a:t>Experiments</a:t>
            </a:r>
            <a:endParaRPr lang="en-US" dirty="0">
              <a:latin typeface="Aptos" panose="020B00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B07C6F-4552-895D-55D2-B26050AC0F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latin typeface="Aptos" panose="020B0004020202020204" pitchFamily="34" charset="0"/>
              </a:rPr>
              <a:t>How</a:t>
            </a:r>
            <a:r>
              <a:rPr lang="zh-CN" altLang="en-US" dirty="0">
                <a:latin typeface="Aptos" panose="020B0004020202020204" pitchFamily="34" charset="0"/>
              </a:rPr>
              <a:t> </a:t>
            </a:r>
            <a:r>
              <a:rPr lang="en-US" altLang="zh-CN" dirty="0">
                <a:latin typeface="Aptos" panose="020B0004020202020204" pitchFamily="34" charset="0"/>
              </a:rPr>
              <a:t>does</a:t>
            </a:r>
            <a:r>
              <a:rPr lang="zh-CN" altLang="en-US" dirty="0">
                <a:latin typeface="Aptos" panose="020B0004020202020204" pitchFamily="34" charset="0"/>
              </a:rPr>
              <a:t> </a:t>
            </a:r>
            <a:r>
              <a:rPr lang="en-US" altLang="zh-CN" dirty="0">
                <a:latin typeface="Aptos" panose="020B0004020202020204" pitchFamily="34" charset="0"/>
              </a:rPr>
              <a:t>shortcut</a:t>
            </a:r>
            <a:r>
              <a:rPr lang="zh-CN" altLang="en-US" dirty="0">
                <a:latin typeface="Aptos" panose="020B0004020202020204" pitchFamily="34" charset="0"/>
              </a:rPr>
              <a:t> </a:t>
            </a:r>
            <a:r>
              <a:rPr lang="en-US" altLang="zh-CN" dirty="0">
                <a:latin typeface="Aptos" panose="020B0004020202020204" pitchFamily="34" charset="0"/>
              </a:rPr>
              <a:t>model</a:t>
            </a:r>
            <a:r>
              <a:rPr lang="zh-CN" altLang="en-US" dirty="0">
                <a:latin typeface="Aptos" panose="020B0004020202020204" pitchFamily="34" charset="0"/>
              </a:rPr>
              <a:t> </a:t>
            </a:r>
            <a:r>
              <a:rPr lang="en-US" altLang="zh-CN" dirty="0">
                <a:latin typeface="Aptos" panose="020B0004020202020204" pitchFamily="34" charset="0"/>
              </a:rPr>
              <a:t>performance</a:t>
            </a:r>
            <a:r>
              <a:rPr lang="zh-CN" altLang="en-US" dirty="0">
                <a:latin typeface="Aptos" panose="020B0004020202020204" pitchFamily="34" charset="0"/>
              </a:rPr>
              <a:t> </a:t>
            </a:r>
            <a:r>
              <a:rPr lang="en-US" altLang="zh-CN" dirty="0">
                <a:latin typeface="Aptos" panose="020B0004020202020204" pitchFamily="34" charset="0"/>
              </a:rPr>
              <a:t>increase</a:t>
            </a:r>
            <a:r>
              <a:rPr lang="zh-CN" altLang="en-US" dirty="0">
                <a:latin typeface="Aptos" panose="020B0004020202020204" pitchFamily="34" charset="0"/>
              </a:rPr>
              <a:t> </a:t>
            </a:r>
            <a:r>
              <a:rPr lang="en-US" altLang="zh-CN" dirty="0">
                <a:latin typeface="Aptos" panose="020B0004020202020204" pitchFamily="34" charset="0"/>
              </a:rPr>
              <a:t>with</a:t>
            </a:r>
            <a:r>
              <a:rPr lang="zh-CN" altLang="en-US" dirty="0">
                <a:latin typeface="Aptos" panose="020B0004020202020204" pitchFamily="34" charset="0"/>
              </a:rPr>
              <a:t> </a:t>
            </a:r>
            <a:r>
              <a:rPr lang="en-US" altLang="zh-CN" dirty="0">
                <a:latin typeface="Aptos" panose="020B0004020202020204" pitchFamily="34" charset="0"/>
              </a:rPr>
              <a:t>model</a:t>
            </a:r>
            <a:r>
              <a:rPr lang="zh-CN" altLang="en-US" dirty="0">
                <a:latin typeface="Aptos" panose="020B0004020202020204" pitchFamily="34" charset="0"/>
              </a:rPr>
              <a:t> </a:t>
            </a:r>
            <a:r>
              <a:rPr lang="en-US" altLang="zh-CN" dirty="0">
                <a:latin typeface="Aptos" panose="020B0004020202020204" pitchFamily="34" charset="0"/>
              </a:rPr>
              <a:t>scale?</a:t>
            </a:r>
          </a:p>
          <a:p>
            <a:endParaRPr lang="en-US" altLang="zh-CN" dirty="0">
              <a:latin typeface="Aptos" panose="020B0004020202020204" pitchFamily="34" charset="0"/>
            </a:endParaRPr>
          </a:p>
          <a:p>
            <a:endParaRPr lang="en-US" altLang="zh-CN" dirty="0">
              <a:latin typeface="Aptos" panose="020B0004020202020204" pitchFamily="34" charset="0"/>
            </a:endParaRPr>
          </a:p>
          <a:p>
            <a:endParaRPr lang="en-US" altLang="zh-CN" dirty="0">
              <a:latin typeface="Aptos" panose="020B00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E5CCF5-0051-D717-3069-56B770A910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9187" y="2332583"/>
            <a:ext cx="839356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5314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D8B12-D262-0EEC-8A17-57DD707F9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ptos" panose="020B0004020202020204" pitchFamily="34" charset="0"/>
              </a:rPr>
              <a:t>Experiments</a:t>
            </a:r>
            <a:endParaRPr lang="en-US" dirty="0">
              <a:latin typeface="Aptos" panose="020B00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B07C6F-4552-895D-55D2-B26050AC0F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latin typeface="Aptos" panose="020B0004020202020204" pitchFamily="34" charset="0"/>
              </a:rPr>
              <a:t>Can</a:t>
            </a:r>
            <a:r>
              <a:rPr lang="zh-CN" altLang="en-US" dirty="0">
                <a:latin typeface="Aptos" panose="020B0004020202020204" pitchFamily="34" charset="0"/>
              </a:rPr>
              <a:t> </a:t>
            </a:r>
            <a:r>
              <a:rPr lang="en-US" altLang="zh-CN" dirty="0">
                <a:latin typeface="Aptos" panose="020B0004020202020204" pitchFamily="34" charset="0"/>
              </a:rPr>
              <a:t>shortcut</a:t>
            </a:r>
            <a:r>
              <a:rPr lang="zh-CN" altLang="en-US" dirty="0">
                <a:latin typeface="Aptos" panose="020B0004020202020204" pitchFamily="34" charset="0"/>
              </a:rPr>
              <a:t> </a:t>
            </a:r>
            <a:r>
              <a:rPr lang="en-US" altLang="zh-CN" dirty="0">
                <a:latin typeface="Aptos" panose="020B0004020202020204" pitchFamily="34" charset="0"/>
              </a:rPr>
              <a:t>models</a:t>
            </a:r>
            <a:r>
              <a:rPr lang="zh-CN" altLang="en-US" dirty="0">
                <a:latin typeface="Aptos" panose="020B0004020202020204" pitchFamily="34" charset="0"/>
              </a:rPr>
              <a:t> </a:t>
            </a:r>
            <a:r>
              <a:rPr lang="en-US" altLang="zh-CN" dirty="0">
                <a:latin typeface="Aptos" panose="020B0004020202020204" pitchFamily="34" charset="0"/>
              </a:rPr>
              <a:t>give</a:t>
            </a:r>
            <a:r>
              <a:rPr lang="zh-CN" altLang="en-US" dirty="0">
                <a:latin typeface="Aptos" panose="020B0004020202020204" pitchFamily="34" charset="0"/>
              </a:rPr>
              <a:t> </a:t>
            </a:r>
            <a:r>
              <a:rPr lang="en-US" altLang="zh-CN" dirty="0">
                <a:latin typeface="Aptos" panose="020B0004020202020204" pitchFamily="34" charset="0"/>
              </a:rPr>
              <a:t>us</a:t>
            </a:r>
            <a:r>
              <a:rPr lang="zh-CN" altLang="en-US" dirty="0">
                <a:latin typeface="Aptos" panose="020B0004020202020204" pitchFamily="34" charset="0"/>
              </a:rPr>
              <a:t> </a:t>
            </a:r>
            <a:r>
              <a:rPr lang="en-US" altLang="zh-CN" dirty="0">
                <a:latin typeface="Aptos" panose="020B0004020202020204" pitchFamily="34" charset="0"/>
              </a:rPr>
              <a:t>an</a:t>
            </a:r>
            <a:r>
              <a:rPr lang="zh-CN" altLang="en-US" dirty="0">
                <a:latin typeface="Aptos" panose="020B0004020202020204" pitchFamily="34" charset="0"/>
              </a:rPr>
              <a:t> </a:t>
            </a:r>
            <a:r>
              <a:rPr lang="en-US" altLang="zh-CN" dirty="0" err="1">
                <a:latin typeface="Aptos" panose="020B0004020202020204" pitchFamily="34" charset="0"/>
              </a:rPr>
              <a:t>interpolatable</a:t>
            </a:r>
            <a:r>
              <a:rPr lang="zh-CN" altLang="en-US" dirty="0">
                <a:latin typeface="Aptos" panose="020B0004020202020204" pitchFamily="34" charset="0"/>
              </a:rPr>
              <a:t> </a:t>
            </a:r>
            <a:r>
              <a:rPr lang="en-US" altLang="zh-CN" dirty="0">
                <a:latin typeface="Aptos" panose="020B0004020202020204" pitchFamily="34" charset="0"/>
              </a:rPr>
              <a:t>latent</a:t>
            </a:r>
            <a:r>
              <a:rPr lang="zh-CN" altLang="en-US" dirty="0">
                <a:latin typeface="Aptos" panose="020B0004020202020204" pitchFamily="34" charset="0"/>
              </a:rPr>
              <a:t> </a:t>
            </a:r>
            <a:r>
              <a:rPr lang="en-US" altLang="zh-CN" dirty="0">
                <a:latin typeface="Aptos" panose="020B0004020202020204" pitchFamily="34" charset="0"/>
              </a:rPr>
              <a:t>space?</a:t>
            </a:r>
          </a:p>
          <a:p>
            <a:pPr lvl="1"/>
            <a:r>
              <a:rPr lang="en-US" altLang="zh-CN" dirty="0">
                <a:latin typeface="Aptos" panose="020B0004020202020204" pitchFamily="34" charset="0"/>
              </a:rPr>
              <a:t>A pair of noise points (x0, x10) are sampled, then interpolated in a variance-preserving manner: </a:t>
            </a:r>
          </a:p>
          <a:p>
            <a:pPr marL="457200" lvl="1" indent="0">
              <a:buNone/>
            </a:pPr>
            <a:endParaRPr lang="en-US" altLang="zh-CN" dirty="0">
              <a:latin typeface="Aptos" panose="020B0004020202020204" pitchFamily="34" charset="0"/>
            </a:endParaRPr>
          </a:p>
          <a:p>
            <a:endParaRPr lang="en-US" altLang="zh-CN" dirty="0">
              <a:latin typeface="Aptos" panose="020B00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864AF8-1DBD-BF7A-FA11-96A62709EE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551" y="3526080"/>
            <a:ext cx="9585268" cy="28361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EE73C71-1447-4AC6-525E-FBB4D75F48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2401" y="3044936"/>
            <a:ext cx="2880439" cy="692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6234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D8B12-D262-0EEC-8A17-57DD707F9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ptos" panose="020B0004020202020204" pitchFamily="34" charset="0"/>
              </a:rPr>
              <a:t>Experiments</a:t>
            </a:r>
            <a:endParaRPr lang="en-US" dirty="0">
              <a:latin typeface="Aptos" panose="020B00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B07C6F-4552-895D-55D2-B26050AC0F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latin typeface="Aptos" panose="020B0004020202020204" pitchFamily="34" charset="0"/>
              </a:rPr>
              <a:t>In</a:t>
            </a:r>
            <a:r>
              <a:rPr lang="zh-CN" altLang="en-US" dirty="0">
                <a:latin typeface="Aptos" panose="020B0004020202020204" pitchFamily="34" charset="0"/>
              </a:rPr>
              <a:t> </a:t>
            </a:r>
            <a:r>
              <a:rPr lang="en-US" altLang="zh-CN" dirty="0">
                <a:latin typeface="Aptos" panose="020B0004020202020204" pitchFamily="34" charset="0"/>
              </a:rPr>
              <a:t>non-image</a:t>
            </a:r>
            <a:r>
              <a:rPr lang="zh-CN" altLang="en-US" dirty="0">
                <a:latin typeface="Aptos" panose="020B0004020202020204" pitchFamily="34" charset="0"/>
              </a:rPr>
              <a:t> </a:t>
            </a:r>
            <a:r>
              <a:rPr lang="en-US" altLang="zh-CN" dirty="0">
                <a:latin typeface="Aptos" panose="020B0004020202020204" pitchFamily="34" charset="0"/>
              </a:rPr>
              <a:t>domain?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60BDBB-EBF3-65A8-4557-653DB07AEA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2702" y="2507496"/>
            <a:ext cx="9124742" cy="366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5545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73527-CFCF-A84A-C8CE-1ECA1F467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ptos" panose="020B0004020202020204" pitchFamily="34" charset="0"/>
              </a:rPr>
              <a:t>Key</a:t>
            </a:r>
            <a:r>
              <a:rPr lang="zh-CN" altLang="en-US" dirty="0">
                <a:latin typeface="Aptos" panose="020B0004020202020204" pitchFamily="34" charset="0"/>
              </a:rPr>
              <a:t> </a:t>
            </a:r>
            <a:r>
              <a:rPr lang="en-US" altLang="zh-CN" dirty="0">
                <a:latin typeface="Aptos" panose="020B0004020202020204" pitchFamily="34" charset="0"/>
              </a:rPr>
              <a:t>Takeaways</a:t>
            </a:r>
            <a:endParaRPr lang="en-US" dirty="0">
              <a:latin typeface="Aptos" panose="020B00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F8E95F-81FB-4E83-D199-2ED7F94D67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ptos" panose="020B0004020202020204" pitchFamily="34" charset="0"/>
              </a:rPr>
              <a:t>The key idea behind shortcut models is to learn </a:t>
            </a:r>
            <a:r>
              <a:rPr lang="en-US" b="1" dirty="0">
                <a:latin typeface="Aptos" panose="020B0004020202020204" pitchFamily="34" charset="0"/>
              </a:rPr>
              <a:t>a step-size conditioned model that is grounded to the data at a small step-size</a:t>
            </a:r>
            <a:r>
              <a:rPr lang="en-US" dirty="0">
                <a:latin typeface="Aptos" panose="020B0004020202020204" pitchFamily="34" charset="0"/>
              </a:rPr>
              <a:t>, and trained via </a:t>
            </a:r>
            <a:r>
              <a:rPr lang="en-US" b="1" dirty="0">
                <a:latin typeface="Aptos" panose="020B0004020202020204" pitchFamily="34" charset="0"/>
              </a:rPr>
              <a:t>self-bootstrapping</a:t>
            </a:r>
            <a:r>
              <a:rPr lang="en-US" dirty="0">
                <a:latin typeface="Aptos" panose="020B0004020202020204" pitchFamily="34" charset="0"/>
              </a:rPr>
              <a:t> at larger step-sizes. </a:t>
            </a:r>
          </a:p>
          <a:p>
            <a:r>
              <a:rPr lang="en-US" altLang="zh-CN" dirty="0">
                <a:latin typeface="Aptos" panose="020B0004020202020204" pitchFamily="34" charset="0"/>
              </a:rPr>
              <a:t>A</a:t>
            </a:r>
            <a:r>
              <a:rPr lang="zh-CN" altLang="en-US" dirty="0">
                <a:latin typeface="Aptos" panose="020B0004020202020204" pitchFamily="34" charset="0"/>
              </a:rPr>
              <a:t> </a:t>
            </a:r>
            <a:r>
              <a:rPr lang="en-US" dirty="0">
                <a:latin typeface="Aptos" panose="020B0004020202020204" pitchFamily="34" charset="0"/>
              </a:rPr>
              <a:t>simple recipe that requires no scheduling and can be trained end-to-end in a single run. </a:t>
            </a:r>
          </a:p>
          <a:p>
            <a:r>
              <a:rPr lang="en-US" altLang="zh-CN" dirty="0">
                <a:latin typeface="Aptos" panose="020B0004020202020204" pitchFamily="34" charset="0"/>
              </a:rPr>
              <a:t>A</a:t>
            </a:r>
            <a:r>
              <a:rPr lang="zh-CN" altLang="en-US" dirty="0">
                <a:latin typeface="Aptos" panose="020B0004020202020204" pitchFamily="34" charset="0"/>
              </a:rPr>
              <a:t> </a:t>
            </a:r>
            <a:r>
              <a:rPr lang="en-US" altLang="zh-CN" dirty="0">
                <a:latin typeface="Aptos" panose="020B0004020202020204" pitchFamily="34" charset="0"/>
              </a:rPr>
              <a:t>distillation</a:t>
            </a:r>
            <a:r>
              <a:rPr lang="zh-CN" altLang="en-US" dirty="0">
                <a:latin typeface="Aptos" panose="020B0004020202020204" pitchFamily="34" charset="0"/>
              </a:rPr>
              <a:t> </a:t>
            </a:r>
            <a:r>
              <a:rPr lang="en-US" altLang="zh-CN" dirty="0">
                <a:latin typeface="Aptos" panose="020B0004020202020204" pitchFamily="34" charset="0"/>
              </a:rPr>
              <a:t>strategy</a:t>
            </a:r>
            <a:r>
              <a:rPr lang="zh-CN" altLang="en-US" dirty="0">
                <a:latin typeface="Aptos" panose="020B0004020202020204" pitchFamily="34" charset="0"/>
              </a:rPr>
              <a:t> </a:t>
            </a:r>
            <a:r>
              <a:rPr lang="en-US" altLang="zh-CN" dirty="0">
                <a:latin typeface="Aptos" panose="020B0004020202020204" pitchFamily="34" charset="0"/>
              </a:rPr>
              <a:t>that</a:t>
            </a:r>
            <a:r>
              <a:rPr lang="zh-CN" altLang="en-US" dirty="0">
                <a:latin typeface="Aptos" panose="020B0004020202020204" pitchFamily="34" charset="0"/>
              </a:rPr>
              <a:t> </a:t>
            </a:r>
            <a:r>
              <a:rPr lang="en-US" altLang="zh-CN" dirty="0">
                <a:latin typeface="Aptos" panose="020B0004020202020204" pitchFamily="34" charset="0"/>
              </a:rPr>
              <a:t>requires</a:t>
            </a:r>
            <a:r>
              <a:rPr lang="zh-CN" altLang="en-US" dirty="0">
                <a:latin typeface="Aptos" panose="020B0004020202020204" pitchFamily="34" charset="0"/>
              </a:rPr>
              <a:t> </a:t>
            </a:r>
            <a:r>
              <a:rPr lang="en-US" altLang="zh-CN" dirty="0">
                <a:latin typeface="Aptos" panose="020B0004020202020204" pitchFamily="34" charset="0"/>
              </a:rPr>
              <a:t>no</a:t>
            </a:r>
            <a:r>
              <a:rPr lang="zh-CN" altLang="en-US" dirty="0">
                <a:latin typeface="Aptos" panose="020B0004020202020204" pitchFamily="34" charset="0"/>
              </a:rPr>
              <a:t> </a:t>
            </a:r>
            <a:r>
              <a:rPr lang="en-US" altLang="zh-CN" dirty="0">
                <a:latin typeface="Aptos" panose="020B0004020202020204" pitchFamily="34" charset="0"/>
              </a:rPr>
              <a:t>separate</a:t>
            </a:r>
            <a:r>
              <a:rPr lang="zh-CN" altLang="en-US" dirty="0">
                <a:latin typeface="Aptos" panose="020B0004020202020204" pitchFamily="34" charset="0"/>
              </a:rPr>
              <a:t> </a:t>
            </a:r>
            <a:r>
              <a:rPr lang="en-US" altLang="zh-CN" dirty="0">
                <a:latin typeface="Aptos" panose="020B0004020202020204" pitchFamily="34" charset="0"/>
              </a:rPr>
              <a:t>pretraining</a:t>
            </a:r>
            <a:endParaRPr lang="en-US" dirty="0">
              <a:latin typeface="Aptos" panose="020B0004020202020204" pitchFamily="34" charset="0"/>
            </a:endParaRPr>
          </a:p>
          <a:p>
            <a:r>
              <a:rPr lang="en-US" altLang="zh-CN" dirty="0">
                <a:latin typeface="Aptos" panose="020B0004020202020204" pitchFamily="34" charset="0"/>
              </a:rPr>
              <a:t>Best</a:t>
            </a:r>
            <a:r>
              <a:rPr lang="zh-CN" altLang="en-US" dirty="0">
                <a:latin typeface="Aptos" panose="020B0004020202020204" pitchFamily="34" charset="0"/>
              </a:rPr>
              <a:t> </a:t>
            </a:r>
            <a:r>
              <a:rPr lang="en-US" altLang="zh-CN" dirty="0">
                <a:latin typeface="Aptos" panose="020B0004020202020204" pitchFamily="34" charset="0"/>
              </a:rPr>
              <a:t>practice:</a:t>
            </a:r>
          </a:p>
          <a:p>
            <a:pPr lvl="1"/>
            <a:r>
              <a:rPr lang="en-US" altLang="zh-CN" dirty="0">
                <a:latin typeface="Aptos" panose="020B0004020202020204" pitchFamily="34" charset="0"/>
              </a:rPr>
              <a:t>Standard diffusion model practice should be followed </a:t>
            </a:r>
          </a:p>
          <a:p>
            <a:pPr lvl="1"/>
            <a:r>
              <a:rPr lang="en-US" dirty="0">
                <a:latin typeface="Aptos" panose="020B0004020202020204" pitchFamily="34" charset="0"/>
              </a:rPr>
              <a:t>A non-zero weight decay is highly recommended. </a:t>
            </a:r>
          </a:p>
          <a:p>
            <a:pPr lvl="1"/>
            <a:r>
              <a:rPr lang="en-US" altLang="zh-CN" dirty="0">
                <a:latin typeface="Aptos" panose="020B0004020202020204" pitchFamily="34" charset="0"/>
              </a:rPr>
              <a:t>EMA</a:t>
            </a:r>
            <a:r>
              <a:rPr lang="zh-CN" altLang="en-US" dirty="0">
                <a:latin typeface="Aptos" panose="020B0004020202020204" pitchFamily="34" charset="0"/>
              </a:rPr>
              <a:t> </a:t>
            </a:r>
            <a:r>
              <a:rPr lang="en-US" altLang="zh-CN" dirty="0">
                <a:latin typeface="Aptos" panose="020B0004020202020204" pitchFamily="34" charset="0"/>
              </a:rPr>
              <a:t>parameters</a:t>
            </a:r>
            <a:r>
              <a:rPr lang="zh-CN" altLang="en-US" dirty="0">
                <a:latin typeface="Aptos" panose="020B0004020202020204" pitchFamily="34" charset="0"/>
              </a:rPr>
              <a:t> </a:t>
            </a:r>
            <a:r>
              <a:rPr lang="en-CA" altLang="zh-CN" dirty="0">
                <a:latin typeface="Aptos" panose="020B0004020202020204" pitchFamily="34" charset="0"/>
              </a:rPr>
              <a:t>provides a consistent improvement </a:t>
            </a:r>
          </a:p>
          <a:p>
            <a:pPr lvl="1"/>
            <a:endParaRPr lang="en-US" dirty="0">
              <a:latin typeface="Aptos" panose="020B0004020202020204" pitchFamily="34" charset="0"/>
            </a:endParaRPr>
          </a:p>
          <a:p>
            <a:pPr lvl="1"/>
            <a:endParaRPr lang="en-US" dirty="0">
              <a:latin typeface="Aptos" panose="020B0004020202020204" pitchFamily="34" charset="0"/>
            </a:endParaRPr>
          </a:p>
          <a:p>
            <a:endParaRPr lang="en-US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381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D8B12-D262-0EEC-8A17-57DD707F9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ptos" panose="020B0004020202020204" pitchFamily="34" charset="0"/>
              </a:rPr>
              <a:t>Background</a:t>
            </a:r>
            <a:endParaRPr lang="en-US" dirty="0">
              <a:latin typeface="Aptos" panose="020B00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B07C6F-4552-895D-55D2-B26050AC0F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latin typeface="Aptos" panose="020B0004020202020204" pitchFamily="34" charset="0"/>
              </a:rPr>
              <a:t>Diffusion</a:t>
            </a:r>
            <a:r>
              <a:rPr lang="zh-CN" altLang="en-US" dirty="0">
                <a:latin typeface="Aptos" panose="020B0004020202020204" pitchFamily="34" charset="0"/>
              </a:rPr>
              <a:t> </a:t>
            </a:r>
            <a:r>
              <a:rPr lang="en-US" altLang="zh-CN" dirty="0">
                <a:latin typeface="Aptos" panose="020B0004020202020204" pitchFamily="34" charset="0"/>
              </a:rPr>
              <a:t>Models</a:t>
            </a:r>
          </a:p>
          <a:p>
            <a:pPr lvl="1"/>
            <a:r>
              <a:rPr lang="en-US" altLang="zh-CN" u="sng" dirty="0">
                <a:latin typeface="Aptos" panose="020B0004020202020204" pitchFamily="34" charset="0"/>
              </a:rPr>
              <a:t>Forward</a:t>
            </a:r>
            <a:r>
              <a:rPr lang="en-US" altLang="zh-CN" dirty="0">
                <a:latin typeface="Aptos" panose="020B0004020202020204" pitchFamily="34" charset="0"/>
              </a:rPr>
              <a:t>:</a:t>
            </a:r>
            <a:r>
              <a:rPr lang="zh-CN" altLang="en-US" dirty="0">
                <a:latin typeface="Aptos" panose="020B0004020202020204" pitchFamily="34" charset="0"/>
              </a:rPr>
              <a:t> </a:t>
            </a:r>
            <a:r>
              <a:rPr lang="en-US" altLang="zh-CN" dirty="0">
                <a:latin typeface="Aptos" panose="020B0004020202020204" pitchFamily="34" charset="0"/>
              </a:rPr>
              <a:t>gradually</a:t>
            </a:r>
            <a:r>
              <a:rPr lang="zh-CN" altLang="en-US" dirty="0">
                <a:latin typeface="Aptos" panose="020B0004020202020204" pitchFamily="34" charset="0"/>
              </a:rPr>
              <a:t> </a:t>
            </a:r>
            <a:r>
              <a:rPr lang="en-US" altLang="zh-CN" dirty="0">
                <a:latin typeface="Aptos" panose="020B0004020202020204" pitchFamily="34" charset="0"/>
              </a:rPr>
              <a:t>destroys</a:t>
            </a:r>
            <a:r>
              <a:rPr lang="zh-CN" altLang="en-US" dirty="0">
                <a:latin typeface="Aptos" panose="020B0004020202020204" pitchFamily="34" charset="0"/>
              </a:rPr>
              <a:t> </a:t>
            </a:r>
            <a:r>
              <a:rPr lang="en-US" altLang="zh-CN" dirty="0">
                <a:latin typeface="Aptos" panose="020B0004020202020204" pitchFamily="34" charset="0"/>
              </a:rPr>
              <a:t>an</a:t>
            </a:r>
            <a:r>
              <a:rPr lang="zh-CN" altLang="en-US" dirty="0">
                <a:latin typeface="Aptos" panose="020B0004020202020204" pitchFamily="34" charset="0"/>
              </a:rPr>
              <a:t> </a:t>
            </a:r>
            <a:r>
              <a:rPr lang="en-US" altLang="zh-CN" dirty="0">
                <a:latin typeface="Aptos" panose="020B0004020202020204" pitchFamily="34" charset="0"/>
              </a:rPr>
              <a:t>observed</a:t>
            </a:r>
            <a:r>
              <a:rPr lang="zh-CN" altLang="en-US" dirty="0">
                <a:latin typeface="Aptos" panose="020B0004020202020204" pitchFamily="34" charset="0"/>
              </a:rPr>
              <a:t> </a:t>
            </a:r>
            <a:r>
              <a:rPr lang="en-US" altLang="zh-CN" dirty="0">
                <a:latin typeface="Aptos" panose="020B0004020202020204" pitchFamily="34" charset="0"/>
              </a:rPr>
              <a:t>datapoint</a:t>
            </a:r>
            <a:r>
              <a:rPr lang="zh-CN" altLang="en-US" dirty="0">
                <a:latin typeface="Aptos" panose="020B0004020202020204" pitchFamily="34" charset="0"/>
              </a:rPr>
              <a:t> </a:t>
            </a:r>
            <a:r>
              <a:rPr lang="en-US" altLang="zh-CN" dirty="0">
                <a:latin typeface="Aptos" panose="020B0004020202020204" pitchFamily="34" charset="0"/>
              </a:rPr>
              <a:t>x</a:t>
            </a:r>
            <a:r>
              <a:rPr lang="zh-CN" altLang="en-US" dirty="0">
                <a:latin typeface="Aptos" panose="020B0004020202020204" pitchFamily="34" charset="0"/>
              </a:rPr>
              <a:t> </a:t>
            </a:r>
            <a:r>
              <a:rPr lang="en-US" altLang="zh-CN" dirty="0">
                <a:latin typeface="Aptos" panose="020B0004020202020204" pitchFamily="34" charset="0"/>
              </a:rPr>
              <a:t>over</a:t>
            </a:r>
            <a:r>
              <a:rPr lang="zh-CN" altLang="en-US" dirty="0">
                <a:latin typeface="Aptos" panose="020B0004020202020204" pitchFamily="34" charset="0"/>
              </a:rPr>
              <a:t> </a:t>
            </a:r>
            <a:r>
              <a:rPr lang="en-US" altLang="zh-CN" dirty="0">
                <a:latin typeface="Aptos" panose="020B0004020202020204" pitchFamily="34" charset="0"/>
              </a:rPr>
              <a:t>time</a:t>
            </a:r>
            <a:r>
              <a:rPr lang="zh-CN" altLang="en-US" dirty="0">
                <a:latin typeface="Aptos" panose="020B0004020202020204" pitchFamily="34" charset="0"/>
              </a:rPr>
              <a:t> </a:t>
            </a:r>
            <a:r>
              <a:rPr lang="en-US" altLang="zh-CN" dirty="0">
                <a:latin typeface="Aptos" panose="020B0004020202020204" pitchFamily="34" charset="0"/>
              </a:rPr>
              <a:t>t,</a:t>
            </a:r>
            <a:r>
              <a:rPr lang="zh-CN" altLang="en-US" dirty="0">
                <a:latin typeface="Aptos" panose="020B0004020202020204" pitchFamily="34" charset="0"/>
              </a:rPr>
              <a:t> </a:t>
            </a:r>
            <a:r>
              <a:rPr lang="en-US" altLang="zh-CN" dirty="0">
                <a:latin typeface="Aptos" panose="020B0004020202020204" pitchFamily="34" charset="0"/>
              </a:rPr>
              <a:t>by</a:t>
            </a:r>
            <a:r>
              <a:rPr lang="zh-CN" altLang="en-US" dirty="0">
                <a:latin typeface="Aptos" panose="020B0004020202020204" pitchFamily="34" charset="0"/>
              </a:rPr>
              <a:t> </a:t>
            </a:r>
            <a:r>
              <a:rPr lang="en-US" altLang="zh-CN" dirty="0">
                <a:latin typeface="Aptos" panose="020B0004020202020204" pitchFamily="34" charset="0"/>
              </a:rPr>
              <a:t>mixing</a:t>
            </a:r>
            <a:r>
              <a:rPr lang="zh-CN" altLang="en-US" dirty="0">
                <a:latin typeface="Aptos" panose="020B0004020202020204" pitchFamily="34" charset="0"/>
              </a:rPr>
              <a:t> </a:t>
            </a:r>
            <a:r>
              <a:rPr lang="en-US" altLang="zh-CN" dirty="0">
                <a:latin typeface="Aptos" panose="020B0004020202020204" pitchFamily="34" charset="0"/>
              </a:rPr>
              <a:t>the</a:t>
            </a:r>
            <a:r>
              <a:rPr lang="zh-CN" altLang="en-US" dirty="0">
                <a:latin typeface="Aptos" panose="020B0004020202020204" pitchFamily="34" charset="0"/>
              </a:rPr>
              <a:t> </a:t>
            </a:r>
            <a:r>
              <a:rPr lang="en-US" altLang="zh-CN" dirty="0">
                <a:latin typeface="Aptos" panose="020B0004020202020204" pitchFamily="34" charset="0"/>
              </a:rPr>
              <a:t>data</a:t>
            </a:r>
            <a:r>
              <a:rPr lang="zh-CN" altLang="en-US" dirty="0">
                <a:latin typeface="Aptos" panose="020B0004020202020204" pitchFamily="34" charset="0"/>
              </a:rPr>
              <a:t> </a:t>
            </a:r>
            <a:r>
              <a:rPr lang="en-US" altLang="zh-CN" dirty="0">
                <a:latin typeface="Aptos" panose="020B0004020202020204" pitchFamily="34" charset="0"/>
              </a:rPr>
              <a:t>with</a:t>
            </a:r>
            <a:r>
              <a:rPr lang="zh-CN" altLang="en-US" dirty="0">
                <a:latin typeface="Aptos" panose="020B0004020202020204" pitchFamily="34" charset="0"/>
              </a:rPr>
              <a:t> </a:t>
            </a:r>
            <a:r>
              <a:rPr lang="en-US" altLang="zh-CN" b="1" dirty="0">
                <a:latin typeface="Aptos" panose="020B0004020202020204" pitchFamily="34" charset="0"/>
              </a:rPr>
              <a:t>Gaussian</a:t>
            </a:r>
            <a:r>
              <a:rPr lang="zh-CN" altLang="en-US" b="1" dirty="0">
                <a:latin typeface="Aptos" panose="020B0004020202020204" pitchFamily="34" charset="0"/>
              </a:rPr>
              <a:t> </a:t>
            </a:r>
            <a:r>
              <a:rPr lang="en-US" altLang="zh-CN" b="1" dirty="0">
                <a:latin typeface="Aptos" panose="020B0004020202020204" pitchFamily="34" charset="0"/>
              </a:rPr>
              <a:t>noise</a:t>
            </a:r>
            <a:r>
              <a:rPr lang="en-US" altLang="zh-CN" dirty="0">
                <a:latin typeface="Aptos" panose="020B0004020202020204" pitchFamily="34" charset="0"/>
              </a:rPr>
              <a:t>.</a:t>
            </a:r>
          </a:p>
          <a:p>
            <a:pPr marL="457200" lvl="1" indent="0">
              <a:buNone/>
            </a:pPr>
            <a:endParaRPr lang="en-US" altLang="zh-CN" dirty="0">
              <a:latin typeface="Aptos" panose="020B0004020202020204" pitchFamily="34" charset="0"/>
            </a:endParaRPr>
          </a:p>
          <a:p>
            <a:pPr lvl="1"/>
            <a:endParaRPr lang="en-US" altLang="zh-CN" u="sng" dirty="0">
              <a:latin typeface="Aptos" panose="020B0004020202020204" pitchFamily="34" charset="0"/>
            </a:endParaRPr>
          </a:p>
          <a:p>
            <a:pPr lvl="1"/>
            <a:r>
              <a:rPr lang="en-US" altLang="zh-CN" u="sng" dirty="0">
                <a:latin typeface="Aptos" panose="020B0004020202020204" pitchFamily="34" charset="0"/>
              </a:rPr>
              <a:t>Denoising</a:t>
            </a:r>
            <a:r>
              <a:rPr lang="en-US" altLang="zh-CN" dirty="0">
                <a:latin typeface="Aptos" panose="020B0004020202020204" pitchFamily="34" charset="0"/>
              </a:rPr>
              <a:t>:</a:t>
            </a:r>
            <a:r>
              <a:rPr lang="zh-CN" altLang="en-US" dirty="0">
                <a:latin typeface="Aptos" panose="020B0004020202020204" pitchFamily="34" charset="0"/>
              </a:rPr>
              <a:t> </a:t>
            </a:r>
            <a:r>
              <a:rPr lang="en-US" altLang="zh-CN" dirty="0">
                <a:latin typeface="Aptos" panose="020B0004020202020204" pitchFamily="34" charset="0"/>
              </a:rPr>
              <a:t>predict</a:t>
            </a:r>
            <a:r>
              <a:rPr lang="zh-CN" altLang="en-US" dirty="0">
                <a:latin typeface="Aptos" panose="020B0004020202020204" pitchFamily="34" charset="0"/>
              </a:rPr>
              <a:t> </a:t>
            </a:r>
            <a:r>
              <a:rPr lang="en-US" altLang="zh-CN" dirty="0">
                <a:latin typeface="Aptos" panose="020B0004020202020204" pitchFamily="34" charset="0"/>
              </a:rPr>
              <a:t>what</a:t>
            </a:r>
            <a:r>
              <a:rPr lang="zh-CN" altLang="en-US" dirty="0">
                <a:latin typeface="Aptos" panose="020B0004020202020204" pitchFamily="34" charset="0"/>
              </a:rPr>
              <a:t> </a:t>
            </a:r>
            <a:r>
              <a:rPr lang="en-US" altLang="zh-CN" dirty="0">
                <a:latin typeface="Aptos" panose="020B0004020202020204" pitchFamily="34" charset="0"/>
              </a:rPr>
              <a:t>the</a:t>
            </a:r>
            <a:r>
              <a:rPr lang="zh-CN" altLang="en-US" dirty="0">
                <a:latin typeface="Aptos" panose="020B0004020202020204" pitchFamily="34" charset="0"/>
              </a:rPr>
              <a:t> </a:t>
            </a:r>
            <a:r>
              <a:rPr lang="en-US" altLang="zh-CN" dirty="0">
                <a:latin typeface="Aptos" panose="020B0004020202020204" pitchFamily="34" charset="0"/>
              </a:rPr>
              <a:t>clean</a:t>
            </a:r>
            <a:r>
              <a:rPr lang="zh-CN" altLang="en-US" dirty="0">
                <a:latin typeface="Aptos" panose="020B0004020202020204" pitchFamily="34" charset="0"/>
              </a:rPr>
              <a:t> </a:t>
            </a:r>
            <a:r>
              <a:rPr lang="en-US" altLang="zh-CN" dirty="0">
                <a:latin typeface="Aptos" panose="020B0004020202020204" pitchFamily="34" charset="0"/>
              </a:rPr>
              <a:t>sample</a:t>
            </a:r>
            <a:r>
              <a:rPr lang="zh-CN" altLang="en-US" dirty="0">
                <a:latin typeface="Aptos" panose="020B0004020202020204" pitchFamily="34" charset="0"/>
              </a:rPr>
              <a:t> </a:t>
            </a:r>
            <a:r>
              <a:rPr lang="en-US" altLang="zh-CN" dirty="0">
                <a:latin typeface="Aptos" panose="020B0004020202020204" pitchFamily="34" charset="0"/>
              </a:rPr>
              <a:t>might</a:t>
            </a:r>
            <a:r>
              <a:rPr lang="zh-CN" altLang="en-US" dirty="0">
                <a:latin typeface="Aptos" panose="020B0004020202020204" pitchFamily="34" charset="0"/>
              </a:rPr>
              <a:t> </a:t>
            </a:r>
            <a:r>
              <a:rPr lang="en-US" altLang="zh-CN" dirty="0">
                <a:latin typeface="Aptos" panose="020B0004020202020204" pitchFamily="34" charset="0"/>
              </a:rPr>
              <a:t>look</a:t>
            </a:r>
            <a:r>
              <a:rPr lang="zh-CN" altLang="en-US" dirty="0">
                <a:latin typeface="Aptos" panose="020B0004020202020204" pitchFamily="34" charset="0"/>
              </a:rPr>
              <a:t> </a:t>
            </a:r>
            <a:r>
              <a:rPr lang="en-US" altLang="zh-CN" dirty="0">
                <a:latin typeface="Aptos" panose="020B0004020202020204" pitchFamily="34" charset="0"/>
              </a:rPr>
              <a:t>like</a:t>
            </a:r>
            <a:r>
              <a:rPr lang="zh-CN" altLang="en-US" dirty="0">
                <a:latin typeface="Aptos" panose="020B0004020202020204" pitchFamily="34" charset="0"/>
              </a:rPr>
              <a:t> </a:t>
            </a:r>
            <a:r>
              <a:rPr lang="en-US" altLang="zh-CN" dirty="0">
                <a:latin typeface="Aptos" panose="020B0004020202020204" pitchFamily="34" charset="0"/>
              </a:rPr>
              <a:t>with</a:t>
            </a:r>
            <a:r>
              <a:rPr lang="zh-CN" altLang="en-US" dirty="0">
                <a:latin typeface="Aptos" panose="020B0004020202020204" pitchFamily="34" charset="0"/>
              </a:rPr>
              <a:t> </a:t>
            </a:r>
            <a:r>
              <a:rPr lang="en-US" altLang="zh-CN" dirty="0">
                <a:latin typeface="Aptos" panose="020B0004020202020204" pitchFamily="34" charset="0"/>
              </a:rPr>
              <a:t>a</a:t>
            </a:r>
            <a:r>
              <a:rPr lang="zh-CN" altLang="en-US" dirty="0">
                <a:latin typeface="Aptos" panose="020B0004020202020204" pitchFamily="34" charset="0"/>
              </a:rPr>
              <a:t> </a:t>
            </a:r>
            <a:r>
              <a:rPr lang="en-US" altLang="zh-CN" dirty="0">
                <a:latin typeface="Aptos" panose="020B0004020202020204" pitchFamily="34" charset="0"/>
              </a:rPr>
              <a:t>NN,</a:t>
            </a:r>
            <a:r>
              <a:rPr lang="zh-CN" altLang="en-US" dirty="0">
                <a:latin typeface="Aptos" panose="020B0004020202020204" pitchFamily="34" charset="0"/>
              </a:rPr>
              <a:t> </a:t>
            </a:r>
            <a:r>
              <a:rPr lang="en-US" altLang="zh-CN" dirty="0">
                <a:latin typeface="Aptos" panose="020B0004020202020204" pitchFamily="34" charset="0"/>
              </a:rPr>
              <a:t>and</a:t>
            </a:r>
            <a:r>
              <a:rPr lang="zh-CN" altLang="en-US" dirty="0">
                <a:latin typeface="Aptos" panose="020B0004020202020204" pitchFamily="34" charset="0"/>
              </a:rPr>
              <a:t> </a:t>
            </a:r>
            <a:r>
              <a:rPr lang="en-US" altLang="zh-CN" dirty="0">
                <a:latin typeface="Aptos" panose="020B0004020202020204" pitchFamily="34" charset="0"/>
              </a:rPr>
              <a:t>then</a:t>
            </a:r>
            <a:r>
              <a:rPr lang="zh-CN" altLang="en-US" dirty="0">
                <a:latin typeface="Aptos" panose="020B0004020202020204" pitchFamily="34" charset="0"/>
              </a:rPr>
              <a:t> </a:t>
            </a:r>
            <a:r>
              <a:rPr lang="en-US" altLang="zh-CN" dirty="0">
                <a:latin typeface="Aptos" panose="020B0004020202020204" pitchFamily="34" charset="0"/>
              </a:rPr>
              <a:t>project</a:t>
            </a:r>
            <a:r>
              <a:rPr lang="zh-CN" altLang="en-US" dirty="0">
                <a:latin typeface="Aptos" panose="020B0004020202020204" pitchFamily="34" charset="0"/>
              </a:rPr>
              <a:t> </a:t>
            </a:r>
            <a:r>
              <a:rPr lang="en-US" altLang="zh-CN" dirty="0">
                <a:latin typeface="Aptos" panose="020B0004020202020204" pitchFamily="34" charset="0"/>
              </a:rPr>
              <a:t>it</a:t>
            </a:r>
            <a:r>
              <a:rPr lang="zh-CN" altLang="en-US" dirty="0">
                <a:latin typeface="Aptos" panose="020B0004020202020204" pitchFamily="34" charset="0"/>
              </a:rPr>
              <a:t> </a:t>
            </a:r>
            <a:r>
              <a:rPr lang="en-US" altLang="zh-CN" dirty="0">
                <a:latin typeface="Aptos" panose="020B0004020202020204" pitchFamily="34" charset="0"/>
              </a:rPr>
              <a:t>back</a:t>
            </a:r>
            <a:r>
              <a:rPr lang="zh-CN" altLang="en-US" dirty="0">
                <a:latin typeface="Aptos" panose="020B0004020202020204" pitchFamily="34" charset="0"/>
              </a:rPr>
              <a:t> </a:t>
            </a:r>
            <a:r>
              <a:rPr lang="en-US" altLang="zh-CN" dirty="0">
                <a:latin typeface="Aptos" panose="020B0004020202020204" pitchFamily="34" charset="0"/>
              </a:rPr>
              <a:t>to</a:t>
            </a:r>
            <a:r>
              <a:rPr lang="zh-CN" altLang="en-US" dirty="0">
                <a:latin typeface="Aptos" panose="020B0004020202020204" pitchFamily="34" charset="0"/>
              </a:rPr>
              <a:t> </a:t>
            </a:r>
            <a:r>
              <a:rPr lang="en-US" altLang="zh-CN" dirty="0">
                <a:latin typeface="Aptos" panose="020B0004020202020204" pitchFamily="34" charset="0"/>
              </a:rPr>
              <a:t>a</a:t>
            </a:r>
            <a:r>
              <a:rPr lang="zh-CN" altLang="en-US" dirty="0">
                <a:latin typeface="Aptos" panose="020B0004020202020204" pitchFamily="34" charset="0"/>
              </a:rPr>
              <a:t> </a:t>
            </a:r>
            <a:r>
              <a:rPr lang="en-US" altLang="zh-CN" dirty="0">
                <a:latin typeface="Aptos" panose="020B0004020202020204" pitchFamily="34" charset="0"/>
              </a:rPr>
              <a:t>lower</a:t>
            </a:r>
            <a:r>
              <a:rPr lang="zh-CN" altLang="en-US" dirty="0">
                <a:latin typeface="Aptos" panose="020B0004020202020204" pitchFamily="34" charset="0"/>
              </a:rPr>
              <a:t> </a:t>
            </a:r>
            <a:r>
              <a:rPr lang="en-US" altLang="zh-CN" dirty="0">
                <a:latin typeface="Aptos" panose="020B0004020202020204" pitchFamily="34" charset="0"/>
              </a:rPr>
              <a:t>noise</a:t>
            </a:r>
            <a:r>
              <a:rPr lang="zh-CN" altLang="en-US" dirty="0">
                <a:latin typeface="Aptos" panose="020B0004020202020204" pitchFamily="34" charset="0"/>
              </a:rPr>
              <a:t> </a:t>
            </a:r>
            <a:r>
              <a:rPr lang="en-US" altLang="zh-CN" dirty="0">
                <a:latin typeface="Aptos" panose="020B0004020202020204" pitchFamily="34" charset="0"/>
              </a:rPr>
              <a:t>level</a:t>
            </a:r>
            <a:r>
              <a:rPr lang="zh-CN" altLang="en-US" dirty="0">
                <a:latin typeface="Aptos" panose="020B0004020202020204" pitchFamily="34" charset="0"/>
              </a:rPr>
              <a:t> </a:t>
            </a:r>
            <a:r>
              <a:rPr lang="en-US" altLang="zh-CN" dirty="0">
                <a:latin typeface="Aptos" panose="020B0004020202020204" pitchFamily="34" charset="0"/>
              </a:rPr>
              <a:t>with</a:t>
            </a:r>
            <a:r>
              <a:rPr lang="zh-CN" altLang="en-US" dirty="0">
                <a:latin typeface="Aptos" panose="020B0004020202020204" pitchFamily="34" charset="0"/>
              </a:rPr>
              <a:t> </a:t>
            </a:r>
            <a:r>
              <a:rPr lang="en-US" altLang="zh-CN" dirty="0">
                <a:latin typeface="Aptos" panose="020B0004020202020204" pitchFamily="34" charset="0"/>
              </a:rPr>
              <a:t>the</a:t>
            </a:r>
            <a:r>
              <a:rPr lang="zh-CN" altLang="en-US" dirty="0">
                <a:latin typeface="Aptos" panose="020B0004020202020204" pitchFamily="34" charset="0"/>
              </a:rPr>
              <a:t> </a:t>
            </a:r>
            <a:r>
              <a:rPr lang="en-US" altLang="zh-CN" dirty="0">
                <a:latin typeface="Aptos" panose="020B0004020202020204" pitchFamily="34" charset="0"/>
              </a:rPr>
              <a:t>same</a:t>
            </a:r>
            <a:r>
              <a:rPr lang="zh-CN" altLang="en-US" dirty="0">
                <a:latin typeface="Aptos" panose="020B0004020202020204" pitchFamily="34" charset="0"/>
              </a:rPr>
              <a:t> </a:t>
            </a:r>
            <a:r>
              <a:rPr lang="en-US" altLang="zh-CN" dirty="0">
                <a:latin typeface="Aptos" panose="020B0004020202020204" pitchFamily="34" charset="0"/>
              </a:rPr>
              <a:t>forward.</a:t>
            </a:r>
          </a:p>
          <a:p>
            <a:pPr lvl="1"/>
            <a:endParaRPr lang="en-US" altLang="zh-CN" dirty="0">
              <a:latin typeface="Aptos" panose="020B0004020202020204" pitchFamily="34" charset="0"/>
            </a:endParaRPr>
          </a:p>
          <a:p>
            <a:pPr lvl="1"/>
            <a:endParaRPr lang="en-US" altLang="zh-CN" dirty="0">
              <a:latin typeface="Aptos" panose="020B0004020202020204" pitchFamily="34" charset="0"/>
            </a:endParaRPr>
          </a:p>
          <a:p>
            <a:pPr lvl="1"/>
            <a:r>
              <a:rPr lang="en-US" altLang="zh-CN" dirty="0">
                <a:latin typeface="Aptos" panose="020B0004020202020204" pitchFamily="34" charset="0"/>
              </a:rPr>
              <a:t>In</a:t>
            </a:r>
            <a:r>
              <a:rPr lang="zh-CN" altLang="en-US" dirty="0">
                <a:latin typeface="Aptos" panose="020B0004020202020204" pitchFamily="34" charset="0"/>
              </a:rPr>
              <a:t> </a:t>
            </a:r>
            <a:r>
              <a:rPr lang="en-US" altLang="zh-CN" dirty="0">
                <a:latin typeface="Aptos" panose="020B0004020202020204" pitchFamily="34" charset="0"/>
              </a:rPr>
              <a:t>DDIM,</a:t>
            </a:r>
            <a:r>
              <a:rPr lang="zh-CN" altLang="en-US" dirty="0">
                <a:latin typeface="Aptos" panose="020B0004020202020204" pitchFamily="34" charset="0"/>
              </a:rPr>
              <a:t> </a:t>
            </a:r>
            <a:r>
              <a:rPr lang="en-US" altLang="zh-CN" b="1" dirty="0">
                <a:latin typeface="Aptos" panose="020B0004020202020204" pitchFamily="34" charset="0"/>
              </a:rPr>
              <a:t>the</a:t>
            </a:r>
            <a:r>
              <a:rPr lang="zh-CN" altLang="en-US" b="1" dirty="0">
                <a:latin typeface="Aptos" panose="020B0004020202020204" pitchFamily="34" charset="0"/>
              </a:rPr>
              <a:t> </a:t>
            </a:r>
            <a:r>
              <a:rPr lang="en-US" altLang="zh-CN" b="1" dirty="0">
                <a:latin typeface="Aptos" panose="020B0004020202020204" pitchFamily="34" charset="0"/>
              </a:rPr>
              <a:t>entire</a:t>
            </a:r>
            <a:r>
              <a:rPr lang="zh-CN" altLang="en-US" b="1" dirty="0">
                <a:latin typeface="Aptos" panose="020B0004020202020204" pitchFamily="34" charset="0"/>
              </a:rPr>
              <a:t> </a:t>
            </a:r>
            <a:r>
              <a:rPr lang="en-US" altLang="zh-CN" b="1" dirty="0">
                <a:latin typeface="Aptos" panose="020B0004020202020204" pitchFamily="34" charset="0"/>
              </a:rPr>
              <a:t>reverse</a:t>
            </a:r>
            <a:r>
              <a:rPr lang="zh-CN" altLang="en-US" b="1" dirty="0">
                <a:latin typeface="Aptos" panose="020B0004020202020204" pitchFamily="34" charset="0"/>
              </a:rPr>
              <a:t> </a:t>
            </a:r>
            <a:r>
              <a:rPr lang="en-US" altLang="zh-CN" b="1" dirty="0">
                <a:latin typeface="Aptos" panose="020B0004020202020204" pitchFamily="34" charset="0"/>
              </a:rPr>
              <a:t>process</a:t>
            </a:r>
            <a:r>
              <a:rPr lang="zh-CN" altLang="en-US" b="1" dirty="0">
                <a:latin typeface="Aptos" panose="020B0004020202020204" pitchFamily="34" charset="0"/>
              </a:rPr>
              <a:t> </a:t>
            </a:r>
            <a:r>
              <a:rPr lang="en-US" altLang="zh-CN" b="1" dirty="0">
                <a:latin typeface="Aptos" panose="020B0004020202020204" pitchFamily="34" charset="0"/>
              </a:rPr>
              <a:t>is</a:t>
            </a:r>
            <a:r>
              <a:rPr lang="zh-CN" altLang="en-US" b="1" dirty="0">
                <a:latin typeface="Aptos" panose="020B0004020202020204" pitchFamily="34" charset="0"/>
              </a:rPr>
              <a:t> </a:t>
            </a:r>
            <a:r>
              <a:rPr lang="en-US" altLang="zh-CN" b="1" dirty="0">
                <a:latin typeface="Aptos" panose="020B0004020202020204" pitchFamily="34" charset="0"/>
              </a:rPr>
              <a:t>deterministic</a:t>
            </a:r>
            <a:r>
              <a:rPr lang="en-US" altLang="zh-CN" dirty="0">
                <a:latin typeface="Aptos" panose="020B0004020202020204" pitchFamily="34" charset="0"/>
              </a:rPr>
              <a:t>,</a:t>
            </a:r>
            <a:r>
              <a:rPr lang="zh-CN" altLang="en-US" dirty="0">
                <a:latin typeface="Aptos" panose="020B0004020202020204" pitchFamily="34" charset="0"/>
              </a:rPr>
              <a:t> </a:t>
            </a:r>
            <a:r>
              <a:rPr lang="en-US" altLang="zh-CN" dirty="0">
                <a:latin typeface="Aptos" panose="020B0004020202020204" pitchFamily="34" charset="0"/>
              </a:rPr>
              <a:t>while</a:t>
            </a:r>
            <a:r>
              <a:rPr lang="zh-CN" altLang="en-US" dirty="0">
                <a:latin typeface="Aptos" panose="020B0004020202020204" pitchFamily="34" charset="0"/>
              </a:rPr>
              <a:t> </a:t>
            </a:r>
            <a:r>
              <a:rPr lang="en-US" altLang="zh-CN" dirty="0">
                <a:latin typeface="Aptos" panose="020B0004020202020204" pitchFamily="34" charset="0"/>
              </a:rPr>
              <a:t>randomness</a:t>
            </a:r>
            <a:r>
              <a:rPr lang="zh-CN" altLang="en-US" dirty="0">
                <a:latin typeface="Aptos" panose="020B0004020202020204" pitchFamily="34" charset="0"/>
              </a:rPr>
              <a:t> </a:t>
            </a:r>
            <a:r>
              <a:rPr lang="en-US" altLang="zh-CN" dirty="0">
                <a:latin typeface="Aptos" panose="020B0004020202020204" pitchFamily="34" charset="0"/>
              </a:rPr>
              <a:t>only</a:t>
            </a:r>
            <a:r>
              <a:rPr lang="zh-CN" altLang="en-US" dirty="0">
                <a:latin typeface="Aptos" panose="020B0004020202020204" pitchFamily="34" charset="0"/>
              </a:rPr>
              <a:t> </a:t>
            </a:r>
            <a:r>
              <a:rPr lang="en-US" altLang="zh-CN" dirty="0">
                <a:latin typeface="Aptos" panose="020B0004020202020204" pitchFamily="34" charset="0"/>
              </a:rPr>
              <a:t>comes</a:t>
            </a:r>
            <a:r>
              <a:rPr lang="zh-CN" altLang="en-US" dirty="0">
                <a:latin typeface="Aptos" panose="020B0004020202020204" pitchFamily="34" charset="0"/>
              </a:rPr>
              <a:t> </a:t>
            </a:r>
            <a:r>
              <a:rPr lang="en-US" altLang="zh-CN" dirty="0">
                <a:latin typeface="Aptos" panose="020B0004020202020204" pitchFamily="34" charset="0"/>
              </a:rPr>
              <a:t>from</a:t>
            </a:r>
            <a:r>
              <a:rPr lang="zh-CN" altLang="en-US" dirty="0">
                <a:latin typeface="Aptos" panose="020B0004020202020204" pitchFamily="34" charset="0"/>
              </a:rPr>
              <a:t> </a:t>
            </a:r>
            <a:r>
              <a:rPr lang="en-US" altLang="zh-CN" dirty="0">
                <a:latin typeface="Aptos" panose="020B0004020202020204" pitchFamily="34" charset="0"/>
              </a:rPr>
              <a:t>the</a:t>
            </a:r>
            <a:r>
              <a:rPr lang="zh-CN" altLang="en-US" dirty="0">
                <a:latin typeface="Aptos" panose="020B0004020202020204" pitchFamily="34" charset="0"/>
              </a:rPr>
              <a:t> </a:t>
            </a:r>
            <a:r>
              <a:rPr lang="en-US" altLang="zh-CN" dirty="0">
                <a:latin typeface="Aptos" panose="020B0004020202020204" pitchFamily="34" charset="0"/>
              </a:rPr>
              <a:t>initial</a:t>
            </a:r>
            <a:r>
              <a:rPr lang="zh-CN" altLang="en-US" dirty="0">
                <a:latin typeface="Aptos" panose="020B0004020202020204" pitchFamily="34" charset="0"/>
              </a:rPr>
              <a:t> </a:t>
            </a:r>
            <a:r>
              <a:rPr lang="en-US" altLang="zh-CN" dirty="0">
                <a:latin typeface="Aptos" panose="020B0004020202020204" pitchFamily="34" charset="0"/>
              </a:rPr>
              <a:t>Gaussian</a:t>
            </a:r>
            <a:r>
              <a:rPr lang="zh-CN" altLang="en-US" dirty="0">
                <a:latin typeface="Aptos" panose="020B0004020202020204" pitchFamily="34" charset="0"/>
              </a:rPr>
              <a:t> </a:t>
            </a:r>
            <a:r>
              <a:rPr lang="en-US" altLang="zh-CN" dirty="0">
                <a:latin typeface="Aptos" panose="020B0004020202020204" pitchFamily="34" charset="0"/>
              </a:rPr>
              <a:t>sample.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CFD3F4-B4F8-05F4-A355-E79780EE4E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4027" y="3065005"/>
            <a:ext cx="4003945" cy="3639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A44F364-1D93-D7CD-8B72-BB535FFEBF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4027" y="4668380"/>
            <a:ext cx="2349416" cy="3639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449051B-6BFE-1B7D-2F0A-2CD5981A3C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7315" y="4668380"/>
            <a:ext cx="2396294" cy="363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9256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CAC39-7B79-4693-A6DB-66AD9413C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ptos" panose="020B0004020202020204" pitchFamily="34" charset="0"/>
              </a:rPr>
              <a:t>Useful</a:t>
            </a:r>
            <a:r>
              <a:rPr lang="zh-CN" altLang="en-US" dirty="0">
                <a:latin typeface="Aptos" panose="020B0004020202020204" pitchFamily="34" charset="0"/>
              </a:rPr>
              <a:t> </a:t>
            </a:r>
            <a:r>
              <a:rPr lang="en-US" altLang="zh-CN" dirty="0">
                <a:latin typeface="Aptos" panose="020B0004020202020204" pitchFamily="34" charset="0"/>
              </a:rPr>
              <a:t>links</a:t>
            </a:r>
            <a:endParaRPr lang="en-US" dirty="0">
              <a:latin typeface="Aptos" panose="020B00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081637-1D64-E990-1A01-82DB568FA1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dirty="0">
              <a:latin typeface="Aptos" panose="020B0004020202020204" pitchFamily="34" charset="0"/>
            </a:endParaRPr>
          </a:p>
          <a:p>
            <a:r>
              <a:rPr lang="en-US" altLang="zh-CN" dirty="0">
                <a:latin typeface="Aptos" panose="020B0004020202020204" pitchFamily="34" charset="0"/>
              </a:rPr>
              <a:t>For</a:t>
            </a:r>
            <a:r>
              <a:rPr lang="zh-CN" altLang="en-US" dirty="0">
                <a:latin typeface="Aptos" panose="020B0004020202020204" pitchFamily="34" charset="0"/>
              </a:rPr>
              <a:t> </a:t>
            </a:r>
            <a:r>
              <a:rPr lang="en-US" altLang="zh-CN" dirty="0">
                <a:latin typeface="Aptos" panose="020B0004020202020204" pitchFamily="34" charset="0"/>
              </a:rPr>
              <a:t>understanding</a:t>
            </a:r>
            <a:r>
              <a:rPr lang="zh-CN" altLang="en-US" dirty="0">
                <a:latin typeface="Aptos" panose="020B0004020202020204" pitchFamily="34" charset="0"/>
              </a:rPr>
              <a:t> </a:t>
            </a:r>
            <a:r>
              <a:rPr lang="en-US" altLang="zh-CN" dirty="0">
                <a:latin typeface="Aptos" panose="020B0004020202020204" pitchFamily="34" charset="0"/>
              </a:rPr>
              <a:t>the</a:t>
            </a:r>
            <a:r>
              <a:rPr lang="zh-CN" altLang="en-US" dirty="0">
                <a:latin typeface="Aptos" panose="020B0004020202020204" pitchFamily="34" charset="0"/>
              </a:rPr>
              <a:t> </a:t>
            </a:r>
            <a:r>
              <a:rPr lang="en-US" altLang="zh-CN" dirty="0">
                <a:latin typeface="Aptos" panose="020B0004020202020204" pitchFamily="34" charset="0"/>
              </a:rPr>
              <a:t>general</a:t>
            </a:r>
            <a:r>
              <a:rPr lang="zh-CN" altLang="en-US" dirty="0">
                <a:latin typeface="Aptos" panose="020B0004020202020204" pitchFamily="34" charset="0"/>
              </a:rPr>
              <a:t> </a:t>
            </a:r>
            <a:r>
              <a:rPr lang="en-US" altLang="zh-CN" dirty="0">
                <a:latin typeface="Aptos" panose="020B0004020202020204" pitchFamily="34" charset="0"/>
              </a:rPr>
              <a:t>unified</a:t>
            </a:r>
            <a:r>
              <a:rPr lang="zh-CN" altLang="en-US" dirty="0">
                <a:latin typeface="Aptos" panose="020B0004020202020204" pitchFamily="34" charset="0"/>
              </a:rPr>
              <a:t> </a:t>
            </a:r>
            <a:r>
              <a:rPr lang="en-US" altLang="zh-CN" dirty="0">
                <a:latin typeface="Aptos" panose="020B0004020202020204" pitchFamily="34" charset="0"/>
              </a:rPr>
              <a:t>framework</a:t>
            </a:r>
            <a:r>
              <a:rPr lang="zh-CN" altLang="en-US" dirty="0">
                <a:latin typeface="Aptos" panose="020B0004020202020204" pitchFamily="34" charset="0"/>
              </a:rPr>
              <a:t> </a:t>
            </a:r>
            <a:r>
              <a:rPr lang="en-US" altLang="zh-CN" dirty="0">
                <a:latin typeface="Aptos" panose="020B0004020202020204" pitchFamily="34" charset="0"/>
              </a:rPr>
              <a:t>of</a:t>
            </a:r>
            <a:r>
              <a:rPr lang="zh-CN" altLang="en-US" dirty="0">
                <a:latin typeface="Aptos" panose="020B0004020202020204" pitchFamily="34" charset="0"/>
              </a:rPr>
              <a:t> </a:t>
            </a:r>
            <a:r>
              <a:rPr lang="en-US" altLang="zh-CN" dirty="0">
                <a:latin typeface="Aptos" panose="020B0004020202020204" pitchFamily="34" charset="0"/>
              </a:rPr>
              <a:t>diffusion</a:t>
            </a:r>
            <a:r>
              <a:rPr lang="zh-CN" altLang="en-US" dirty="0">
                <a:latin typeface="Aptos" panose="020B0004020202020204" pitchFamily="34" charset="0"/>
              </a:rPr>
              <a:t> </a:t>
            </a:r>
            <a:r>
              <a:rPr lang="en-US" altLang="zh-CN" dirty="0">
                <a:latin typeface="Aptos" panose="020B0004020202020204" pitchFamily="34" charset="0"/>
              </a:rPr>
              <a:t>&amp;</a:t>
            </a:r>
            <a:r>
              <a:rPr lang="zh-CN" altLang="en-US" dirty="0">
                <a:latin typeface="Aptos" panose="020B0004020202020204" pitchFamily="34" charset="0"/>
              </a:rPr>
              <a:t> </a:t>
            </a:r>
            <a:r>
              <a:rPr lang="en-US" altLang="zh-CN" dirty="0">
                <a:latin typeface="Aptos" panose="020B0004020202020204" pitchFamily="34" charset="0"/>
              </a:rPr>
              <a:t>flow-matching</a:t>
            </a:r>
            <a:r>
              <a:rPr lang="zh-CN" altLang="en-US" dirty="0">
                <a:latin typeface="Aptos" panose="020B0004020202020204" pitchFamily="34" charset="0"/>
              </a:rPr>
              <a:t> </a:t>
            </a:r>
            <a:r>
              <a:rPr lang="en-US" altLang="zh-CN" dirty="0">
                <a:latin typeface="Aptos" panose="020B0004020202020204" pitchFamily="34" charset="0"/>
              </a:rPr>
              <a:t>models:</a:t>
            </a:r>
          </a:p>
          <a:p>
            <a:pPr lvl="1"/>
            <a:r>
              <a:rPr lang="en-US" dirty="0">
                <a:latin typeface="Aptos" panose="020B0004020202020204" pitchFamily="34" charset="0"/>
                <a:hlinkClick r:id="rId2"/>
              </a:rPr>
              <a:t>https://diffusionflow.github.io</a:t>
            </a:r>
            <a:endParaRPr lang="en-US" dirty="0">
              <a:latin typeface="Aptos" panose="020B0004020202020204" pitchFamily="34" charset="0"/>
            </a:endParaRPr>
          </a:p>
          <a:p>
            <a:pPr lvl="1"/>
            <a:r>
              <a:rPr lang="en-US" dirty="0">
                <a:latin typeface="Aptos" panose="020B0004020202020204" pitchFamily="34" charset="0"/>
                <a:hlinkClick r:id="rId3"/>
              </a:rPr>
              <a:t>https://www.youtube.com/watch?v=wMmqCMwuM2Q</a:t>
            </a:r>
            <a:endParaRPr lang="en-US" dirty="0">
              <a:latin typeface="Aptos" panose="020B0004020202020204" pitchFamily="34" charset="0"/>
            </a:endParaRPr>
          </a:p>
          <a:p>
            <a:pPr lvl="1"/>
            <a:endParaRPr lang="en-US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536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D8B12-D262-0EEC-8A17-57DD707F9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ptos" panose="020B0004020202020204" pitchFamily="34" charset="0"/>
              </a:rPr>
              <a:t>Background</a:t>
            </a:r>
            <a:endParaRPr lang="en-US" dirty="0">
              <a:latin typeface="Aptos" panose="020B00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B07C6F-4552-895D-55D2-B26050AC0F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latin typeface="Aptos" panose="020B0004020202020204" pitchFamily="34" charset="0"/>
              </a:rPr>
              <a:t>Flow-matching</a:t>
            </a:r>
            <a:r>
              <a:rPr lang="zh-CN" altLang="en-US" dirty="0">
                <a:latin typeface="Aptos" panose="020B0004020202020204" pitchFamily="34" charset="0"/>
              </a:rPr>
              <a:t> </a:t>
            </a:r>
            <a:r>
              <a:rPr lang="en-US" altLang="zh-CN" dirty="0">
                <a:latin typeface="Aptos" panose="020B0004020202020204" pitchFamily="34" charset="0"/>
              </a:rPr>
              <a:t>Models</a:t>
            </a:r>
          </a:p>
          <a:p>
            <a:pPr lvl="1"/>
            <a:r>
              <a:rPr lang="en-US" altLang="zh-CN" u="sng" dirty="0">
                <a:latin typeface="Aptos" panose="020B0004020202020204" pitchFamily="34" charset="0"/>
              </a:rPr>
              <a:t>Forward</a:t>
            </a:r>
            <a:r>
              <a:rPr lang="en-US" altLang="zh-CN" dirty="0">
                <a:latin typeface="Aptos" panose="020B0004020202020204" pitchFamily="34" charset="0"/>
              </a:rPr>
              <a:t>:</a:t>
            </a:r>
            <a:r>
              <a:rPr lang="zh-CN" altLang="en-US" dirty="0">
                <a:latin typeface="Aptos" panose="020B0004020202020204" pitchFamily="34" charset="0"/>
              </a:rPr>
              <a:t> </a:t>
            </a:r>
            <a:r>
              <a:rPr lang="en-US" altLang="zh-CN" dirty="0">
                <a:latin typeface="Aptos" panose="020B0004020202020204" pitchFamily="34" charset="0"/>
              </a:rPr>
              <a:t>a linear interpolation between the data  and a noise term :</a:t>
            </a:r>
          </a:p>
          <a:p>
            <a:pPr lvl="1"/>
            <a:endParaRPr lang="en-US" altLang="zh-CN" u="sng" dirty="0">
              <a:latin typeface="Aptos" panose="020B0004020202020204" pitchFamily="34" charset="0"/>
            </a:endParaRPr>
          </a:p>
          <a:p>
            <a:pPr lvl="1"/>
            <a:r>
              <a:rPr lang="en-US" altLang="zh-CN" u="sng" dirty="0" err="1">
                <a:latin typeface="Aptos" panose="020B0004020202020204" pitchFamily="34" charset="0"/>
              </a:rPr>
              <a:t>Denosing</a:t>
            </a:r>
            <a:r>
              <a:rPr lang="en-US" altLang="zh-CN" dirty="0">
                <a:latin typeface="Aptos" panose="020B0004020202020204" pitchFamily="34" charset="0"/>
              </a:rPr>
              <a:t>:</a:t>
            </a:r>
            <a:r>
              <a:rPr lang="zh-CN" altLang="en-US" dirty="0">
                <a:latin typeface="Aptos" panose="020B0004020202020204" pitchFamily="34" charset="0"/>
              </a:rPr>
              <a:t> </a:t>
            </a:r>
            <a:r>
              <a:rPr lang="en-US" altLang="zh-CN" dirty="0">
                <a:latin typeface="Aptos" panose="020B0004020202020204" pitchFamily="34" charset="0"/>
              </a:rPr>
              <a:t>reverse</a:t>
            </a:r>
            <a:r>
              <a:rPr lang="zh-CN" altLang="en-US" dirty="0">
                <a:latin typeface="Aptos" panose="020B0004020202020204" pitchFamily="34" charset="0"/>
              </a:rPr>
              <a:t> </a:t>
            </a:r>
            <a:r>
              <a:rPr lang="en-US" altLang="zh-CN" dirty="0">
                <a:latin typeface="Aptos" panose="020B0004020202020204" pitchFamily="34" charset="0"/>
              </a:rPr>
              <a:t>time</a:t>
            </a:r>
            <a:r>
              <a:rPr lang="zh-CN" altLang="en-US" dirty="0">
                <a:latin typeface="Aptos" panose="020B0004020202020204" pitchFamily="34" charset="0"/>
              </a:rPr>
              <a:t> </a:t>
            </a:r>
            <a:r>
              <a:rPr lang="en-US" altLang="zh-CN" dirty="0">
                <a:latin typeface="Aptos" panose="020B0004020202020204" pitchFamily="34" charset="0"/>
              </a:rPr>
              <a:t>to</a:t>
            </a:r>
            <a:r>
              <a:rPr lang="zh-CN" altLang="en-US" dirty="0">
                <a:latin typeface="Aptos" panose="020B0004020202020204" pitchFamily="34" charset="0"/>
              </a:rPr>
              <a:t> </a:t>
            </a:r>
            <a:r>
              <a:rPr lang="en-US" altLang="zh-CN" dirty="0">
                <a:latin typeface="Aptos" panose="020B0004020202020204" pitchFamily="34" charset="0"/>
              </a:rPr>
              <a:t>any</a:t>
            </a:r>
            <a:r>
              <a:rPr lang="zh-CN" altLang="en-US" dirty="0">
                <a:latin typeface="Aptos" panose="020B0004020202020204" pitchFamily="34" charset="0"/>
              </a:rPr>
              <a:t> </a:t>
            </a:r>
            <a:r>
              <a:rPr lang="en-US" altLang="zh-CN" dirty="0" err="1">
                <a:latin typeface="Aptos" panose="020B0004020202020204" pitchFamily="34" charset="0"/>
              </a:rPr>
              <a:t>previsous</a:t>
            </a:r>
            <a:r>
              <a:rPr lang="zh-CN" altLang="en-US" dirty="0">
                <a:latin typeface="Aptos" panose="020B0004020202020204" pitchFamily="34" charset="0"/>
              </a:rPr>
              <a:t> </a:t>
            </a:r>
            <a:r>
              <a:rPr lang="en-US" altLang="zh-CN" dirty="0">
                <a:latin typeface="Aptos" panose="020B0004020202020204" pitchFamily="34" charset="0"/>
              </a:rPr>
              <a:t>timestep</a:t>
            </a:r>
            <a:r>
              <a:rPr lang="zh-CN" altLang="en-US" dirty="0">
                <a:latin typeface="Aptos" panose="020B0004020202020204" pitchFamily="34" charset="0"/>
              </a:rPr>
              <a:t> </a:t>
            </a:r>
            <a:r>
              <a:rPr lang="en-US" altLang="zh-CN" dirty="0">
                <a:latin typeface="Aptos" panose="020B0004020202020204" pitchFamily="34" charset="0"/>
              </a:rPr>
              <a:t>s</a:t>
            </a:r>
            <a:r>
              <a:rPr lang="zh-CN" altLang="en-US" dirty="0">
                <a:latin typeface="Aptos" panose="020B0004020202020204" pitchFamily="34" charset="0"/>
              </a:rPr>
              <a:t> </a:t>
            </a:r>
            <a:r>
              <a:rPr lang="en-US" altLang="zh-CN" dirty="0">
                <a:latin typeface="Aptos" panose="020B0004020202020204" pitchFamily="34" charset="0"/>
              </a:rPr>
              <a:t>by</a:t>
            </a:r>
            <a:r>
              <a:rPr lang="zh-CN" altLang="en-US" dirty="0">
                <a:latin typeface="Aptos" panose="020B0004020202020204" pitchFamily="34" charset="0"/>
              </a:rPr>
              <a:t> </a:t>
            </a:r>
            <a:r>
              <a:rPr lang="en-US" altLang="zh-CN" dirty="0">
                <a:latin typeface="Aptos" panose="020B0004020202020204" pitchFamily="34" charset="0"/>
              </a:rPr>
              <a:t>predicting</a:t>
            </a:r>
            <a:r>
              <a:rPr lang="zh-CN" altLang="en-US" dirty="0">
                <a:latin typeface="Aptos" panose="020B0004020202020204" pitchFamily="34" charset="0"/>
              </a:rPr>
              <a:t> </a:t>
            </a:r>
            <a:r>
              <a:rPr lang="en-US" altLang="zh-CN" dirty="0">
                <a:latin typeface="Aptos" panose="020B0004020202020204" pitchFamily="34" charset="0"/>
              </a:rPr>
              <a:t>the</a:t>
            </a:r>
            <a:r>
              <a:rPr lang="zh-CN" altLang="en-US" dirty="0">
                <a:latin typeface="Aptos" panose="020B0004020202020204" pitchFamily="34" charset="0"/>
              </a:rPr>
              <a:t> </a:t>
            </a:r>
            <a:r>
              <a:rPr lang="en-US" altLang="zh-CN" b="1" dirty="0">
                <a:latin typeface="Aptos" panose="020B0004020202020204" pitchFamily="34" charset="0"/>
              </a:rPr>
              <a:t>“velocity”</a:t>
            </a:r>
            <a:r>
              <a:rPr lang="zh-CN" altLang="en-US" b="1" dirty="0">
                <a:latin typeface="Aptos" panose="020B0004020202020204" pitchFamily="34" charset="0"/>
              </a:rPr>
              <a:t>  </a:t>
            </a:r>
            <a:r>
              <a:rPr lang="en-US" altLang="zh-CN" b="1" dirty="0">
                <a:latin typeface="Aptos" panose="020B0004020202020204" pitchFamily="34" charset="0"/>
              </a:rPr>
              <a:t>from</a:t>
            </a:r>
            <a:r>
              <a:rPr lang="zh-CN" altLang="en-US" b="1" dirty="0">
                <a:latin typeface="Aptos" panose="020B0004020202020204" pitchFamily="34" charset="0"/>
              </a:rPr>
              <a:t> </a:t>
            </a:r>
            <a:r>
              <a:rPr lang="en-US" altLang="zh-CN" b="1" dirty="0">
                <a:latin typeface="Aptos" panose="020B0004020202020204" pitchFamily="34" charset="0"/>
              </a:rPr>
              <a:t>noise</a:t>
            </a:r>
            <a:r>
              <a:rPr lang="zh-CN" altLang="en-US" b="1" dirty="0">
                <a:latin typeface="Aptos" panose="020B0004020202020204" pitchFamily="34" charset="0"/>
              </a:rPr>
              <a:t> </a:t>
            </a:r>
            <a:r>
              <a:rPr lang="en-US" altLang="zh-CN" b="1" dirty="0">
                <a:latin typeface="Aptos" panose="020B0004020202020204" pitchFamily="34" charset="0"/>
              </a:rPr>
              <a:t>to</a:t>
            </a:r>
            <a:r>
              <a:rPr lang="zh-CN" altLang="en-US" b="1" dirty="0">
                <a:latin typeface="Aptos" panose="020B0004020202020204" pitchFamily="34" charset="0"/>
              </a:rPr>
              <a:t> </a:t>
            </a:r>
            <a:r>
              <a:rPr lang="en-US" altLang="zh-CN" b="1" dirty="0">
                <a:latin typeface="Aptos" panose="020B0004020202020204" pitchFamily="34" charset="0"/>
              </a:rPr>
              <a:t>data</a:t>
            </a:r>
            <a:r>
              <a:rPr lang="zh-CN" altLang="en-US" b="1" dirty="0">
                <a:latin typeface="Aptos" panose="020B0004020202020204" pitchFamily="34" charset="0"/>
              </a:rPr>
              <a:t> </a:t>
            </a:r>
            <a:r>
              <a:rPr lang="en-US" altLang="zh-CN" b="1" dirty="0">
                <a:latin typeface="Aptos" panose="020B0004020202020204" pitchFamily="34" charset="0"/>
              </a:rPr>
              <a:t>point</a:t>
            </a:r>
            <a:r>
              <a:rPr lang="zh-CN" altLang="en-US" dirty="0">
                <a:latin typeface="Aptos" panose="020B0004020202020204" pitchFamily="34" charset="0"/>
              </a:rPr>
              <a:t> </a:t>
            </a:r>
            <a:r>
              <a:rPr lang="en-US" altLang="zh-CN" dirty="0">
                <a:latin typeface="Aptos" panose="020B0004020202020204" pitchFamily="34" charset="0"/>
              </a:rPr>
              <a:t>at</a:t>
            </a:r>
            <a:r>
              <a:rPr lang="zh-CN" altLang="en-US" dirty="0">
                <a:latin typeface="Aptos" panose="020B0004020202020204" pitchFamily="34" charset="0"/>
              </a:rPr>
              <a:t> </a:t>
            </a:r>
            <a:r>
              <a:rPr lang="en-US" altLang="zh-CN" dirty="0">
                <a:latin typeface="Aptos" panose="020B0004020202020204" pitchFamily="34" charset="0"/>
              </a:rPr>
              <a:t>time</a:t>
            </a:r>
            <a:r>
              <a:rPr lang="zh-CN" altLang="en-US" dirty="0">
                <a:latin typeface="Aptos" panose="020B0004020202020204" pitchFamily="34" charset="0"/>
              </a:rPr>
              <a:t> </a:t>
            </a:r>
            <a:r>
              <a:rPr lang="en-US" altLang="zh-CN" dirty="0">
                <a:latin typeface="Aptos" panose="020B0004020202020204" pitchFamily="34" charset="0"/>
              </a:rPr>
              <a:t>t</a:t>
            </a:r>
          </a:p>
          <a:p>
            <a:pPr lvl="1"/>
            <a:endParaRPr lang="en-US" altLang="zh-CN" dirty="0">
              <a:latin typeface="Aptos" panose="020B0004020202020204" pitchFamily="34" charset="0"/>
            </a:endParaRPr>
          </a:p>
          <a:p>
            <a:pPr lvl="1"/>
            <a:endParaRPr lang="en-US" altLang="zh-CN" dirty="0">
              <a:latin typeface="Aptos" panose="020B00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46EB0A-D2B3-D77D-64AB-BDBFCE1CD4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709" y="2701012"/>
            <a:ext cx="2578291" cy="3639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191D16-2F73-9EE4-A237-C783817D4B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5575" y="3429000"/>
            <a:ext cx="2098875" cy="3136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339E852-D36E-BA4A-1B46-46B7541FA9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7709" y="4131615"/>
            <a:ext cx="2638957" cy="36399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7B29633-3CCE-38D0-DC25-F7792812BA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5212" y="255587"/>
            <a:ext cx="4419600" cy="8509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704B307-150C-9BFE-632F-4885AF4CAB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15212" y="1228408"/>
            <a:ext cx="3134102" cy="92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097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D8B12-D262-0EEC-8A17-57DD707F9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ptos" panose="020B0004020202020204" pitchFamily="34" charset="0"/>
              </a:rPr>
              <a:t>Background</a:t>
            </a:r>
            <a:endParaRPr lang="en-US" dirty="0">
              <a:latin typeface="Aptos" panose="020B00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B07C6F-4552-895D-55D2-B26050AC0F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latin typeface="Aptos" panose="020B0004020202020204" pitchFamily="34" charset="0"/>
              </a:rPr>
              <a:t>Diffusion</a:t>
            </a:r>
            <a:r>
              <a:rPr lang="zh-CN" altLang="en-US" dirty="0">
                <a:latin typeface="Aptos" panose="020B0004020202020204" pitchFamily="34" charset="0"/>
              </a:rPr>
              <a:t> </a:t>
            </a:r>
            <a:r>
              <a:rPr lang="en-US" altLang="zh-CN" dirty="0">
                <a:latin typeface="Aptos" panose="020B0004020202020204" pitchFamily="34" charset="0"/>
              </a:rPr>
              <a:t>Models</a:t>
            </a:r>
          </a:p>
          <a:p>
            <a:pPr lvl="1"/>
            <a:r>
              <a:rPr lang="en-US" altLang="zh-CN" u="sng" dirty="0">
                <a:latin typeface="Aptos" panose="020B0004020202020204" pitchFamily="34" charset="0"/>
              </a:rPr>
              <a:t>Forward</a:t>
            </a:r>
            <a:r>
              <a:rPr lang="en-US" altLang="zh-CN" dirty="0">
                <a:latin typeface="Aptos" panose="020B0004020202020204" pitchFamily="34" charset="0"/>
              </a:rPr>
              <a:t>:</a:t>
            </a:r>
            <a:r>
              <a:rPr lang="zh-CN" altLang="en-US" dirty="0">
                <a:latin typeface="Aptos" panose="020B0004020202020204" pitchFamily="34" charset="0"/>
              </a:rPr>
              <a:t>  </a:t>
            </a:r>
            <a:r>
              <a:rPr lang="en-US" altLang="zh-CN" dirty="0">
                <a:latin typeface="Aptos" panose="020B0004020202020204" pitchFamily="34" charset="0"/>
              </a:rPr>
              <a:t>a</a:t>
            </a:r>
            <a:r>
              <a:rPr lang="zh-CN" altLang="en-US" dirty="0">
                <a:latin typeface="Aptos" panose="020B0004020202020204" pitchFamily="34" charset="0"/>
              </a:rPr>
              <a:t> </a:t>
            </a:r>
            <a:r>
              <a:rPr lang="en-US" altLang="zh-CN" dirty="0">
                <a:latin typeface="Aptos" panose="020B0004020202020204" pitchFamily="34" charset="0"/>
              </a:rPr>
              <a:t>stochastic</a:t>
            </a:r>
            <a:r>
              <a:rPr lang="zh-CN" altLang="en-US" dirty="0">
                <a:latin typeface="Aptos" panose="020B0004020202020204" pitchFamily="34" charset="0"/>
              </a:rPr>
              <a:t> </a:t>
            </a:r>
            <a:r>
              <a:rPr lang="en-US" altLang="zh-CN" dirty="0">
                <a:latin typeface="Aptos" panose="020B0004020202020204" pitchFamily="34" charset="0"/>
              </a:rPr>
              <a:t>differential</a:t>
            </a:r>
            <a:r>
              <a:rPr lang="zh-CN" altLang="en-US" dirty="0">
                <a:latin typeface="Aptos" panose="020B0004020202020204" pitchFamily="34" charset="0"/>
              </a:rPr>
              <a:t> </a:t>
            </a:r>
            <a:r>
              <a:rPr lang="en-US" altLang="zh-CN" dirty="0">
                <a:latin typeface="Aptos" panose="020B0004020202020204" pitchFamily="34" charset="0"/>
              </a:rPr>
              <a:t>equation</a:t>
            </a:r>
            <a:r>
              <a:rPr lang="zh-CN" altLang="en-US" dirty="0">
                <a:latin typeface="Aptos" panose="020B0004020202020204" pitchFamily="34" charset="0"/>
              </a:rPr>
              <a:t> </a:t>
            </a:r>
            <a:r>
              <a:rPr lang="en-US" altLang="zh-CN" dirty="0">
                <a:latin typeface="Aptos" panose="020B0004020202020204" pitchFamily="34" charset="0"/>
              </a:rPr>
              <a:t>(SDE)</a:t>
            </a:r>
          </a:p>
          <a:p>
            <a:pPr lvl="1"/>
            <a:endParaRPr lang="en-US" altLang="zh-CN" u="sng" dirty="0">
              <a:latin typeface="Aptos" panose="020B0004020202020204" pitchFamily="34" charset="0"/>
            </a:endParaRPr>
          </a:p>
          <a:p>
            <a:pPr lvl="1"/>
            <a:endParaRPr lang="en-US" altLang="zh-CN" u="sng" dirty="0">
              <a:latin typeface="Aptos" panose="020B0004020202020204" pitchFamily="34" charset="0"/>
            </a:endParaRPr>
          </a:p>
          <a:p>
            <a:pPr lvl="1"/>
            <a:r>
              <a:rPr lang="en-US" altLang="zh-CN" u="sng" dirty="0" err="1">
                <a:latin typeface="Aptos" panose="020B0004020202020204" pitchFamily="34" charset="0"/>
              </a:rPr>
              <a:t>Denosing</a:t>
            </a:r>
            <a:r>
              <a:rPr lang="en-US" altLang="zh-CN" dirty="0">
                <a:latin typeface="Aptos" panose="020B0004020202020204" pitchFamily="34" charset="0"/>
              </a:rPr>
              <a:t>:</a:t>
            </a:r>
            <a:r>
              <a:rPr lang="zh-CN" altLang="en-US" dirty="0">
                <a:latin typeface="Aptos" panose="020B0004020202020204" pitchFamily="34" charset="0"/>
              </a:rPr>
              <a:t> </a:t>
            </a:r>
            <a:r>
              <a:rPr lang="en-US" altLang="zh-CN" dirty="0">
                <a:latin typeface="Aptos" panose="020B0004020202020204" pitchFamily="34" charset="0"/>
              </a:rPr>
              <a:t>predict</a:t>
            </a:r>
            <a:r>
              <a:rPr lang="zh-CN" altLang="en-US" dirty="0">
                <a:latin typeface="Aptos" panose="020B0004020202020204" pitchFamily="34" charset="0"/>
              </a:rPr>
              <a:t> </a:t>
            </a:r>
            <a:r>
              <a:rPr lang="en-US" altLang="zh-CN" dirty="0">
                <a:latin typeface="Aptos" panose="020B0004020202020204" pitchFamily="34" charset="0"/>
              </a:rPr>
              <a:t>what</a:t>
            </a:r>
            <a:r>
              <a:rPr lang="zh-CN" altLang="en-US" dirty="0">
                <a:latin typeface="Aptos" panose="020B0004020202020204" pitchFamily="34" charset="0"/>
              </a:rPr>
              <a:t> </a:t>
            </a:r>
            <a:r>
              <a:rPr lang="en-US" altLang="zh-CN" dirty="0">
                <a:latin typeface="Aptos" panose="020B0004020202020204" pitchFamily="34" charset="0"/>
              </a:rPr>
              <a:t>the</a:t>
            </a:r>
            <a:r>
              <a:rPr lang="zh-CN" altLang="en-US" dirty="0">
                <a:latin typeface="Aptos" panose="020B0004020202020204" pitchFamily="34" charset="0"/>
              </a:rPr>
              <a:t> </a:t>
            </a:r>
            <a:r>
              <a:rPr lang="en-US" altLang="zh-CN" dirty="0">
                <a:latin typeface="Aptos" panose="020B0004020202020204" pitchFamily="34" charset="0"/>
              </a:rPr>
              <a:t>clean</a:t>
            </a:r>
            <a:r>
              <a:rPr lang="zh-CN" altLang="en-US" dirty="0">
                <a:latin typeface="Aptos" panose="020B0004020202020204" pitchFamily="34" charset="0"/>
              </a:rPr>
              <a:t> </a:t>
            </a:r>
            <a:r>
              <a:rPr lang="en-US" altLang="zh-CN" dirty="0">
                <a:latin typeface="Aptos" panose="020B0004020202020204" pitchFamily="34" charset="0"/>
              </a:rPr>
              <a:t>sample</a:t>
            </a:r>
            <a:r>
              <a:rPr lang="zh-CN" altLang="en-US" dirty="0">
                <a:latin typeface="Aptos" panose="020B0004020202020204" pitchFamily="34" charset="0"/>
              </a:rPr>
              <a:t> </a:t>
            </a:r>
            <a:r>
              <a:rPr lang="en-US" altLang="zh-CN" dirty="0">
                <a:latin typeface="Aptos" panose="020B0004020202020204" pitchFamily="34" charset="0"/>
              </a:rPr>
              <a:t>might</a:t>
            </a:r>
            <a:r>
              <a:rPr lang="zh-CN" altLang="en-US" dirty="0">
                <a:latin typeface="Aptos" panose="020B0004020202020204" pitchFamily="34" charset="0"/>
              </a:rPr>
              <a:t> </a:t>
            </a:r>
            <a:r>
              <a:rPr lang="en-US" altLang="zh-CN" dirty="0">
                <a:latin typeface="Aptos" panose="020B0004020202020204" pitchFamily="34" charset="0"/>
              </a:rPr>
              <a:t>look</a:t>
            </a:r>
            <a:r>
              <a:rPr lang="zh-CN" altLang="en-US" dirty="0">
                <a:latin typeface="Aptos" panose="020B0004020202020204" pitchFamily="34" charset="0"/>
              </a:rPr>
              <a:t> </a:t>
            </a:r>
            <a:r>
              <a:rPr lang="en-US" altLang="zh-CN" dirty="0">
                <a:latin typeface="Aptos" panose="020B0004020202020204" pitchFamily="34" charset="0"/>
              </a:rPr>
              <a:t>like</a:t>
            </a:r>
            <a:r>
              <a:rPr lang="zh-CN" altLang="en-US" dirty="0">
                <a:latin typeface="Aptos" panose="020B0004020202020204" pitchFamily="34" charset="0"/>
              </a:rPr>
              <a:t> </a:t>
            </a:r>
            <a:r>
              <a:rPr lang="en-US" altLang="zh-CN" dirty="0">
                <a:latin typeface="Aptos" panose="020B0004020202020204" pitchFamily="34" charset="0"/>
              </a:rPr>
              <a:t>with</a:t>
            </a:r>
            <a:r>
              <a:rPr lang="zh-CN" altLang="en-US" dirty="0">
                <a:latin typeface="Aptos" panose="020B0004020202020204" pitchFamily="34" charset="0"/>
              </a:rPr>
              <a:t> </a:t>
            </a:r>
            <a:r>
              <a:rPr lang="en-US" altLang="zh-CN" dirty="0">
                <a:latin typeface="Aptos" panose="020B0004020202020204" pitchFamily="34" charset="0"/>
              </a:rPr>
              <a:t>a</a:t>
            </a:r>
            <a:r>
              <a:rPr lang="zh-CN" altLang="en-US" dirty="0">
                <a:latin typeface="Aptos" panose="020B0004020202020204" pitchFamily="34" charset="0"/>
              </a:rPr>
              <a:t> </a:t>
            </a:r>
            <a:r>
              <a:rPr lang="en-US" altLang="zh-CN" dirty="0">
                <a:latin typeface="Aptos" panose="020B0004020202020204" pitchFamily="34" charset="0"/>
              </a:rPr>
              <a:t>NN,</a:t>
            </a:r>
            <a:r>
              <a:rPr lang="zh-CN" altLang="en-US" dirty="0">
                <a:latin typeface="Aptos" panose="020B0004020202020204" pitchFamily="34" charset="0"/>
              </a:rPr>
              <a:t> </a:t>
            </a:r>
            <a:r>
              <a:rPr lang="en-US" altLang="zh-CN" dirty="0">
                <a:latin typeface="Aptos" panose="020B0004020202020204" pitchFamily="34" charset="0"/>
              </a:rPr>
              <a:t>and</a:t>
            </a:r>
            <a:r>
              <a:rPr lang="zh-CN" altLang="en-US" dirty="0">
                <a:latin typeface="Aptos" panose="020B0004020202020204" pitchFamily="34" charset="0"/>
              </a:rPr>
              <a:t> </a:t>
            </a:r>
            <a:r>
              <a:rPr lang="en-US" altLang="zh-CN" dirty="0">
                <a:latin typeface="Aptos" panose="020B0004020202020204" pitchFamily="34" charset="0"/>
              </a:rPr>
              <a:t>then</a:t>
            </a:r>
            <a:r>
              <a:rPr lang="zh-CN" altLang="en-US" dirty="0">
                <a:latin typeface="Aptos" panose="020B0004020202020204" pitchFamily="34" charset="0"/>
              </a:rPr>
              <a:t> </a:t>
            </a:r>
            <a:r>
              <a:rPr lang="en-US" altLang="zh-CN" dirty="0">
                <a:latin typeface="Aptos" panose="020B0004020202020204" pitchFamily="34" charset="0"/>
              </a:rPr>
              <a:t>project</a:t>
            </a:r>
            <a:r>
              <a:rPr lang="zh-CN" altLang="en-US" dirty="0">
                <a:latin typeface="Aptos" panose="020B0004020202020204" pitchFamily="34" charset="0"/>
              </a:rPr>
              <a:t> </a:t>
            </a:r>
            <a:r>
              <a:rPr lang="en-US" altLang="zh-CN" dirty="0">
                <a:latin typeface="Aptos" panose="020B0004020202020204" pitchFamily="34" charset="0"/>
              </a:rPr>
              <a:t>it</a:t>
            </a:r>
            <a:r>
              <a:rPr lang="zh-CN" altLang="en-US" dirty="0">
                <a:latin typeface="Aptos" panose="020B0004020202020204" pitchFamily="34" charset="0"/>
              </a:rPr>
              <a:t> </a:t>
            </a:r>
            <a:r>
              <a:rPr lang="en-US" altLang="zh-CN" dirty="0">
                <a:latin typeface="Aptos" panose="020B0004020202020204" pitchFamily="34" charset="0"/>
              </a:rPr>
              <a:t>back</a:t>
            </a:r>
            <a:r>
              <a:rPr lang="zh-CN" altLang="en-US" dirty="0">
                <a:latin typeface="Aptos" panose="020B0004020202020204" pitchFamily="34" charset="0"/>
              </a:rPr>
              <a:t> </a:t>
            </a:r>
            <a:r>
              <a:rPr lang="en-US" altLang="zh-CN" dirty="0">
                <a:latin typeface="Aptos" panose="020B0004020202020204" pitchFamily="34" charset="0"/>
              </a:rPr>
              <a:t>to</a:t>
            </a:r>
            <a:r>
              <a:rPr lang="zh-CN" altLang="en-US" dirty="0">
                <a:latin typeface="Aptos" panose="020B0004020202020204" pitchFamily="34" charset="0"/>
              </a:rPr>
              <a:t> </a:t>
            </a:r>
            <a:r>
              <a:rPr lang="en-US" altLang="zh-CN" dirty="0">
                <a:latin typeface="Aptos" panose="020B0004020202020204" pitchFamily="34" charset="0"/>
              </a:rPr>
              <a:t>a</a:t>
            </a:r>
            <a:r>
              <a:rPr lang="zh-CN" altLang="en-US" dirty="0">
                <a:latin typeface="Aptos" panose="020B0004020202020204" pitchFamily="34" charset="0"/>
              </a:rPr>
              <a:t> </a:t>
            </a:r>
            <a:r>
              <a:rPr lang="en-US" altLang="zh-CN" dirty="0">
                <a:latin typeface="Aptos" panose="020B0004020202020204" pitchFamily="34" charset="0"/>
              </a:rPr>
              <a:t>lower</a:t>
            </a:r>
            <a:r>
              <a:rPr lang="zh-CN" altLang="en-US" dirty="0">
                <a:latin typeface="Aptos" panose="020B0004020202020204" pitchFamily="34" charset="0"/>
              </a:rPr>
              <a:t> </a:t>
            </a:r>
            <a:r>
              <a:rPr lang="en-US" altLang="zh-CN" dirty="0">
                <a:latin typeface="Aptos" panose="020B0004020202020204" pitchFamily="34" charset="0"/>
              </a:rPr>
              <a:t>noise</a:t>
            </a:r>
            <a:r>
              <a:rPr lang="zh-CN" altLang="en-US" dirty="0">
                <a:latin typeface="Aptos" panose="020B0004020202020204" pitchFamily="34" charset="0"/>
              </a:rPr>
              <a:t> </a:t>
            </a:r>
            <a:r>
              <a:rPr lang="en-US" altLang="zh-CN" dirty="0">
                <a:latin typeface="Aptos" panose="020B0004020202020204" pitchFamily="34" charset="0"/>
              </a:rPr>
              <a:t>level</a:t>
            </a:r>
            <a:r>
              <a:rPr lang="zh-CN" altLang="en-US" dirty="0">
                <a:latin typeface="Aptos" panose="020B0004020202020204" pitchFamily="34" charset="0"/>
              </a:rPr>
              <a:t> </a:t>
            </a:r>
            <a:r>
              <a:rPr lang="en-US" altLang="zh-CN" dirty="0">
                <a:latin typeface="Aptos" panose="020B0004020202020204" pitchFamily="34" charset="0"/>
              </a:rPr>
              <a:t>with</a:t>
            </a:r>
            <a:r>
              <a:rPr lang="zh-CN" altLang="en-US" dirty="0">
                <a:latin typeface="Aptos" panose="020B0004020202020204" pitchFamily="34" charset="0"/>
              </a:rPr>
              <a:t> </a:t>
            </a:r>
            <a:r>
              <a:rPr lang="en-US" altLang="zh-CN" dirty="0">
                <a:latin typeface="Aptos" panose="020B0004020202020204" pitchFamily="34" charset="0"/>
              </a:rPr>
              <a:t>the</a:t>
            </a:r>
            <a:r>
              <a:rPr lang="zh-CN" altLang="en-US" dirty="0">
                <a:latin typeface="Aptos" panose="020B0004020202020204" pitchFamily="34" charset="0"/>
              </a:rPr>
              <a:t> </a:t>
            </a:r>
            <a:r>
              <a:rPr lang="en-US" altLang="zh-CN" dirty="0">
                <a:latin typeface="Aptos" panose="020B0004020202020204" pitchFamily="34" charset="0"/>
              </a:rPr>
              <a:t>same</a:t>
            </a:r>
            <a:r>
              <a:rPr lang="zh-CN" altLang="en-US" dirty="0">
                <a:latin typeface="Aptos" panose="020B0004020202020204" pitchFamily="34" charset="0"/>
              </a:rPr>
              <a:t> </a:t>
            </a:r>
            <a:r>
              <a:rPr lang="en-US" altLang="zh-CN" dirty="0">
                <a:latin typeface="Aptos" panose="020B0004020202020204" pitchFamily="34" charset="0"/>
              </a:rPr>
              <a:t>forward.</a:t>
            </a:r>
          </a:p>
          <a:p>
            <a:pPr lvl="1"/>
            <a:endParaRPr lang="en-US" altLang="zh-CN" dirty="0">
              <a:latin typeface="Aptos" panose="020B0004020202020204" pitchFamily="34" charset="0"/>
            </a:endParaRPr>
          </a:p>
          <a:p>
            <a:pPr lvl="1"/>
            <a:endParaRPr lang="en-US" altLang="zh-CN" dirty="0">
              <a:latin typeface="Aptos" panose="020B0004020202020204" pitchFamily="34" charset="0"/>
            </a:endParaRPr>
          </a:p>
          <a:p>
            <a:pPr lvl="1"/>
            <a:r>
              <a:rPr lang="en-US" altLang="zh-CN" dirty="0">
                <a:latin typeface="Aptos" panose="020B0004020202020204" pitchFamily="34" charset="0"/>
              </a:rPr>
              <a:t>In</a:t>
            </a:r>
            <a:r>
              <a:rPr lang="zh-CN" altLang="en-US" dirty="0">
                <a:latin typeface="Aptos" panose="020B0004020202020204" pitchFamily="34" charset="0"/>
              </a:rPr>
              <a:t> </a:t>
            </a:r>
            <a:r>
              <a:rPr lang="en-US" altLang="zh-CN" dirty="0">
                <a:latin typeface="Aptos" panose="020B0004020202020204" pitchFamily="34" charset="0"/>
              </a:rPr>
              <a:t>DDIM,</a:t>
            </a:r>
            <a:r>
              <a:rPr lang="zh-CN" altLang="en-US" dirty="0">
                <a:latin typeface="Aptos" panose="020B0004020202020204" pitchFamily="34" charset="0"/>
              </a:rPr>
              <a:t> </a:t>
            </a:r>
            <a:r>
              <a:rPr lang="en-US" altLang="zh-CN" b="1" dirty="0">
                <a:solidFill>
                  <a:srgbClr val="FF0000"/>
                </a:solidFill>
                <a:latin typeface="Aptos" panose="020B0004020202020204" pitchFamily="34" charset="0"/>
              </a:rPr>
              <a:t>SDE</a:t>
            </a:r>
            <a:r>
              <a:rPr lang="zh-CN" altLang="en-US" b="1" dirty="0">
                <a:solidFill>
                  <a:srgbClr val="FF0000"/>
                </a:solidFill>
                <a:latin typeface="Aptos" panose="020B0004020202020204" pitchFamily="34" charset="0"/>
              </a:rPr>
              <a:t> </a:t>
            </a:r>
            <a:r>
              <a:rPr lang="en-US" altLang="zh-CN" b="1" dirty="0">
                <a:solidFill>
                  <a:srgbClr val="FF0000"/>
                </a:solidFill>
                <a:latin typeface="Aptos" panose="020B0004020202020204" pitchFamily="34" charset="0"/>
                <a:sym typeface="Wingdings" pitchFamily="2" charset="2"/>
              </a:rPr>
              <a:t></a:t>
            </a:r>
            <a:r>
              <a:rPr lang="zh-CN" altLang="en-US" b="1" dirty="0">
                <a:solidFill>
                  <a:srgbClr val="FF0000"/>
                </a:solidFill>
                <a:latin typeface="Aptos" panose="020B0004020202020204" pitchFamily="34" charset="0"/>
                <a:sym typeface="Wingdings" pitchFamily="2" charset="2"/>
              </a:rPr>
              <a:t> </a:t>
            </a:r>
            <a:r>
              <a:rPr lang="en-US" altLang="zh-CN" b="1" dirty="0">
                <a:solidFill>
                  <a:srgbClr val="FF0000"/>
                </a:solidFill>
                <a:latin typeface="Aptos" panose="020B0004020202020204" pitchFamily="34" charset="0"/>
                <a:sym typeface="Wingdings" pitchFamily="2" charset="2"/>
              </a:rPr>
              <a:t>ODE</a:t>
            </a:r>
            <a:r>
              <a:rPr lang="zh-CN" altLang="en-US" b="1" dirty="0">
                <a:solidFill>
                  <a:srgbClr val="FF0000"/>
                </a:solidFill>
                <a:latin typeface="Aptos" panose="020B0004020202020204" pitchFamily="34" charset="0"/>
                <a:sym typeface="Wingdings" pitchFamily="2" charset="2"/>
              </a:rPr>
              <a:t> </a:t>
            </a:r>
            <a:r>
              <a:rPr lang="en-US" altLang="zh-CN" dirty="0">
                <a:latin typeface="Aptos" panose="020B0004020202020204" pitchFamily="34" charset="0"/>
                <a:sym typeface="Wingdings" pitchFamily="2" charset="2"/>
              </a:rPr>
              <a:t>with</a:t>
            </a:r>
            <a:endParaRPr lang="en-US" altLang="zh-CN" dirty="0">
              <a:latin typeface="Aptos" panose="020B00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D0AF29-B037-A72E-4803-9A027B3A50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9417" y="2713952"/>
            <a:ext cx="2745783" cy="7150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B9CAD0C-CC64-9118-10F6-956596859D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8276" y="4136231"/>
            <a:ext cx="4535447" cy="7150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0C10CBA-755E-EFF0-6752-3C25234C95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7341" y="4950208"/>
            <a:ext cx="1059473" cy="375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679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D8B12-D262-0EEC-8A17-57DD707F9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ptos" panose="020B0004020202020204" pitchFamily="34" charset="0"/>
              </a:rPr>
              <a:t>Background</a:t>
            </a:r>
            <a:endParaRPr lang="en-US" dirty="0">
              <a:latin typeface="Aptos" panose="020B00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B07C6F-4552-895D-55D2-B26050AC0F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latin typeface="Aptos" panose="020B0004020202020204" pitchFamily="34" charset="0"/>
              </a:rPr>
              <a:t>Flow-matching</a:t>
            </a:r>
            <a:r>
              <a:rPr lang="zh-CN" altLang="en-US" dirty="0">
                <a:latin typeface="Aptos" panose="020B0004020202020204" pitchFamily="34" charset="0"/>
              </a:rPr>
              <a:t> </a:t>
            </a:r>
            <a:r>
              <a:rPr lang="en-US" altLang="zh-CN" dirty="0">
                <a:latin typeface="Aptos" panose="020B0004020202020204" pitchFamily="34" charset="0"/>
              </a:rPr>
              <a:t>Models</a:t>
            </a:r>
          </a:p>
          <a:p>
            <a:pPr lvl="1"/>
            <a:r>
              <a:rPr lang="en-US" altLang="zh-CN" u="sng" dirty="0">
                <a:latin typeface="Aptos" panose="020B0004020202020204" pitchFamily="34" charset="0"/>
              </a:rPr>
              <a:t>Forward</a:t>
            </a:r>
            <a:r>
              <a:rPr lang="en-US" altLang="zh-CN" dirty="0">
                <a:latin typeface="Aptos" panose="020B0004020202020204" pitchFamily="34" charset="0"/>
              </a:rPr>
              <a:t>:</a:t>
            </a:r>
            <a:r>
              <a:rPr lang="zh-CN" altLang="en-US" dirty="0">
                <a:latin typeface="Aptos" panose="020B0004020202020204" pitchFamily="34" charset="0"/>
              </a:rPr>
              <a:t> </a:t>
            </a:r>
            <a:r>
              <a:rPr lang="en-US" altLang="zh-CN" dirty="0">
                <a:latin typeface="Aptos" panose="020B0004020202020204" pitchFamily="34" charset="0"/>
              </a:rPr>
              <a:t>an</a:t>
            </a:r>
            <a:r>
              <a:rPr lang="zh-CN" altLang="en-US" dirty="0">
                <a:latin typeface="Aptos" panose="020B0004020202020204" pitchFamily="34" charset="0"/>
              </a:rPr>
              <a:t> </a:t>
            </a:r>
            <a:r>
              <a:rPr lang="en-US" altLang="zh-CN" dirty="0">
                <a:latin typeface="Aptos" panose="020B0004020202020204" pitchFamily="34" charset="0"/>
              </a:rPr>
              <a:t>ordinary</a:t>
            </a:r>
            <a:r>
              <a:rPr lang="zh-CN" altLang="en-US" dirty="0">
                <a:latin typeface="Aptos" panose="020B0004020202020204" pitchFamily="34" charset="0"/>
              </a:rPr>
              <a:t> </a:t>
            </a:r>
            <a:r>
              <a:rPr lang="en-US" altLang="zh-CN" dirty="0">
                <a:latin typeface="Aptos" panose="020B0004020202020204" pitchFamily="34" charset="0"/>
              </a:rPr>
              <a:t>differential</a:t>
            </a:r>
            <a:r>
              <a:rPr lang="zh-CN" altLang="en-US" dirty="0">
                <a:latin typeface="Aptos" panose="020B0004020202020204" pitchFamily="34" charset="0"/>
              </a:rPr>
              <a:t> </a:t>
            </a:r>
            <a:r>
              <a:rPr lang="en-US" altLang="zh-CN" dirty="0">
                <a:latin typeface="Aptos" panose="020B0004020202020204" pitchFamily="34" charset="0"/>
              </a:rPr>
              <a:t>equation</a:t>
            </a:r>
            <a:r>
              <a:rPr lang="zh-CN" altLang="en-US" dirty="0">
                <a:latin typeface="Aptos" panose="020B0004020202020204" pitchFamily="34" charset="0"/>
              </a:rPr>
              <a:t> </a:t>
            </a:r>
            <a:r>
              <a:rPr lang="en-US" altLang="zh-CN" dirty="0">
                <a:latin typeface="Aptos" panose="020B0004020202020204" pitchFamily="34" charset="0"/>
              </a:rPr>
              <a:t>(ODE)</a:t>
            </a:r>
          </a:p>
          <a:p>
            <a:pPr lvl="1"/>
            <a:endParaRPr lang="en-US" altLang="zh-CN" u="sng" dirty="0">
              <a:latin typeface="Aptos" panose="020B0004020202020204" pitchFamily="34" charset="0"/>
            </a:endParaRPr>
          </a:p>
          <a:p>
            <a:pPr lvl="1"/>
            <a:endParaRPr lang="en-US" altLang="zh-CN" u="sng" dirty="0">
              <a:latin typeface="Aptos" panose="020B0004020202020204" pitchFamily="34" charset="0"/>
            </a:endParaRPr>
          </a:p>
          <a:p>
            <a:pPr lvl="1"/>
            <a:r>
              <a:rPr lang="en-US" altLang="zh-CN" u="sng" dirty="0" err="1">
                <a:latin typeface="Aptos" panose="020B0004020202020204" pitchFamily="34" charset="0"/>
              </a:rPr>
              <a:t>Denosing</a:t>
            </a:r>
            <a:r>
              <a:rPr lang="en-US" altLang="zh-CN" dirty="0">
                <a:latin typeface="Aptos" panose="020B0004020202020204" pitchFamily="34" charset="0"/>
              </a:rPr>
              <a:t>:</a:t>
            </a:r>
            <a:r>
              <a:rPr lang="zh-CN" altLang="en-US" dirty="0">
                <a:latin typeface="Aptos" panose="020B0004020202020204" pitchFamily="34" charset="0"/>
              </a:rPr>
              <a:t> </a:t>
            </a:r>
            <a:r>
              <a:rPr lang="en-US" altLang="zh-CN" dirty="0">
                <a:latin typeface="Aptos" panose="020B0004020202020204" pitchFamily="34" charset="0"/>
              </a:rPr>
              <a:t>The generative process is simply </a:t>
            </a:r>
            <a:r>
              <a:rPr lang="en-US" altLang="zh-CN" b="1" dirty="0">
                <a:latin typeface="Aptos" panose="020B0004020202020204" pitchFamily="34" charset="0"/>
              </a:rPr>
              <a:t>reversing the ODE </a:t>
            </a:r>
            <a:r>
              <a:rPr lang="en-US" altLang="zh-CN" dirty="0">
                <a:latin typeface="Aptos" panose="020B0004020202020204" pitchFamily="34" charset="0"/>
              </a:rPr>
              <a:t>in time, and replacing </a:t>
            </a:r>
            <a:r>
              <a:rPr lang="en-US" altLang="zh-CN" dirty="0" err="1">
                <a:latin typeface="Aptos" panose="020B0004020202020204" pitchFamily="34" charset="0"/>
              </a:rPr>
              <a:t>ut</a:t>
            </a:r>
            <a:r>
              <a:rPr lang="en-US" altLang="zh-CN" dirty="0">
                <a:latin typeface="Aptos" panose="020B0004020202020204" pitchFamily="34" charset="0"/>
              </a:rPr>
              <a:t> by its conditional expectation with respect to</a:t>
            </a:r>
            <a:r>
              <a:rPr lang="zh-CN" altLang="en-US" dirty="0">
                <a:latin typeface="Aptos" panose="020B0004020202020204" pitchFamily="34" charset="0"/>
              </a:rPr>
              <a:t> </a:t>
            </a:r>
            <a:r>
              <a:rPr lang="en-US" altLang="zh-CN" dirty="0" err="1">
                <a:latin typeface="Aptos" panose="020B0004020202020204" pitchFamily="34" charset="0"/>
              </a:rPr>
              <a:t>zt</a:t>
            </a:r>
            <a:endParaRPr lang="en-US" altLang="zh-CN" dirty="0">
              <a:latin typeface="Aptos" panose="020B0004020202020204" pitchFamily="34" charset="0"/>
            </a:endParaRPr>
          </a:p>
          <a:p>
            <a:pPr lvl="1"/>
            <a:endParaRPr lang="en-US" altLang="zh-CN" dirty="0">
              <a:latin typeface="Aptos" panose="020B0004020202020204" pitchFamily="34" charset="0"/>
            </a:endParaRPr>
          </a:p>
          <a:p>
            <a:pPr lvl="1"/>
            <a:r>
              <a:rPr lang="en-US" altLang="zh-CN" dirty="0">
                <a:latin typeface="Aptos" panose="020B0004020202020204" pitchFamily="34" charset="0"/>
              </a:rPr>
              <a:t>Generalized</a:t>
            </a:r>
            <a:r>
              <a:rPr lang="zh-CN" altLang="en-US" dirty="0">
                <a:latin typeface="Aptos" panose="020B0004020202020204" pitchFamily="34" charset="0"/>
              </a:rPr>
              <a:t> </a:t>
            </a:r>
            <a:r>
              <a:rPr lang="en-US" altLang="zh-CN" dirty="0">
                <a:latin typeface="Aptos" panose="020B0004020202020204" pitchFamily="34" charset="0"/>
              </a:rPr>
              <a:t>to</a:t>
            </a:r>
            <a:r>
              <a:rPr lang="zh-CN" altLang="en-US" dirty="0">
                <a:latin typeface="Aptos" panose="020B0004020202020204" pitchFamily="34" charset="0"/>
              </a:rPr>
              <a:t> </a:t>
            </a:r>
            <a:r>
              <a:rPr lang="en-US" altLang="zh-CN" dirty="0">
                <a:latin typeface="Aptos" panose="020B0004020202020204" pitchFamily="34" charset="0"/>
              </a:rPr>
              <a:t>SDE:</a:t>
            </a:r>
          </a:p>
          <a:p>
            <a:pPr lvl="1"/>
            <a:endParaRPr lang="en-US" altLang="zh-CN" dirty="0">
              <a:latin typeface="Aptos" panose="020B0004020202020204" pitchFamily="34" charset="0"/>
            </a:endParaRPr>
          </a:p>
          <a:p>
            <a:pPr lvl="1"/>
            <a:endParaRPr lang="en-US" altLang="zh-CN" dirty="0">
              <a:latin typeface="Aptos" panose="020B0004020202020204" pitchFamily="34" charset="0"/>
            </a:endParaRPr>
          </a:p>
          <a:p>
            <a:pPr lvl="1"/>
            <a:r>
              <a:rPr lang="en-US" altLang="zh-CN" b="1" dirty="0">
                <a:solidFill>
                  <a:srgbClr val="FF0000"/>
                </a:solidFill>
                <a:latin typeface="Aptos" panose="020B0004020202020204" pitchFamily="34" charset="0"/>
              </a:rPr>
              <a:t>Flow</a:t>
            </a:r>
            <a:r>
              <a:rPr lang="zh-CN" altLang="en-US" b="1" dirty="0">
                <a:solidFill>
                  <a:srgbClr val="FF0000"/>
                </a:solidFill>
                <a:latin typeface="Aptos" panose="020B0004020202020204" pitchFamily="34" charset="0"/>
              </a:rPr>
              <a:t> </a:t>
            </a:r>
            <a:r>
              <a:rPr lang="en-US" altLang="zh-CN" b="1" dirty="0">
                <a:solidFill>
                  <a:srgbClr val="FF0000"/>
                </a:solidFill>
                <a:latin typeface="Aptos" panose="020B0004020202020204" pitchFamily="34" charset="0"/>
              </a:rPr>
              <a:t>Matching</a:t>
            </a:r>
            <a:r>
              <a:rPr lang="zh-CN" altLang="en-US" b="1" dirty="0">
                <a:solidFill>
                  <a:srgbClr val="FF0000"/>
                </a:solidFill>
                <a:latin typeface="Aptos" panose="020B0004020202020204" pitchFamily="34" charset="0"/>
              </a:rPr>
              <a:t> </a:t>
            </a:r>
            <a:r>
              <a:rPr lang="en-US" altLang="zh-CN" b="1" dirty="0">
                <a:solidFill>
                  <a:srgbClr val="FF0000"/>
                </a:solidFill>
                <a:latin typeface="Aptos" panose="020B0004020202020204" pitchFamily="34" charset="0"/>
              </a:rPr>
              <a:t>sampler</a:t>
            </a:r>
            <a:r>
              <a:rPr lang="zh-CN" altLang="en-US" b="1" dirty="0">
                <a:solidFill>
                  <a:srgbClr val="FF0000"/>
                </a:solidFill>
                <a:latin typeface="Aptos" panose="020B0004020202020204" pitchFamily="34" charset="0"/>
              </a:rPr>
              <a:t> </a:t>
            </a:r>
            <a:r>
              <a:rPr lang="en-US" altLang="zh-CN" b="1" dirty="0">
                <a:solidFill>
                  <a:srgbClr val="FF0000"/>
                </a:solidFill>
                <a:latin typeface="Aptos" panose="020B0004020202020204" pitchFamily="34" charset="0"/>
              </a:rPr>
              <a:t>equivalent</a:t>
            </a:r>
            <a:r>
              <a:rPr lang="zh-CN" altLang="en-US" b="1" dirty="0">
                <a:solidFill>
                  <a:srgbClr val="FF0000"/>
                </a:solidFill>
                <a:latin typeface="Aptos" panose="020B0004020202020204" pitchFamily="34" charset="0"/>
              </a:rPr>
              <a:t> </a:t>
            </a:r>
            <a:r>
              <a:rPr lang="en-US" altLang="zh-CN" b="1" dirty="0">
                <a:solidFill>
                  <a:srgbClr val="FF0000"/>
                </a:solidFill>
                <a:latin typeface="Aptos" panose="020B0004020202020204" pitchFamily="34" charset="0"/>
              </a:rPr>
              <a:t>to</a:t>
            </a:r>
            <a:r>
              <a:rPr lang="zh-CN" altLang="en-US" b="1" dirty="0">
                <a:solidFill>
                  <a:srgbClr val="FF0000"/>
                </a:solidFill>
                <a:latin typeface="Aptos" panose="020B0004020202020204" pitchFamily="34" charset="0"/>
              </a:rPr>
              <a:t> </a:t>
            </a:r>
            <a:r>
              <a:rPr lang="en-US" altLang="zh-CN" b="1" dirty="0">
                <a:solidFill>
                  <a:srgbClr val="FF0000"/>
                </a:solidFill>
                <a:latin typeface="Aptos" panose="020B0004020202020204" pitchFamily="34" charset="0"/>
              </a:rPr>
              <a:t>DDIM</a:t>
            </a:r>
            <a:r>
              <a:rPr lang="zh-CN" altLang="en-US" b="1" dirty="0">
                <a:solidFill>
                  <a:srgbClr val="FF0000"/>
                </a:solidFill>
                <a:latin typeface="Aptos" panose="020B0004020202020204" pitchFamily="34" charset="0"/>
              </a:rPr>
              <a:t> </a:t>
            </a:r>
            <a:r>
              <a:rPr lang="en-US" altLang="zh-CN" b="1" dirty="0">
                <a:solidFill>
                  <a:srgbClr val="FF0000"/>
                </a:solidFill>
                <a:latin typeface="Aptos" panose="020B0004020202020204" pitchFamily="34" charset="0"/>
              </a:rPr>
              <a:t>sampler</a:t>
            </a:r>
          </a:p>
          <a:p>
            <a:pPr lvl="1"/>
            <a:endParaRPr lang="en-US" altLang="zh-CN" dirty="0">
              <a:latin typeface="Aptos" panose="020B0004020202020204" pitchFamily="34" charset="0"/>
            </a:endParaRPr>
          </a:p>
          <a:p>
            <a:pPr lvl="1"/>
            <a:endParaRPr lang="en-US" altLang="zh-CN" dirty="0">
              <a:latin typeface="Aptos" panose="020B0004020202020204" pitchFamily="34" charset="0"/>
            </a:endParaRPr>
          </a:p>
          <a:p>
            <a:pPr lvl="1"/>
            <a:endParaRPr lang="en-US" altLang="zh-CN" dirty="0">
              <a:latin typeface="Aptos" panose="020B00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76FBF21-6199-E899-D1D4-FAFBD4FC5F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2263" y="2859652"/>
            <a:ext cx="1495323" cy="39499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E423613-A658-FEF7-FD28-343D2E31AB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8982" y="2859653"/>
            <a:ext cx="2005334" cy="3949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29A05C5-8F21-1DE4-22DF-377E6508B1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2263" y="4921789"/>
            <a:ext cx="5041556" cy="557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259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587A5-A036-2ABC-1EBB-B2CA057EF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ptos" panose="020B0004020202020204" pitchFamily="34" charset="0"/>
              </a:rPr>
              <a:t>Background</a:t>
            </a:r>
            <a:endParaRPr lang="en-US" dirty="0">
              <a:latin typeface="Aptos" panose="020B00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0103DD-1B49-5D31-8539-33AF2FF0D5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latin typeface="Aptos" panose="020B0004020202020204" pitchFamily="34" charset="0"/>
              </a:rPr>
              <a:t>Diffusion</a:t>
            </a:r>
            <a:r>
              <a:rPr lang="zh-CN" altLang="en-US" dirty="0">
                <a:latin typeface="Aptos" panose="020B0004020202020204" pitchFamily="34" charset="0"/>
              </a:rPr>
              <a:t> </a:t>
            </a:r>
            <a:r>
              <a:rPr lang="en-US" altLang="zh-CN" dirty="0">
                <a:latin typeface="Aptos" panose="020B0004020202020204" pitchFamily="34" charset="0"/>
              </a:rPr>
              <a:t>models</a:t>
            </a:r>
            <a:r>
              <a:rPr lang="zh-CN" altLang="en-US" dirty="0">
                <a:latin typeface="Aptos" panose="020B0004020202020204" pitchFamily="34" charset="0"/>
              </a:rPr>
              <a:t> </a:t>
            </a:r>
            <a:r>
              <a:rPr lang="en-US" altLang="zh-CN" dirty="0">
                <a:latin typeface="Aptos" panose="020B0004020202020204" pitchFamily="34" charset="0"/>
              </a:rPr>
              <a:t>&amp;</a:t>
            </a:r>
            <a:r>
              <a:rPr lang="zh-CN" altLang="en-US" dirty="0">
                <a:latin typeface="Aptos" panose="020B0004020202020204" pitchFamily="34" charset="0"/>
              </a:rPr>
              <a:t> </a:t>
            </a:r>
            <a:r>
              <a:rPr lang="en-US" altLang="zh-CN" dirty="0">
                <a:latin typeface="Aptos" panose="020B0004020202020204" pitchFamily="34" charset="0"/>
              </a:rPr>
              <a:t>Flow</a:t>
            </a:r>
            <a:r>
              <a:rPr lang="zh-CN" altLang="en-US" dirty="0">
                <a:latin typeface="Aptos" panose="020B0004020202020204" pitchFamily="34" charset="0"/>
              </a:rPr>
              <a:t> </a:t>
            </a:r>
            <a:r>
              <a:rPr lang="en-US" altLang="zh-CN" dirty="0">
                <a:latin typeface="Aptos" panose="020B0004020202020204" pitchFamily="34" charset="0"/>
              </a:rPr>
              <a:t>Matching</a:t>
            </a:r>
            <a:r>
              <a:rPr lang="zh-CN" altLang="en-US" dirty="0">
                <a:latin typeface="Aptos" panose="020B0004020202020204" pitchFamily="34" charset="0"/>
              </a:rPr>
              <a:t> </a:t>
            </a:r>
            <a:r>
              <a:rPr lang="en-US" altLang="zh-CN" dirty="0">
                <a:latin typeface="Aptos" panose="020B0004020202020204" pitchFamily="34" charset="0"/>
              </a:rPr>
              <a:t>models</a:t>
            </a:r>
            <a:r>
              <a:rPr lang="zh-CN" altLang="en-US" dirty="0">
                <a:latin typeface="Aptos" panose="020B0004020202020204" pitchFamily="34" charset="0"/>
              </a:rPr>
              <a:t> </a:t>
            </a:r>
            <a:r>
              <a:rPr lang="en-US" dirty="0">
                <a:latin typeface="Aptos" panose="020B0004020202020204" pitchFamily="34" charset="0"/>
              </a:rPr>
              <a:t>approach the generative modelling problem by learning </a:t>
            </a:r>
            <a:r>
              <a:rPr lang="en-US" b="1" i="1" dirty="0">
                <a:latin typeface="Aptos" panose="020B0004020202020204" pitchFamily="34" charset="0"/>
              </a:rPr>
              <a:t>an ordinary differential equation (ODE)</a:t>
            </a:r>
            <a:r>
              <a:rPr lang="en-US" dirty="0">
                <a:latin typeface="Aptos" panose="020B0004020202020204" pitchFamily="34" charset="0"/>
              </a:rPr>
              <a:t> that transforms noise into data </a:t>
            </a:r>
          </a:p>
          <a:p>
            <a:endParaRPr lang="en-US" dirty="0">
              <a:latin typeface="Aptos" panose="020B0004020202020204" pitchFamily="34" charset="0"/>
            </a:endParaRPr>
          </a:p>
          <a:p>
            <a:endParaRPr lang="en-US" dirty="0">
              <a:latin typeface="Aptos" panose="020B00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BE2774-E613-C2CD-6F7C-30392C4511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t="-1" r="791" b="1353"/>
          <a:stretch/>
        </p:blipFill>
        <p:spPr>
          <a:xfrm>
            <a:off x="1789407" y="3289300"/>
            <a:ext cx="7478579" cy="3390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153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D8B12-D262-0EEC-8A17-57DD707F9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ptos" panose="020B0004020202020204" pitchFamily="34" charset="0"/>
              </a:rPr>
              <a:t>Background</a:t>
            </a:r>
            <a:endParaRPr lang="en-US" dirty="0">
              <a:latin typeface="Aptos" panose="020B00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B07C6F-4552-895D-55D2-B26050AC0F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latin typeface="Aptos" panose="020B0004020202020204" pitchFamily="34" charset="0"/>
              </a:rPr>
              <a:t>Flow-matching</a:t>
            </a:r>
            <a:r>
              <a:rPr lang="zh-CN" altLang="en-US" dirty="0">
                <a:latin typeface="Aptos" panose="020B0004020202020204" pitchFamily="34" charset="0"/>
              </a:rPr>
              <a:t> </a:t>
            </a:r>
            <a:r>
              <a:rPr lang="en-US" altLang="zh-CN" dirty="0">
                <a:latin typeface="Aptos" panose="020B0004020202020204" pitchFamily="34" charset="0"/>
              </a:rPr>
              <a:t>Models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4029BB5-FE83-9BF2-C836-74262CD40969}"/>
              </a:ext>
            </a:extLst>
          </p:cNvPr>
          <p:cNvGrpSpPr/>
          <p:nvPr/>
        </p:nvGrpSpPr>
        <p:grpSpPr>
          <a:xfrm>
            <a:off x="1024306" y="2593324"/>
            <a:ext cx="9773140" cy="1251791"/>
            <a:chOff x="523459" y="3900197"/>
            <a:chExt cx="11475441" cy="146983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C4C8CC2-2E58-6E98-4378-BD5732A104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26500" y="4001294"/>
              <a:ext cx="7772400" cy="695677"/>
            </a:xfrm>
            <a:prstGeom prst="rect">
              <a:avLst/>
            </a:prstGeom>
          </p:spPr>
        </p:pic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660DFE2-2F7A-845F-9924-9AB29AD1A6BC}"/>
                </a:ext>
              </a:extLst>
            </p:cNvPr>
            <p:cNvGrpSpPr/>
            <p:nvPr/>
          </p:nvGrpSpPr>
          <p:grpSpPr>
            <a:xfrm>
              <a:off x="523459" y="3900197"/>
              <a:ext cx="6281859" cy="1469830"/>
              <a:chOff x="838200" y="3219450"/>
              <a:chExt cx="10058956" cy="2353595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B8E2B3D3-C5BD-F264-5FE5-108FDEDF9D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38200" y="3219450"/>
                <a:ext cx="3175000" cy="419100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A1B6B2BF-1115-3336-DDEB-F8B671619F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38200" y="3861315"/>
                <a:ext cx="4254500" cy="469900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C19F456E-9F7A-E64A-FB3C-05AE7CE0AC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38200" y="4908929"/>
                <a:ext cx="10058956" cy="664116"/>
              </a:xfrm>
              <a:prstGeom prst="rect">
                <a:avLst/>
              </a:prstGeom>
            </p:spPr>
          </p:pic>
        </p:grp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DBBF893-6E76-5DB5-A72B-7F5F6056CD6F}"/>
              </a:ext>
            </a:extLst>
          </p:cNvPr>
          <p:cNvGrpSpPr/>
          <p:nvPr/>
        </p:nvGrpSpPr>
        <p:grpSpPr>
          <a:xfrm>
            <a:off x="1024306" y="4105811"/>
            <a:ext cx="10329494" cy="785335"/>
            <a:chOff x="966523" y="5191302"/>
            <a:chExt cx="11441392" cy="869871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6000399-4D00-B26A-01CD-D769DD96753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51671" y="5191302"/>
              <a:ext cx="1924393" cy="342961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9B30764-6B95-44C4-1325-77058E1086D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66523" y="5567159"/>
              <a:ext cx="11441392" cy="4940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192141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D8B12-D262-0EEC-8A17-57DD707F9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ptos" panose="020B0004020202020204" pitchFamily="34" charset="0"/>
              </a:rPr>
              <a:t>Background</a:t>
            </a:r>
            <a:endParaRPr lang="en-US" dirty="0">
              <a:latin typeface="Aptos" panose="020B00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B07C6F-4552-895D-55D2-B26050AC0F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latin typeface="Aptos" panose="020B0004020202020204" pitchFamily="34" charset="0"/>
              </a:rPr>
              <a:t>Few-step</a:t>
            </a:r>
            <a:r>
              <a:rPr lang="zh-CN" altLang="en-US" dirty="0">
                <a:latin typeface="Aptos" panose="020B0004020202020204" pitchFamily="34" charset="0"/>
              </a:rPr>
              <a:t> </a:t>
            </a:r>
            <a:r>
              <a:rPr lang="en-US" altLang="zh-CN" dirty="0">
                <a:latin typeface="Aptos" panose="020B0004020202020204" pitchFamily="34" charset="0"/>
              </a:rPr>
              <a:t>Ambiguity</a:t>
            </a:r>
          </a:p>
          <a:p>
            <a:pPr lvl="1"/>
            <a:r>
              <a:rPr lang="en-US" altLang="zh-CN" b="1" dirty="0">
                <a:latin typeface="Aptos" panose="020B0004020202020204" pitchFamily="34" charset="0"/>
              </a:rPr>
              <a:t>Under</a:t>
            </a:r>
            <a:r>
              <a:rPr lang="zh-CN" altLang="en-US" b="1" dirty="0">
                <a:latin typeface="Aptos" panose="020B0004020202020204" pitchFamily="34" charset="0"/>
              </a:rPr>
              <a:t> </a:t>
            </a:r>
            <a:r>
              <a:rPr lang="en-US" altLang="zh-CN" b="1" dirty="0">
                <a:latin typeface="Aptos" panose="020B0004020202020204" pitchFamily="34" charset="0"/>
              </a:rPr>
              <a:t>finite</a:t>
            </a:r>
            <a:r>
              <a:rPr lang="zh-CN" altLang="en-US" b="1" dirty="0">
                <a:latin typeface="Aptos" panose="020B0004020202020204" pitchFamily="34" charset="0"/>
              </a:rPr>
              <a:t> </a:t>
            </a:r>
            <a:r>
              <a:rPr lang="en-US" altLang="zh-CN" b="1" dirty="0">
                <a:latin typeface="Aptos" panose="020B0004020202020204" pitchFamily="34" charset="0"/>
              </a:rPr>
              <a:t>step</a:t>
            </a:r>
            <a:r>
              <a:rPr lang="zh-CN" altLang="en-US" b="1" dirty="0">
                <a:latin typeface="Aptos" panose="020B0004020202020204" pitchFamily="34" charset="0"/>
              </a:rPr>
              <a:t> </a:t>
            </a:r>
            <a:r>
              <a:rPr lang="en-US" altLang="zh-CN" b="1" dirty="0">
                <a:latin typeface="Aptos" panose="020B0004020202020204" pitchFamily="34" charset="0"/>
              </a:rPr>
              <a:t>sizes</a:t>
            </a:r>
            <a:r>
              <a:rPr lang="en-US" altLang="zh-CN" dirty="0">
                <a:latin typeface="Aptos" panose="020B0004020202020204" pitchFamily="34" charset="0"/>
              </a:rPr>
              <a:t>,</a:t>
            </a:r>
            <a:r>
              <a:rPr lang="zh-CN" altLang="en-US" dirty="0">
                <a:latin typeface="Aptos" panose="020B0004020202020204" pitchFamily="34" charset="0"/>
              </a:rPr>
              <a:t> </a:t>
            </a:r>
            <a:r>
              <a:rPr lang="en-US" altLang="zh-CN" dirty="0">
                <a:latin typeface="Aptos" panose="020B0004020202020204" pitchFamily="34" charset="0"/>
              </a:rPr>
              <a:t>the</a:t>
            </a:r>
            <a:r>
              <a:rPr lang="zh-CN" altLang="en-US" dirty="0">
                <a:latin typeface="Aptos" panose="020B0004020202020204" pitchFamily="34" charset="0"/>
              </a:rPr>
              <a:t> </a:t>
            </a:r>
            <a:r>
              <a:rPr lang="en-US" altLang="zh-CN" dirty="0">
                <a:latin typeface="Aptos" panose="020B0004020202020204" pitchFamily="34" charset="0"/>
              </a:rPr>
              <a:t>guarantee</a:t>
            </a:r>
            <a:r>
              <a:rPr lang="zh-CN" altLang="en-US" dirty="0">
                <a:latin typeface="Aptos" panose="020B0004020202020204" pitchFamily="34" charset="0"/>
              </a:rPr>
              <a:t> </a:t>
            </a:r>
            <a:r>
              <a:rPr lang="en-US" altLang="zh-CN" dirty="0">
                <a:latin typeface="Aptos" panose="020B0004020202020204" pitchFamily="34" charset="0"/>
              </a:rPr>
              <a:t>of</a:t>
            </a:r>
            <a:r>
              <a:rPr lang="zh-CN" altLang="en-US" dirty="0">
                <a:latin typeface="Aptos" panose="020B0004020202020204" pitchFamily="34" charset="0"/>
              </a:rPr>
              <a:t> </a:t>
            </a:r>
            <a:r>
              <a:rPr lang="en-US" altLang="zh-CN" dirty="0">
                <a:latin typeface="Aptos" panose="020B0004020202020204" pitchFamily="34" charset="0"/>
              </a:rPr>
              <a:t>accurate</a:t>
            </a:r>
            <a:r>
              <a:rPr lang="zh-CN" altLang="en-US" dirty="0">
                <a:latin typeface="Aptos" panose="020B0004020202020204" pitchFamily="34" charset="0"/>
              </a:rPr>
              <a:t> </a:t>
            </a:r>
            <a:r>
              <a:rPr lang="en-US" altLang="zh-CN" dirty="0">
                <a:latin typeface="Aptos" panose="020B0004020202020204" pitchFamily="34" charset="0"/>
              </a:rPr>
              <a:t>mapping</a:t>
            </a:r>
            <a:r>
              <a:rPr lang="zh-CN" altLang="en-US" dirty="0">
                <a:latin typeface="Aptos" panose="020B0004020202020204" pitchFamily="34" charset="0"/>
              </a:rPr>
              <a:t> </a:t>
            </a:r>
            <a:r>
              <a:rPr lang="en-US" altLang="zh-CN" dirty="0">
                <a:latin typeface="Aptos" panose="020B0004020202020204" pitchFamily="34" charset="0"/>
              </a:rPr>
              <a:t>is</a:t>
            </a:r>
            <a:r>
              <a:rPr lang="zh-CN" altLang="en-US" dirty="0">
                <a:latin typeface="Aptos" panose="020B0004020202020204" pitchFamily="34" charset="0"/>
              </a:rPr>
              <a:t> </a:t>
            </a:r>
            <a:r>
              <a:rPr lang="en-US" altLang="zh-CN" dirty="0">
                <a:latin typeface="Aptos" panose="020B0004020202020204" pitchFamily="34" charset="0"/>
              </a:rPr>
              <a:t>lost</a:t>
            </a:r>
          </a:p>
          <a:p>
            <a:pPr lvl="1"/>
            <a:r>
              <a:rPr lang="en-US" altLang="zh-CN" b="1" dirty="0">
                <a:latin typeface="Aptos" panose="020B0004020202020204" pitchFamily="34" charset="0"/>
              </a:rPr>
              <a:t>The</a:t>
            </a:r>
            <a:r>
              <a:rPr lang="zh-CN" altLang="en-US" b="1" dirty="0">
                <a:latin typeface="Aptos" panose="020B0004020202020204" pitchFamily="34" charset="0"/>
              </a:rPr>
              <a:t> </a:t>
            </a:r>
            <a:r>
              <a:rPr lang="en-US" altLang="zh-CN" b="1" dirty="0">
                <a:latin typeface="Aptos" panose="020B0004020202020204" pitchFamily="34" charset="0"/>
              </a:rPr>
              <a:t>fewer</a:t>
            </a:r>
            <a:r>
              <a:rPr lang="zh-CN" altLang="en-US" b="1" dirty="0">
                <a:latin typeface="Aptos" panose="020B0004020202020204" pitchFamily="34" charset="0"/>
              </a:rPr>
              <a:t> </a:t>
            </a:r>
            <a:r>
              <a:rPr lang="en-US" altLang="zh-CN" b="1" dirty="0">
                <a:latin typeface="Aptos" panose="020B0004020202020204" pitchFamily="34" charset="0"/>
              </a:rPr>
              <a:t>steps</a:t>
            </a:r>
            <a:r>
              <a:rPr lang="en-US" altLang="zh-CN" dirty="0">
                <a:latin typeface="Aptos" panose="020B0004020202020204" pitchFamily="34" charset="0"/>
              </a:rPr>
              <a:t>,</a:t>
            </a:r>
            <a:r>
              <a:rPr lang="zh-CN" altLang="en-US" dirty="0">
                <a:latin typeface="Aptos" panose="020B0004020202020204" pitchFamily="34" charset="0"/>
              </a:rPr>
              <a:t> </a:t>
            </a:r>
            <a:r>
              <a:rPr lang="en-US" altLang="zh-CN" dirty="0">
                <a:latin typeface="Aptos" panose="020B0004020202020204" pitchFamily="34" charset="0"/>
              </a:rPr>
              <a:t>the</a:t>
            </a:r>
            <a:r>
              <a:rPr lang="zh-CN" altLang="en-US" dirty="0">
                <a:latin typeface="Aptos" panose="020B0004020202020204" pitchFamily="34" charset="0"/>
              </a:rPr>
              <a:t> </a:t>
            </a:r>
            <a:r>
              <a:rPr lang="en-US" altLang="zh-CN" dirty="0">
                <a:latin typeface="Aptos" panose="020B0004020202020204" pitchFamily="34" charset="0"/>
              </a:rPr>
              <a:t>more</a:t>
            </a:r>
            <a:r>
              <a:rPr lang="zh-CN" altLang="en-US" dirty="0">
                <a:latin typeface="Aptos" panose="020B0004020202020204" pitchFamily="34" charset="0"/>
              </a:rPr>
              <a:t> </a:t>
            </a:r>
            <a:r>
              <a:rPr lang="en-US" altLang="zh-CN" dirty="0">
                <a:latin typeface="Aptos" panose="020B0004020202020204" pitchFamily="34" charset="0"/>
              </a:rPr>
              <a:t>the</a:t>
            </a:r>
            <a:r>
              <a:rPr lang="zh-CN" altLang="en-US" dirty="0">
                <a:latin typeface="Aptos" panose="020B0004020202020204" pitchFamily="34" charset="0"/>
              </a:rPr>
              <a:t> </a:t>
            </a:r>
            <a:r>
              <a:rPr lang="en-US" altLang="zh-CN" dirty="0">
                <a:latin typeface="Aptos" panose="020B0004020202020204" pitchFamily="34" charset="0"/>
              </a:rPr>
              <a:t>generations</a:t>
            </a:r>
            <a:r>
              <a:rPr lang="zh-CN" altLang="en-US" dirty="0">
                <a:latin typeface="Aptos" panose="020B0004020202020204" pitchFamily="34" charset="0"/>
              </a:rPr>
              <a:t> </a:t>
            </a:r>
            <a:r>
              <a:rPr lang="en-US" altLang="zh-CN" dirty="0">
                <a:latin typeface="Aptos" panose="020B0004020202020204" pitchFamily="34" charset="0"/>
              </a:rPr>
              <a:t>are</a:t>
            </a:r>
            <a:r>
              <a:rPr lang="zh-CN" altLang="en-US" dirty="0">
                <a:latin typeface="Aptos" panose="020B0004020202020204" pitchFamily="34" charset="0"/>
              </a:rPr>
              <a:t> </a:t>
            </a:r>
            <a:r>
              <a:rPr lang="en-US" altLang="zh-CN" dirty="0">
                <a:latin typeface="Aptos" panose="020B0004020202020204" pitchFamily="34" charset="0"/>
              </a:rPr>
              <a:t>biased</a:t>
            </a:r>
            <a:r>
              <a:rPr lang="zh-CN" altLang="en-US" dirty="0">
                <a:latin typeface="Aptos" panose="020B0004020202020204" pitchFamily="34" charset="0"/>
              </a:rPr>
              <a:t> </a:t>
            </a:r>
            <a:r>
              <a:rPr lang="en-US" altLang="zh-CN" dirty="0">
                <a:latin typeface="Aptos" panose="020B0004020202020204" pitchFamily="34" charset="0"/>
              </a:rPr>
              <a:t>towards</a:t>
            </a:r>
            <a:r>
              <a:rPr lang="zh-CN" altLang="en-US" dirty="0">
                <a:latin typeface="Aptos" panose="020B0004020202020204" pitchFamily="34" charset="0"/>
              </a:rPr>
              <a:t> </a:t>
            </a:r>
            <a:r>
              <a:rPr lang="en-US" altLang="zh-CN" dirty="0">
                <a:latin typeface="Aptos" panose="020B0004020202020204" pitchFamily="34" charset="0"/>
              </a:rPr>
              <a:t>the</a:t>
            </a:r>
            <a:r>
              <a:rPr lang="zh-CN" altLang="en-US" dirty="0">
                <a:latin typeface="Aptos" panose="020B0004020202020204" pitchFamily="34" charset="0"/>
              </a:rPr>
              <a:t> </a:t>
            </a:r>
            <a:r>
              <a:rPr lang="en-US" altLang="zh-CN" dirty="0">
                <a:latin typeface="Aptos" panose="020B0004020202020204" pitchFamily="34" charset="0"/>
              </a:rPr>
              <a:t>dataset</a:t>
            </a:r>
            <a:r>
              <a:rPr lang="zh-CN" altLang="en-US" dirty="0">
                <a:latin typeface="Aptos" panose="020B0004020202020204" pitchFamily="34" charset="0"/>
              </a:rPr>
              <a:t> </a:t>
            </a:r>
            <a:r>
              <a:rPr lang="en-US" altLang="zh-CN" dirty="0">
                <a:latin typeface="Aptos" panose="020B0004020202020204" pitchFamily="34" charset="0"/>
              </a:rPr>
              <a:t>mean</a:t>
            </a:r>
          </a:p>
          <a:p>
            <a:pPr lvl="1"/>
            <a:r>
              <a:rPr lang="en-US" altLang="zh-CN" b="1" dirty="0">
                <a:latin typeface="Aptos" panose="020B0004020202020204" pitchFamily="34" charset="0"/>
              </a:rPr>
              <a:t>At</a:t>
            </a:r>
            <a:r>
              <a:rPr lang="zh-CN" altLang="en-US" b="1" dirty="0">
                <a:latin typeface="Aptos" panose="020B0004020202020204" pitchFamily="34" charset="0"/>
              </a:rPr>
              <a:t> </a:t>
            </a:r>
            <a:r>
              <a:rPr lang="en-US" altLang="zh-CN" b="1" dirty="0">
                <a:latin typeface="Aptos" panose="020B0004020202020204" pitchFamily="34" charset="0"/>
              </a:rPr>
              <a:t>the</a:t>
            </a:r>
            <a:r>
              <a:rPr lang="zh-CN" altLang="en-US" b="1" dirty="0">
                <a:latin typeface="Aptos" panose="020B0004020202020204" pitchFamily="34" charset="0"/>
              </a:rPr>
              <a:t> </a:t>
            </a:r>
            <a:r>
              <a:rPr lang="en-US" altLang="zh-CN" b="1" dirty="0">
                <a:latin typeface="Aptos" panose="020B0004020202020204" pitchFamily="34" charset="0"/>
              </a:rPr>
              <a:t>first</a:t>
            </a:r>
            <a:r>
              <a:rPr lang="zh-CN" altLang="en-US" b="1" dirty="0">
                <a:latin typeface="Aptos" panose="020B0004020202020204" pitchFamily="34" charset="0"/>
              </a:rPr>
              <a:t> </a:t>
            </a:r>
            <a:r>
              <a:rPr lang="en-US" altLang="zh-CN" b="1" dirty="0">
                <a:latin typeface="Aptos" panose="020B0004020202020204" pitchFamily="34" charset="0"/>
              </a:rPr>
              <a:t>sampling</a:t>
            </a:r>
            <a:r>
              <a:rPr lang="zh-CN" altLang="en-US" b="1" dirty="0">
                <a:latin typeface="Aptos" panose="020B0004020202020204" pitchFamily="34" charset="0"/>
              </a:rPr>
              <a:t> </a:t>
            </a:r>
            <a:r>
              <a:rPr lang="en-US" altLang="zh-CN" b="1" dirty="0">
                <a:latin typeface="Aptos" panose="020B0004020202020204" pitchFamily="34" charset="0"/>
              </a:rPr>
              <a:t>step</a:t>
            </a:r>
            <a:r>
              <a:rPr lang="en-US" altLang="zh-CN" dirty="0">
                <a:latin typeface="Aptos" panose="020B0004020202020204" pitchFamily="34" charset="0"/>
              </a:rPr>
              <a:t>,</a:t>
            </a:r>
            <a:r>
              <a:rPr lang="zh-CN" altLang="en-US" dirty="0">
                <a:latin typeface="Aptos" panose="020B0004020202020204" pitchFamily="34" charset="0"/>
              </a:rPr>
              <a:t> </a:t>
            </a:r>
            <a:r>
              <a:rPr lang="en-CA" altLang="zh-CN" dirty="0">
                <a:latin typeface="Aptos" panose="020B0004020202020204" pitchFamily="34" charset="0"/>
              </a:rPr>
              <a:t>the model points towards the dataset mean and thus cannot generate multi-modal data in a single step </a:t>
            </a:r>
          </a:p>
          <a:p>
            <a:pPr lvl="1"/>
            <a:endParaRPr lang="en-US" altLang="zh-CN" dirty="0">
              <a:latin typeface="Aptos" panose="020B00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19FBC26-CD3B-84E0-1FEE-771716614A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0754" y="4070817"/>
            <a:ext cx="7772400" cy="2241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4242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D8B12-D262-0EEC-8A17-57DD707F9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ptos" panose="020B0004020202020204" pitchFamily="34" charset="0"/>
              </a:rPr>
              <a:t>Shortcut</a:t>
            </a:r>
            <a:r>
              <a:rPr lang="zh-CN" altLang="en-US" dirty="0">
                <a:latin typeface="Aptos" panose="020B0004020202020204" pitchFamily="34" charset="0"/>
              </a:rPr>
              <a:t> </a:t>
            </a:r>
            <a:r>
              <a:rPr lang="en-US" altLang="zh-CN" dirty="0">
                <a:latin typeface="Aptos" panose="020B0004020202020204" pitchFamily="34" charset="0"/>
              </a:rPr>
              <a:t>Models</a:t>
            </a:r>
            <a:endParaRPr lang="en-US" dirty="0">
              <a:latin typeface="Aptos" panose="020B00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B07C6F-4552-895D-55D2-B26050AC0F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latin typeface="Aptos" panose="020B0004020202020204" pitchFamily="34" charset="0"/>
              </a:rPr>
              <a:t>Train a single model that supports </a:t>
            </a:r>
            <a:r>
              <a:rPr lang="en-US" altLang="zh-CN" b="1" dirty="0">
                <a:latin typeface="Aptos" panose="020B0004020202020204" pitchFamily="34" charset="0"/>
              </a:rPr>
              <a:t>different sampling budgets</a:t>
            </a:r>
          </a:p>
          <a:p>
            <a:r>
              <a:rPr lang="en-US" altLang="zh-CN" dirty="0">
                <a:latin typeface="Aptos" panose="020B0004020202020204" pitchFamily="34" charset="0"/>
              </a:rPr>
              <a:t>by </a:t>
            </a:r>
            <a:r>
              <a:rPr lang="en-US" altLang="zh-CN" b="1" dirty="0">
                <a:latin typeface="Aptos" panose="020B0004020202020204" pitchFamily="34" charset="0"/>
              </a:rPr>
              <a:t>conditioning the model on a desired step size d</a:t>
            </a:r>
            <a:r>
              <a:rPr lang="zh-CN" altLang="en-US" dirty="0">
                <a:latin typeface="Aptos" panose="020B0004020202020204" pitchFamily="34" charset="0"/>
              </a:rPr>
              <a:t> </a:t>
            </a:r>
            <a:r>
              <a:rPr lang="en-US" altLang="zh-CN" dirty="0">
                <a:latin typeface="Aptos" panose="020B0004020202020204" pitchFamily="34" charset="0"/>
              </a:rPr>
              <a:t>in</a:t>
            </a:r>
            <a:r>
              <a:rPr lang="zh-CN" altLang="en-US" dirty="0">
                <a:latin typeface="Aptos" panose="020B0004020202020204" pitchFamily="34" charset="0"/>
              </a:rPr>
              <a:t> </a:t>
            </a:r>
            <a:r>
              <a:rPr lang="en-US" altLang="zh-CN" dirty="0">
                <a:latin typeface="Aptos" panose="020B0004020202020204" pitchFamily="34" charset="0"/>
              </a:rPr>
              <a:t>addition</a:t>
            </a:r>
            <a:r>
              <a:rPr lang="zh-CN" altLang="en-US" dirty="0">
                <a:latin typeface="Aptos" panose="020B0004020202020204" pitchFamily="34" charset="0"/>
              </a:rPr>
              <a:t> </a:t>
            </a:r>
            <a:r>
              <a:rPr lang="en-US" altLang="zh-CN" dirty="0">
                <a:latin typeface="Aptos" panose="020B0004020202020204" pitchFamily="34" charset="0"/>
              </a:rPr>
              <a:t>to</a:t>
            </a:r>
            <a:r>
              <a:rPr lang="zh-CN" altLang="en-US" dirty="0">
                <a:latin typeface="Aptos" panose="020B0004020202020204" pitchFamily="34" charset="0"/>
              </a:rPr>
              <a:t> </a:t>
            </a:r>
            <a:r>
              <a:rPr lang="en-US" altLang="zh-CN" dirty="0">
                <a:latin typeface="Aptos" panose="020B0004020202020204" pitchFamily="34" charset="0"/>
              </a:rPr>
              <a:t>timestep</a:t>
            </a:r>
            <a:r>
              <a:rPr lang="zh-CN" altLang="en-US" dirty="0">
                <a:latin typeface="Aptos" panose="020B0004020202020204" pitchFamily="34" charset="0"/>
              </a:rPr>
              <a:t> </a:t>
            </a:r>
            <a:r>
              <a:rPr lang="en-US" altLang="zh-CN" dirty="0">
                <a:latin typeface="Aptos" panose="020B0004020202020204" pitchFamily="34" charset="0"/>
              </a:rPr>
              <a:t>t </a:t>
            </a:r>
          </a:p>
          <a:p>
            <a:r>
              <a:rPr lang="en-US" altLang="zh-CN" b="1" dirty="0">
                <a:latin typeface="Aptos" panose="020B0004020202020204" pitchFamily="34" charset="0"/>
              </a:rPr>
              <a:t>Shortcut</a:t>
            </a:r>
          </a:p>
          <a:p>
            <a:pPr lvl="1"/>
            <a:r>
              <a:rPr lang="en-US" altLang="zh-CN" dirty="0">
                <a:latin typeface="Aptos" panose="020B0004020202020204" pitchFamily="34" charset="0"/>
              </a:rPr>
              <a:t>the normalized direction from </a:t>
            </a:r>
            <a:r>
              <a:rPr lang="en-US" altLang="zh-CN" dirty="0" err="1">
                <a:latin typeface="Aptos" panose="020B0004020202020204" pitchFamily="34" charset="0"/>
              </a:rPr>
              <a:t>xt</a:t>
            </a:r>
            <a:r>
              <a:rPr lang="en-US" altLang="zh-CN" dirty="0">
                <a:latin typeface="Aptos" panose="020B0004020202020204" pitchFamily="34" charset="0"/>
              </a:rPr>
              <a:t> towards the correct next point </a:t>
            </a:r>
            <a:r>
              <a:rPr lang="en-US" altLang="zh-CN" dirty="0" err="1">
                <a:latin typeface="Aptos" panose="020B0004020202020204" pitchFamily="34" charset="0"/>
              </a:rPr>
              <a:t>x′t+d</a:t>
            </a:r>
            <a:r>
              <a:rPr lang="en-US" altLang="zh-CN" dirty="0">
                <a:latin typeface="Aptos" panose="020B0004020202020204" pitchFamily="34" charset="0"/>
              </a:rPr>
              <a:t> </a:t>
            </a:r>
          </a:p>
          <a:p>
            <a:pPr lvl="1"/>
            <a:endParaRPr lang="en-US" altLang="zh-CN" dirty="0">
              <a:latin typeface="Aptos" panose="020B0004020202020204" pitchFamily="34" charset="0"/>
            </a:endParaRPr>
          </a:p>
          <a:p>
            <a:endParaRPr lang="en-US" altLang="zh-CN" dirty="0">
              <a:latin typeface="Aptos" panose="020B00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D5837E-BD37-6B31-1BF5-34F28943C3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574" y="4410075"/>
            <a:ext cx="4254500" cy="6223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6466ACF-DA76-00C9-5D90-7FC470BE0C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8044" y="3213100"/>
            <a:ext cx="13335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538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888</TotalTime>
  <Words>891</Words>
  <Application>Microsoft Macintosh PowerPoint</Application>
  <PresentationFormat>Widescreen</PresentationFormat>
  <Paragraphs>123</Paragraphs>
  <Slides>20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5" baseType="lpstr">
      <vt:lpstr>CMMI10</vt:lpstr>
      <vt:lpstr>CMMI7</vt:lpstr>
      <vt:lpstr>CMR10</vt:lpstr>
      <vt:lpstr>CMR7</vt:lpstr>
      <vt:lpstr>CMSY10</vt:lpstr>
      <vt:lpstr>KaTeX_Main</vt:lpstr>
      <vt:lpstr>KaTeX_Math</vt:lpstr>
      <vt:lpstr>MSBM10</vt:lpstr>
      <vt:lpstr>NimbusRomNo9L</vt:lpstr>
      <vt:lpstr>Aptos</vt:lpstr>
      <vt:lpstr>Arial</vt:lpstr>
      <vt:lpstr>Calibri</vt:lpstr>
      <vt:lpstr>Calibri Light</vt:lpstr>
      <vt:lpstr>Roboto</vt:lpstr>
      <vt:lpstr>Office Theme 2013 - 2022</vt:lpstr>
      <vt:lpstr>One Step Diffusion via Shortcut Models</vt:lpstr>
      <vt:lpstr>Background</vt:lpstr>
      <vt:lpstr>Background</vt:lpstr>
      <vt:lpstr>Background</vt:lpstr>
      <vt:lpstr>Background</vt:lpstr>
      <vt:lpstr>Background</vt:lpstr>
      <vt:lpstr>Background</vt:lpstr>
      <vt:lpstr>Background</vt:lpstr>
      <vt:lpstr>Shortcut Models</vt:lpstr>
      <vt:lpstr>Shortcut Models</vt:lpstr>
      <vt:lpstr>Shortcut Models</vt:lpstr>
      <vt:lpstr>Shortcut Models</vt:lpstr>
      <vt:lpstr>Shortcut Models</vt:lpstr>
      <vt:lpstr>Experiments</vt:lpstr>
      <vt:lpstr>Experiments</vt:lpstr>
      <vt:lpstr>Experiments</vt:lpstr>
      <vt:lpstr>Experiments</vt:lpstr>
      <vt:lpstr>Experiments</vt:lpstr>
      <vt:lpstr>Key Takeaways</vt:lpstr>
      <vt:lpstr>Useful links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One Step Diffusion via Shortcut Models</dc:title>
  <dc:creator>Yilin Wang</dc:creator>
  <cp:lastModifiedBy>Yilin Wang</cp:lastModifiedBy>
  <cp:revision>4</cp:revision>
  <dcterms:created xsi:type="dcterms:W3CDTF">2025-02-10T05:42:08Z</dcterms:created>
  <dcterms:modified xsi:type="dcterms:W3CDTF">2025-02-11T19:37:32Z</dcterms:modified>
</cp:coreProperties>
</file>