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e855495e4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e855495e4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e855495e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e855495e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e855495e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2e855495e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e855495e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2e855495e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e855495e4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2e855495e4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2e855495e4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2e855495e4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e855495e4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2e855495e4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e855495e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e855495e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e855495e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e855495e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e855495e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e855495e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e855495e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e855495e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2e855495e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2e855495e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e855495e4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e855495e4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e855495e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e855495e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e855495e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2e855495e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Relationship Id="rId5" Type="http://schemas.openxmlformats.org/officeDocument/2006/relationships/image" Target="../media/image2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gif"/><Relationship Id="rId4" Type="http://schemas.openxmlformats.org/officeDocument/2006/relationships/image" Target="../media/image3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9.png"/><Relationship Id="rId6" Type="http://schemas.openxmlformats.org/officeDocument/2006/relationships/image" Target="../media/image40.gif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10" Type="http://schemas.openxmlformats.org/officeDocument/2006/relationships/image" Target="../media/image20.png"/><Relationship Id="rId9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137025"/>
            <a:ext cx="9144000" cy="142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>
                <a:latin typeface="Times New Roman"/>
                <a:ea typeface="Times New Roman"/>
                <a:cs typeface="Times New Roman"/>
                <a:sym typeface="Times New Roman"/>
              </a:rPr>
              <a:t>Diffusion Policy: Visuomotor Policy Learning via Action Diffusion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579075"/>
            <a:ext cx="8520600" cy="14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Proceedings of Robotics: Science and Systems (RSS 2023)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Cheng Chi, Zhenjia Xu, Siyuan Feng, Eric Cousineau, Yilun Du, Benjamin Burchfiel, Russ Tedrake, Shuran Song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MIT, Columbia University, and Toyota Research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Presenter: Jing Wang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800" y="1584902"/>
            <a:ext cx="2962400" cy="19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</a:t>
            </a: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Experiments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8493"/>
            <a:ext cx="4500851" cy="407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850" y="2830565"/>
            <a:ext cx="4643151" cy="231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625" y="1167875"/>
            <a:ext cx="1662700" cy="16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7407"/>
            <a:ext cx="4572000" cy="304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97418"/>
            <a:ext cx="4572000" cy="304608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Experiments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ctrTitle"/>
          </p:nvPr>
        </p:nvSpPr>
        <p:spPr>
          <a:xfrm>
            <a:off x="98388" y="0"/>
            <a:ext cx="8947200" cy="142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>
                <a:latin typeface="Times New Roman"/>
                <a:ea typeface="Times New Roman"/>
                <a:cs typeface="Times New Roman"/>
                <a:sym typeface="Times New Roman"/>
              </a:rPr>
              <a:t>One-Step Diffusion Policy: Fast Visuomotor </a:t>
            </a:r>
            <a:r>
              <a:rPr lang="en-CA" sz="4000">
                <a:latin typeface="Times New Roman"/>
                <a:ea typeface="Times New Roman"/>
                <a:cs typeface="Times New Roman"/>
                <a:sym typeface="Times New Roman"/>
              </a:rPr>
              <a:t>Policies</a:t>
            </a:r>
            <a:r>
              <a:rPr lang="en-CA" sz="4000">
                <a:latin typeface="Times New Roman"/>
                <a:ea typeface="Times New Roman"/>
                <a:cs typeface="Times New Roman"/>
                <a:sym typeface="Times New Roman"/>
              </a:rPr>
              <a:t> Via Diffusion Distillation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4"/>
          <p:cNvSpPr txBox="1"/>
          <p:nvPr>
            <p:ph idx="1" type="subTitle"/>
          </p:nvPr>
        </p:nvSpPr>
        <p:spPr>
          <a:xfrm>
            <a:off x="311700" y="3579075"/>
            <a:ext cx="8520600" cy="14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Preprint Oct. 2024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Zhendong Wang, Zhaoshuo Li, Ajay Mandlekar, Zhenjia Xu, Jiaojiao Fan, Yashraj Narang, Linxi Fan, Yuke Zhu, Yogesh Balaji, Mingyuan Zhou, Ming-Yu Liu, Yu Zen</a:t>
            </a:r>
            <a:r>
              <a:rPr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NVIDIA and The University of Texas at Austin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Presenter: Jing Wang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450" y="1650050"/>
            <a:ext cx="4503076" cy="20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/>
        </p:nvSpPr>
        <p:spPr>
          <a:xfrm>
            <a:off x="146550" y="3449650"/>
            <a:ext cx="7229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Action Generator:</a:t>
            </a:r>
            <a:r>
              <a:rPr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one-step implicit action generator      generates actions as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0" l="0" r="0" t="4825"/>
          <a:stretch/>
        </p:blipFill>
        <p:spPr>
          <a:xfrm>
            <a:off x="298925" y="680650"/>
            <a:ext cx="6012698" cy="27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One-Step </a:t>
            </a: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Diffusion Policy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G_{\theta}&#10;%87e93b46-668b-4d78-9ba4-ffe16af2cc93" id="187" name="Google Shape;18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375" y="3581325"/>
            <a:ext cx="212425" cy="152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_{\theta} = G_{\theta}(z, O), \quad z \sim N(0, I)&#10;%a59b1c96-12da-40f1-a348-ab2bb69ae492" id="188" name="Google Shape;18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7850" y="3865150"/>
            <a:ext cx="2346500" cy="18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_{KL}(p_{G_{\theta}} \parallel p_{\pi_{\phi}}) = E_{z \sim N(0, I)} \left[ \log p_{G_{\theta}}(A_{\theta}|O) - \log p_{\pi_{\phi}}(A_{\theta}|O) \right]&#10;&#10;%0a8a8344-7a1d-4973-bd49-5d91b3155a73" id="189" name="Google Shape;18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2487" y="4406600"/>
            <a:ext cx="3957227" cy="1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113000" y="3991100"/>
            <a:ext cx="755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Goal</a:t>
            </a: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match the prediction distribution of pre-trained diffusion model with action generator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\nabla_{\theta} D_{KL}(p_{G_{\theta}} \parallel p_{\pi_{\phi}}) = E_{z \sim N(0, I)} \left[ \left( \nabla_{A_{\theta}} \log p_{G_{\theta}}(A_{\theta}|O) - \nabla_{A_{\theta}} \log p_{\pi_{\phi}}(A_{\theta}|O) \right) \nabla_{\theta} A_{\theta} \right]&#10;&#10;&#10;%db782e3f-ea64-43b5-98cc-013c6513d46f" id="191" name="Google Shape;19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4422" y="4718000"/>
            <a:ext cx="5253355" cy="1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Results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50" y="899550"/>
            <a:ext cx="7616775" cy="1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025" y="2571747"/>
            <a:ext cx="6441675" cy="246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Experiment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27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50" y="841775"/>
            <a:ext cx="7530476" cy="408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Benefits for Training Convergence and Inference Time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76" y="1851075"/>
            <a:ext cx="7458949" cy="32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2813" y="836325"/>
            <a:ext cx="5142650" cy="9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228600" y="90000"/>
            <a:ext cx="2682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Preliminary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71900" y="1781813"/>
            <a:ext cx="8518200" cy="28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 (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Represent the state or sensory input of the environment at time t.</a:t>
            </a:r>
            <a:r>
              <a:rPr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Actions (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Represent the decision or control signal generated by the policy at time t.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Policy (    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 function or stochastic mapping from observations to actions: 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 Dynamics (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Defines how the environment transitions between states: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Reward Function (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 scalar feedback signal provided by the environment based on the action taken: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\pi&#10;%85cc6442-420e-4e0e-bc32-1715de2821b0"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600" y="2706663"/>
            <a:ext cx="174225" cy="13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#10;\pi_\theta: \mathcal{O} \to \mathcal{A}, \quad \text{or } \pi_\theta(A_t \mid O_t)&#10;&#10;%dd29652c-21ee-4694-b0bf-a64bedc2ad0b"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8850" y="2964826"/>
            <a:ext cx="3053700" cy="249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(O_{t+1} \mid O_t, A_t) &#10;%8a9045ab-9467-4ce7-bc8d-29fa3d779197"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2424" y="3632787"/>
            <a:ext cx="1748375" cy="25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_t = R(O_t, A_t)&#10;&#10;%353d4462-0c70-4025-b5b1-39d72ef2f864"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2412" y="4375200"/>
            <a:ext cx="1646566" cy="2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271900" y="1048800"/>
            <a:ext cx="305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Policy learning and RL.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\mathcal{D} = \{(O_t, A_t)\}_{t=1}^N&#10;&#10;&#10;%0145d3e1-9a57-40ae-aae9-71a49b3819e4"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5625" y="89250"/>
            <a:ext cx="1748375" cy="27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5892925" y="0"/>
            <a:ext cx="150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Expert Dataset: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271900" y="887700"/>
            <a:ext cx="796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learning from demonstration</a:t>
            </a:r>
            <a:r>
              <a:rPr b="1" lang="en-CA" sz="1800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(behavior cloning)</a:t>
            </a:r>
            <a:r>
              <a:rPr b="1" lang="en-CA" sz="1800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problem is simplified.</a:t>
            </a:r>
            <a:endParaRPr b="1" sz="1800">
              <a:solidFill>
                <a:srgbClr val="3C78D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12900" y="1478738"/>
            <a:ext cx="85182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 (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Represent the state or sensory input of the environment at time t.</a:t>
            </a:r>
            <a:r>
              <a:rPr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Actions (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Represent the decision or control signal generated by the policy at time t.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03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Policy (    )</a:t>
            </a:r>
            <a:r>
              <a:rPr lang="en-CA" sz="1500">
                <a:solidFill>
                  <a:srgbClr val="0E0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 function or stochastic mapping from observations to actions: </a:t>
            </a:r>
            <a:endParaRPr sz="1500">
              <a:solidFill>
                <a:srgbClr val="0E0E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\pi&#10;%85cc6442-420e-4e0e-bc32-1715de2821b0"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625" y="2403588"/>
            <a:ext cx="174225" cy="13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#10;\pi_\theta: \mathcal{O} \to \mathcal{A}, \quad \text{or } \pi_\theta(A_t \mid O_t)&#10;&#10;%dd29652c-21ee-4694-b0bf-a64bedc2ad0b"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3300" y="2612450"/>
            <a:ext cx="2662800" cy="21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0" l="0" r="0" t="11964"/>
          <a:stretch/>
        </p:blipFill>
        <p:spPr>
          <a:xfrm>
            <a:off x="3893400" y="3233375"/>
            <a:ext cx="5250600" cy="17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3111851"/>
            <a:ext cx="3606500" cy="203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228600" y="90000"/>
            <a:ext cx="26829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Preliminary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\mathcal{D} = \{(O_t, A_t)\}_{t=1}^N&#10;&#10;&#10;%0145d3e1-9a57-40ae-aae9-71a49b3819e4"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5625" y="89250"/>
            <a:ext cx="1748375" cy="2720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5892925" y="0"/>
            <a:ext cx="150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Expert Dataset: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4572000" y="3510000"/>
            <a:ext cx="4496100" cy="14469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1500"/>
            <a:ext cx="4342643" cy="16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28600" y="90000"/>
            <a:ext cx="40068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Methods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4">
            <a:alphaModFix/>
          </a:blip>
          <a:srcRect b="0" l="0" r="0" t="10960"/>
          <a:stretch/>
        </p:blipFill>
        <p:spPr>
          <a:xfrm>
            <a:off x="137488" y="998100"/>
            <a:ext cx="8869023" cy="21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1306275" y="2313200"/>
            <a:ext cx="843600" cy="544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" name="Google Shape;92;p16"/>
          <p:cNvCxnSpPr>
            <a:stCxn id="91" idx="5"/>
            <a:endCxn id="93" idx="0"/>
          </p:cNvCxnSpPr>
          <p:nvPr/>
        </p:nvCxnSpPr>
        <p:spPr>
          <a:xfrm>
            <a:off x="2026333" y="2777704"/>
            <a:ext cx="1120200" cy="732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" name="Google Shape;93;p16"/>
          <p:cNvSpPr/>
          <p:nvPr/>
        </p:nvSpPr>
        <p:spPr>
          <a:xfrm>
            <a:off x="2503725" y="3509900"/>
            <a:ext cx="1285500" cy="462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\mathcal{L}(\theta) = \frac{1}{N} \sum_{i=1}^N \| \pi_\theta(O_i) - A_i \|^2&#10;&#10;&#10;&#10;%4101cf2f-5be5-4efb-98c0-08153ec71477"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300" y="3729550"/>
            <a:ext cx="2805124" cy="272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cal{D} = \{(O_t, A_t)\}_{t=1}^N&#10;&#10;&#10;%0145d3e1-9a57-40ae-aae9-71a49b3819e4"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5625" y="89250"/>
            <a:ext cx="1748375" cy="2720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5892925" y="0"/>
            <a:ext cx="150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Expert </a:t>
            </a: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Dataset: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620600" y="3557775"/>
            <a:ext cx="1502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Regression</a:t>
            </a: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(continuous)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\mathcal{L}(\theta) = -\frac{1}{N} \sum_{i=1}^N \log \pi_\theta(A_i \mid O_i)&#10;&#10;&#10;&#10;&#10;%344ee6e2-04cd-47db-b9ac-5e739a988ebe" id="98" name="Google Shape;9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2463" y="4408773"/>
            <a:ext cx="2889611" cy="2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4620600" y="4237000"/>
            <a:ext cx="1502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Classification</a:t>
            </a: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</a:t>
            </a: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iscrete</a:t>
            </a: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/>
        </p:nvSpPr>
        <p:spPr>
          <a:xfrm>
            <a:off x="228600" y="90000"/>
            <a:ext cx="40068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Methods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0" l="0" r="0" t="10960"/>
          <a:stretch/>
        </p:blipFill>
        <p:spPr>
          <a:xfrm>
            <a:off x="137488" y="998100"/>
            <a:ext cx="8869023" cy="217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cal{D} = \{(O_t, A_t)\}_{t=1}^N&#10;&#10;&#10;%0145d3e1-9a57-40ae-aae9-71a49b3819e4"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5625" y="89250"/>
            <a:ext cx="1748375" cy="27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5892925" y="0"/>
            <a:ext cx="150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dk1"/>
                </a:solidFill>
              </a:rPr>
              <a:t>Expert Dataset: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64800" y="3510000"/>
            <a:ext cx="9014400" cy="14469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-160176" y="3621850"/>
            <a:ext cx="104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MoG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\pi_\theta(A \mid O) = \sum_{k=1}^K w_k(O; \theta) \mathcal{N}(A \mid \mu_k(O; \theta), \Sigma_k(O; \theta))&#10;&#10;&#10;&#10;&#10;&#10;%3c33c9f2-b487-4a2a-8bde-860c5176cd84"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025" y="4128686"/>
            <a:ext cx="3599399" cy="209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cal{L}(\theta) = -\frac{1}{N} \sum_{i=1}^N \log \pi_\theta(A_i \mid O_i)&#10;&#10;&#10;&#10;&#10;&#10;%03b14b56-aa9e-4364-8104-345cc00ed3dd"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025" y="3717175"/>
            <a:ext cx="2225510" cy="2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4360999" y="3621850"/>
            <a:ext cx="104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EBM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\pi_\theta(A \mid O) = \frac{\exp(-E_\theta(O, A))}{Z_\theta(O)}&#10;&#10;&#10;&#10;&#10;&#10;&#10;%186bb1cf-07cc-422e-88fe-4a2d9ecc0ac3" id="113" name="Google Shape;11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4600" y="4078500"/>
            <a:ext cx="1823076" cy="27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cal{L}(\theta) = \frac{1}{N} \sum_{i=1}^N \left( E_\theta(O_i, A_i) + \log Z_\theta(O_i) \right)&#10;&#10;&#10;&#10;&#10;&#10;&#10;%c024d0ad-d785-4e62-881e-8593981c248e" id="114" name="Google Shape;11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16875" y="3700949"/>
            <a:ext cx="2857241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4386900" y="4338225"/>
            <a:ext cx="47172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Sampling is challenging, either MCMC or variational inference.</a:t>
            </a:r>
            <a:endParaRPr sz="15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Z_\theta(O) = \int_{\mathcal{A}} \exp(-E_\theta(O, A)) \, dA&#10;&#10;&#10;&#10;&#10;&#10;&#10;&#10;%4c593e9a-b054-43ab-8a29-79189c55f966" id="116" name="Google Shape;11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7975" y="4117275"/>
            <a:ext cx="2225499" cy="193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Diffusion Policy (DDPM)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9250"/>
            <a:ext cx="9144003" cy="25538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77400" y="3520250"/>
            <a:ext cx="8989200" cy="1556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0" y="3567538"/>
            <a:ext cx="311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Noise adding (forward training)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q(A_t \mid A_{t-1}) = \mathcal{N}(A_t; \sqrt{\alpha_t} A_{t-1}, (1 - \alpha_t) \mathbf{I})&#10;&#10;&#10;&#10;&#10;&#10;&#10;&#10;%15da774d-f642-4efc-a770-981103ee9397"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275" y="3945187"/>
            <a:ext cx="3013220" cy="18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_\theta(A_t, t, O) = \nabla_{A_t} \log q(A_t \mid A_t-1)&#10;&#10;&#10;&#10;&#10;%62b0cdee-7abb-4dab-9172-e6e98787c730"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275" y="4252213"/>
            <a:ext cx="2711981" cy="18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cal{L}(\theta) = \mathbb{E}{A_0, t, \epsilon} \left[ \lambda(t) \| s\theta(A_t, t, O) - \nabla_{A_t} \log q(A_t \mid A_0) \|^2 \right]&#10;&#10;&#10;%c032fd7f-6434-4dc7-a9a8-ff6432d242c0"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275" y="4811838"/>
            <a:ext cx="4222191" cy="2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4654300" y="3567538"/>
            <a:ext cx="311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Noise removing (reverse samping)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_\theta(A_{t-1} \mid A_t, O) = \mathcal{N}(A_{t-1}; \mu_\theta(A_t, t, O), \Sigma_\theta(A_t, t, O))&#10;&#10;&#10;%a869167b-77fe-415f-8f7e-725befc5bfea" id="130" name="Google Shape;13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0575" y="3983049"/>
            <a:ext cx="3937357" cy="18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_{t-1} = \frac{1}{\sqrt{\alpha_t}} \left( A_t - \frac{1 - \alpha_t}{\sqrt{1 - \bar{\alpha}t}} s\theta(A_t, t, O) \right) + \sigma_t z&#10;&#10;&#10;%e062a7ce-f510-4765-af47-6103250ebcb6" id="131" name="Google Shape;13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0575" y="4595950"/>
            <a:ext cx="3428276" cy="33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_T \sim \mathcal{N}(0, \mathbf{I}) &#10;&#10;%fd51c6e7-b543-4f1f-b28d-47bbe319b3aa" id="132" name="Google Shape;13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50575" y="4334438"/>
            <a:ext cx="1006499" cy="18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_0 \sim p(A)&#10;&#10;%22d97f76-f699-41ef-833b-4a2b94aa6501" id="133" name="Google Shape;13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2275" y="4532025"/>
            <a:ext cx="818801" cy="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Metrics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87100" y="1324950"/>
            <a:ext cx="8745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</a:rPr>
              <a:t>Success Rate: </a:t>
            </a:r>
            <a:r>
              <a:rPr lang="en-CA" sz="1500">
                <a:solidFill>
                  <a:schemeClr val="dk1"/>
                </a:solidFill>
              </a:rPr>
              <a:t> This metric quantifies the fraction of tasks completed successfully in %. For example, in manipulation tasks like </a:t>
            </a:r>
            <a:r>
              <a:rPr i="1" lang="en-CA" sz="1500">
                <a:solidFill>
                  <a:schemeClr val="dk1"/>
                </a:solidFill>
              </a:rPr>
              <a:t>Push-T</a:t>
            </a:r>
            <a:r>
              <a:rPr lang="en-CA" sz="1500">
                <a:solidFill>
                  <a:schemeClr val="dk1"/>
                </a:solidFill>
              </a:rPr>
              <a:t>, success is defined based on achieving a specific end-state goal.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</a:rPr>
              <a:t>Intersection over Union (IoU)</a:t>
            </a:r>
            <a:r>
              <a:rPr lang="en-CA" sz="1500">
                <a:solidFill>
                  <a:schemeClr val="dk1"/>
                </a:solidFill>
              </a:rPr>
              <a:t>: Used in tasks like sauce pouring or spreading, where the goal is to compare the overlap between the achieved and desired coverage areas (</a:t>
            </a:r>
            <a:r>
              <a:rPr i="1" lang="en-CA" sz="1500">
                <a:solidFill>
                  <a:schemeClr val="dk1"/>
                </a:solidFill>
              </a:rPr>
              <a:t>e.g.,</a:t>
            </a:r>
            <a:r>
              <a:rPr lang="en-CA" sz="1500">
                <a:solidFill>
                  <a:schemeClr val="dk1"/>
                </a:solidFill>
              </a:rPr>
              <a:t> on pizza dough).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dk1"/>
                </a:solidFill>
              </a:rPr>
              <a:t>Task-Specific Metrics:</a:t>
            </a:r>
            <a:r>
              <a:rPr lang="en-CA" sz="1500">
                <a:solidFill>
                  <a:schemeClr val="dk1"/>
                </a:solidFill>
              </a:rPr>
              <a:t> For certain real-world tasks like </a:t>
            </a:r>
            <a:r>
              <a:rPr i="1" lang="en-CA" sz="1500">
                <a:solidFill>
                  <a:schemeClr val="dk1"/>
                </a:solidFill>
              </a:rPr>
              <a:t>Mug Flipping</a:t>
            </a:r>
            <a:r>
              <a:rPr lang="en-CA" sz="1500">
                <a:solidFill>
                  <a:schemeClr val="dk1"/>
                </a:solidFill>
              </a:rPr>
              <a:t> or </a:t>
            </a:r>
            <a:r>
              <a:rPr i="1" lang="en-CA" sz="1500">
                <a:solidFill>
                  <a:schemeClr val="dk1"/>
                </a:solidFill>
              </a:rPr>
              <a:t>Sauce Spreading</a:t>
            </a:r>
            <a:r>
              <a:rPr lang="en-CA" sz="1500">
                <a:solidFill>
                  <a:schemeClr val="dk1"/>
                </a:solidFill>
              </a:rPr>
              <a:t>, additional task-specific success criteria are used, such as properly orienting a mug or achieving even sauce distribution.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Results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375" y="1855050"/>
            <a:ext cx="3659625" cy="22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00375"/>
            <a:ext cx="5113076" cy="434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/>
        </p:nvSpPr>
        <p:spPr>
          <a:xfrm>
            <a:off x="228600" y="90000"/>
            <a:ext cx="8989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Results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77525" y="800375"/>
            <a:ext cx="476100" cy="20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7563"/>
            <a:ext cx="8839204" cy="18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542266"/>
            <a:ext cx="8839204" cy="160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