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74" r:id="rId12"/>
    <p:sldId id="266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58"/>
  </p:normalViewPr>
  <p:slideViewPr>
    <p:cSldViewPr snapToGrid="0">
      <p:cViewPr>
        <p:scale>
          <a:sx n="84" d="100"/>
          <a:sy n="84" d="100"/>
        </p:scale>
        <p:origin x="624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0205A-622A-E72D-7F07-8E1F85E62D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A702A-0C67-028E-B5DF-588DDFF0D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607EB-FFC6-64D4-1E6E-F757AB61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EDF78-AC7A-6658-F551-E88A78A9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581E8-F680-BCDB-95E4-45B74C4B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04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CF4C-F2B7-6158-CBF3-7FED1ED66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CBC79-0784-659D-7649-CD91E256F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9BBBA-8D1D-3DBD-C205-6BEF96B6A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68E17-6399-D93A-2D96-02CE1D2B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A2CB3-ABBA-6AE1-0500-9563BDF3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9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CE7441-328F-5B1F-59A5-F5EA06832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806B9-9ABA-CF71-9CD6-DCEF6E68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23135-A606-E7CD-1C4D-8214F3AF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7865F-680E-E102-3046-4063EA21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EC1A0-C424-5FD2-5376-B622FF30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24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4CECF-493D-12A7-42D4-A8E9657B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FDDD2-F977-3F4F-6EC4-4D38A19D8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D8C4-5D79-89C4-B424-48329A1E7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4E0FB-353D-9D6E-593A-186CAA7E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5AAF6-6EAF-E349-3952-E2BC788C7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6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A9CB-163E-F2B3-F284-C4B7F6905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9020F-DD5C-5A3C-71BE-BF1B7C4B3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7BD7E-193F-B2A3-5D2E-8083F54C1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CA2C1-FF13-0274-7675-3E5CCD93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8E586-54F2-9C1D-225F-B76303D5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7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47AAF-3604-7041-54C2-7E25442E7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8939F-D6C5-AB2B-02DA-F4EF2DD74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8E803-CBD4-1DA9-3F16-E88BE08A5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7789B-DE79-2BA7-757D-2AA107323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C7BF5-6D5E-F4D0-CA49-A0572E08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53CEB-D63B-F828-4588-648A951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1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0470-5401-0AD2-8991-0C63BD2D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40124-2514-6ACC-F62C-7A077651F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4E9ECE-A753-A5DC-7FCE-0A26AA944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FA9D6-52EA-53E1-5D2F-C9C6626E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5CDC9-A8BB-9102-A799-37C1948B6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F169DF-230C-F364-2B20-CC2F7B9E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AD5CAD-2746-86A1-304A-53A3A7DF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DA7C3-6AC7-6E27-F062-CEBF03D9C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0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18F45-3969-0F8A-CD3F-73891FC9E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6C9956-0972-1552-61EE-5177F621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02823-386F-3F6E-044B-B4894263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54C10-D73D-2E1B-7856-1B33BD9E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3CBA4-7F8D-9768-62C9-9BA27BD4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DE509-2B57-9A89-294B-2FD0FC546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B4C37-EEC0-EDBC-EB26-B58630FB8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8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DB174-FD79-1B2C-7851-213401C9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F1D98-B24A-0D6A-D3A0-F41040E93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9D2AD-9A23-CD7B-5618-925C40994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4CE2B-370E-F6D0-2095-6878D0D8E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D4202-D6A9-A864-B9F2-D7D3A8D5B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13732-8077-4F0B-4481-59E23CD9F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EAD5-1134-CCE8-B2EB-DF358049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D3A1F-8DB5-9F1B-043E-F03EA7E60F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E3E6A-B32F-2A49-B961-A19D59F77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DC850-D460-1639-71EB-DFE2D5A5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867F4-B327-3AD7-5D25-E61D41071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668D4-5B78-66D8-2309-DEA0332FC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9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E5988C-87B6-77B6-DB9B-800CADDA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1E6AF-7B4E-D6E6-5C0E-A48FA1FD2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4A149-7453-07AE-42DC-AA2CF3C33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32E1D5-289B-9446-B812-CC0C4D3AD561}" type="datetimeFigureOut">
              <a:rPr lang="en-US" smtClean="0"/>
              <a:t>1/12/25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B7D60-B83A-A99A-AD30-E09F1E3FA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4034B-6F05-A092-3348-C19A6BF4C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8375F6-1F30-A342-9EE7-5E13BFB3E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9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13779-CA82-9139-71F2-8ABC0C1D86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Posture-Informed Muscular Force Learning for Robust Hand Pressure Estimation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C0BB7-403C-B490-5D02-8143190084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1400" dirty="0" err="1"/>
              <a:t>Kyungjin</a:t>
            </a:r>
            <a:r>
              <a:rPr lang="en-CA" sz="1400" dirty="0"/>
              <a:t> Seo , </a:t>
            </a:r>
            <a:r>
              <a:rPr lang="en-CA" sz="1400" dirty="0" err="1"/>
              <a:t>Junghoon</a:t>
            </a:r>
            <a:r>
              <a:rPr lang="en-CA" sz="1400" dirty="0"/>
              <a:t> Seo , </a:t>
            </a:r>
            <a:r>
              <a:rPr lang="en-CA" sz="1400" dirty="0" err="1"/>
              <a:t>Hanseok</a:t>
            </a:r>
            <a:r>
              <a:rPr lang="en-CA" sz="1400" dirty="0"/>
              <a:t> Jeong, </a:t>
            </a:r>
            <a:r>
              <a:rPr lang="en-CA" sz="1400" dirty="0" err="1"/>
              <a:t>Sangpil</a:t>
            </a:r>
            <a:r>
              <a:rPr lang="en-CA" sz="1400" dirty="0"/>
              <a:t> Kim , Sang Ho Yoon</a:t>
            </a:r>
          </a:p>
          <a:p>
            <a:r>
              <a:rPr lang="en-CA" sz="1400" dirty="0"/>
              <a:t>KAIST</a:t>
            </a:r>
            <a:r>
              <a:rPr lang="en-US" altLang="zh-CN" sz="1800" dirty="0"/>
              <a:t>,</a:t>
            </a:r>
            <a:r>
              <a:rPr lang="zh-CN" altLang="en-US" sz="1800" dirty="0"/>
              <a:t> </a:t>
            </a:r>
            <a:r>
              <a:rPr lang="en-CA" sz="1400" dirty="0"/>
              <a:t>Korea University</a:t>
            </a:r>
            <a:endParaRPr lang="en-CA" sz="1800" dirty="0"/>
          </a:p>
          <a:p>
            <a:r>
              <a:rPr lang="en-US" altLang="zh-CN" sz="1800" dirty="0" err="1"/>
              <a:t>NeurIPS</a:t>
            </a:r>
            <a:r>
              <a:rPr lang="zh-CN" altLang="en-US" sz="1800" dirty="0"/>
              <a:t> </a:t>
            </a:r>
            <a:r>
              <a:rPr lang="en-US" altLang="zh-CN" sz="1800" dirty="0"/>
              <a:t>2024</a:t>
            </a:r>
            <a:br>
              <a:rPr lang="en-US" altLang="zh-CN" sz="1800" dirty="0"/>
            </a:br>
            <a:r>
              <a:rPr lang="en-US" altLang="zh-CN" sz="1800" dirty="0"/>
              <a:t>Presenter:</a:t>
            </a:r>
            <a:r>
              <a:rPr lang="zh-CN" altLang="en-US" sz="1800" dirty="0"/>
              <a:t> </a:t>
            </a:r>
            <a:r>
              <a:rPr lang="en-US" altLang="zh-CN" sz="1800" dirty="0"/>
              <a:t>Jun</a:t>
            </a:r>
            <a:r>
              <a:rPr lang="zh-CN" altLang="en-US" sz="1800" dirty="0"/>
              <a:t> </a:t>
            </a:r>
            <a:r>
              <a:rPr lang="en-US" altLang="zh-CN" sz="1800" dirty="0"/>
              <a:t>Zhou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67320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95D02-6DEE-85BB-2B39-5F4F6A763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200A-EDDD-E3B3-D1E3-6D2A4DA879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MMVP: A Multimodal </a:t>
            </a:r>
            <a:r>
              <a:rPr lang="en-CA" dirty="0" err="1"/>
              <a:t>MoCap</a:t>
            </a:r>
            <a:r>
              <a:rPr lang="en-CA" dirty="0"/>
              <a:t> Dataset with Vision and Pressure Sensors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35819-E763-DE18-594F-F990FAB19B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1400" dirty="0"/>
              <a:t>He Zhang , </a:t>
            </a:r>
            <a:r>
              <a:rPr lang="en-CA" sz="1400" dirty="0" err="1"/>
              <a:t>Shenghao</a:t>
            </a:r>
            <a:r>
              <a:rPr lang="en-CA" sz="1400" dirty="0"/>
              <a:t> Ren , </a:t>
            </a:r>
            <a:r>
              <a:rPr lang="en-CA" sz="1400" dirty="0" err="1"/>
              <a:t>Haolei</a:t>
            </a:r>
            <a:r>
              <a:rPr lang="en-CA" sz="1400" dirty="0"/>
              <a:t> Yuan , </a:t>
            </a:r>
            <a:r>
              <a:rPr lang="en-CA" sz="1400" dirty="0" err="1"/>
              <a:t>Jianhui</a:t>
            </a:r>
            <a:r>
              <a:rPr lang="en-CA" sz="1400" dirty="0"/>
              <a:t> Zhao , Fan Li , </a:t>
            </a:r>
            <a:r>
              <a:rPr lang="en-CA" sz="1400" dirty="0" err="1"/>
              <a:t>Shuangpeng</a:t>
            </a:r>
            <a:r>
              <a:rPr lang="en-CA" sz="1400" dirty="0"/>
              <a:t> Sun , </a:t>
            </a:r>
            <a:r>
              <a:rPr lang="en-CA" sz="1400" dirty="0" err="1"/>
              <a:t>Zhenghao</a:t>
            </a:r>
            <a:r>
              <a:rPr lang="en-CA" sz="1400" dirty="0"/>
              <a:t> Liang , Tao Yu , Qiu Shen , Xun Cao</a:t>
            </a:r>
          </a:p>
          <a:p>
            <a:r>
              <a:rPr lang="en-CA" sz="1400" dirty="0" err="1"/>
              <a:t>Beihang</a:t>
            </a:r>
            <a:r>
              <a:rPr lang="en-CA" sz="1400" dirty="0"/>
              <a:t> University, Tsinghua University, Nanjing University, Beijing </a:t>
            </a:r>
            <a:r>
              <a:rPr lang="en-CA" sz="1400" dirty="0" err="1"/>
              <a:t>Weilan</a:t>
            </a:r>
            <a:r>
              <a:rPr lang="en-CA" sz="1400" dirty="0"/>
              <a:t> Technology</a:t>
            </a:r>
            <a:endParaRPr lang="en-CA" sz="1800" dirty="0"/>
          </a:p>
          <a:p>
            <a:r>
              <a:rPr lang="en-US" altLang="zh-CN" sz="1800" dirty="0"/>
              <a:t>CVPR</a:t>
            </a:r>
            <a:r>
              <a:rPr lang="zh-CN" altLang="en-US" sz="1800" dirty="0"/>
              <a:t> </a:t>
            </a:r>
            <a:r>
              <a:rPr lang="en-US" altLang="zh-CN" sz="1800" dirty="0"/>
              <a:t>2024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58550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045158-5F8A-7710-3FC6-30694051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47120" cy="1325563"/>
          </a:xfrm>
        </p:spPr>
        <p:txBody>
          <a:bodyPr/>
          <a:lstStyle/>
          <a:p>
            <a:r>
              <a:rPr lang="en-US" altLang="zh-CN" sz="4400" dirty="0"/>
              <a:t>Preliminary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CA" dirty="0"/>
              <a:t>Human-Scene </a:t>
            </a:r>
            <a:r>
              <a:rPr lang="en-CA" altLang="zh-CN" dirty="0"/>
              <a:t>C</a:t>
            </a:r>
            <a:r>
              <a:rPr lang="en-US" altLang="zh-CN" dirty="0" err="1"/>
              <a:t>ontact</a:t>
            </a:r>
            <a:r>
              <a:rPr lang="zh-CN" altLang="en-US" dirty="0"/>
              <a:t> </a:t>
            </a:r>
            <a:r>
              <a:rPr lang="en-US" altLang="zh-CN" dirty="0"/>
              <a:t>Estimation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447E5A-C328-DF04-FF5C-9512B9F99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375" y="1451576"/>
            <a:ext cx="2891135" cy="2767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9BE68C-65AC-269F-0903-28EB1E960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510" y="1454219"/>
            <a:ext cx="4188850" cy="27830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D0DACC-54F5-6046-931B-E7A96C595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42" y="4577080"/>
            <a:ext cx="2057400" cy="203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E75687-855A-4B7C-3A68-BF981D5A3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942" y="4615180"/>
            <a:ext cx="63754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1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02909-337C-FE96-2C80-219E8F5E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8200-2874-768D-1C58-7F837584F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63992" cy="1794968"/>
          </a:xfrm>
        </p:spPr>
        <p:txBody>
          <a:bodyPr/>
          <a:lstStyle/>
          <a:p>
            <a:r>
              <a:rPr lang="en-CA" dirty="0"/>
              <a:t>lack of a motion capture dataset with</a:t>
            </a:r>
            <a:r>
              <a:rPr lang="zh-CN" altLang="en-US" dirty="0"/>
              <a:t> </a:t>
            </a:r>
            <a:r>
              <a:rPr lang="en-CA" dirty="0"/>
              <a:t>a large range of motion, fast body movements, and visual-pressure synergistic acquisition, as well as accurate and dense foot-contact annotation.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25D5D-5401-F77E-AFFF-7BD898685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645" y="2985025"/>
            <a:ext cx="5814711" cy="387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13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FCCA3-451A-B568-999F-A808C9F67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Ann</a:t>
            </a:r>
            <a:r>
              <a:rPr lang="en-US" altLang="zh-CN" dirty="0" err="1"/>
              <a:t>otation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CA" dirty="0"/>
              <a:t>Calculate</a:t>
            </a:r>
            <a:r>
              <a:rPr lang="zh-CN" altLang="en-US" dirty="0"/>
              <a:t> </a:t>
            </a:r>
            <a:r>
              <a:rPr lang="en-CA" dirty="0"/>
              <a:t>Foot Contact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90DD0-A365-384E-BCA7-0FEF5299E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4" y="1544678"/>
            <a:ext cx="4208813" cy="2721407"/>
          </a:xfrm>
        </p:spPr>
        <p:txBody>
          <a:bodyPr>
            <a:normAutofit/>
          </a:bodyPr>
          <a:lstStyle/>
          <a:p>
            <a:r>
              <a:rPr lang="en-CA" sz="2400" dirty="0"/>
              <a:t>The foot pressure can vary dramatically depending on body weight and motion status. </a:t>
            </a:r>
          </a:p>
          <a:p>
            <a:r>
              <a:rPr lang="en-CA" sz="2400" dirty="0"/>
              <a:t>So it’s hard to design a</a:t>
            </a:r>
            <a:r>
              <a:rPr lang="zh-CN" altLang="en-US" sz="2400" dirty="0"/>
              <a:t> </a:t>
            </a:r>
            <a:r>
              <a:rPr lang="en-CA" sz="2400" dirty="0"/>
              <a:t>fixed-value threshold to annotate the dense contact.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C42A2-C0A8-3348-4E2C-BAC80821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446" y="4458607"/>
            <a:ext cx="7759700" cy="212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444179-7BB3-EFCE-0297-2CCF386C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82" y="1423081"/>
            <a:ext cx="6450464" cy="2874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07CE8-17CF-BCAD-A0C8-1CBD20596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54" y="4843650"/>
            <a:ext cx="3372592" cy="12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96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B971B-C973-FC35-7AD4-8DAF818C5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Annotation:</a:t>
            </a:r>
            <a:r>
              <a:rPr lang="zh-CN" altLang="en-US" dirty="0"/>
              <a:t> </a:t>
            </a:r>
            <a:r>
              <a:rPr lang="en-CA" dirty="0"/>
              <a:t>SMPL Fitting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CA8519-B4EF-C0DC-C478-753DDC678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926" y="1794804"/>
            <a:ext cx="7772400" cy="1634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38831-56A7-6468-31C5-88B9CD36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926" y="3665023"/>
            <a:ext cx="5524500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C157A-E68A-8871-5377-B288A4611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926" y="4808023"/>
            <a:ext cx="7320148" cy="10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35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4826-9A75-F3C7-556F-8279F13F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Method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8B492-BC24-2A59-B38B-6E142A19A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767" y="1690688"/>
            <a:ext cx="7480465" cy="44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26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92973-7380-A0CD-19FF-600513453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1F286-7E32-BD97-7368-0DCE8C7AE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57" y="2379017"/>
            <a:ext cx="5524643" cy="2532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C9306-4E6F-051B-BE8A-7EF96F5FD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692" y="2402767"/>
            <a:ext cx="5541818" cy="306479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D67563-0A68-F876-3D5A-65C4565D5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427" y="1998316"/>
            <a:ext cx="1549556" cy="3807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400" dirty="0"/>
              <a:t>Contact</a:t>
            </a:r>
            <a:endParaRPr lang="en-US" sz="2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1B737E-F37E-4CAF-5500-3E9499290705}"/>
              </a:ext>
            </a:extLst>
          </p:cNvPr>
          <p:cNvSpPr txBox="1">
            <a:spLocks/>
          </p:cNvSpPr>
          <p:nvPr/>
        </p:nvSpPr>
        <p:spPr>
          <a:xfrm>
            <a:off x="8422836" y="1998316"/>
            <a:ext cx="1549556" cy="3807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2400" dirty="0"/>
              <a:t>Pose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510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00E1-1B1D-B44A-8189-80BC249B1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Qualitative</a:t>
            </a:r>
            <a:r>
              <a:rPr lang="zh-CN" altLang="en-US" dirty="0"/>
              <a:t> </a:t>
            </a:r>
            <a:r>
              <a:rPr lang="en-US" altLang="zh-CN" dirty="0"/>
              <a:t>Result:</a:t>
            </a:r>
            <a:r>
              <a:rPr lang="zh-CN" altLang="en-US" dirty="0"/>
              <a:t> </a:t>
            </a:r>
            <a:r>
              <a:rPr lang="en-US" altLang="zh-CN" dirty="0"/>
              <a:t>Contact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91AFD-EBBA-4995-4E43-D6199EB99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41" y="2115598"/>
            <a:ext cx="6217917" cy="406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E5C18-F5A4-3E24-220F-4E7B7EC1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A" dirty="0"/>
              <a:t>Qualitative</a:t>
            </a:r>
            <a:r>
              <a:rPr lang="zh-CN" altLang="en-US" dirty="0"/>
              <a:t> </a:t>
            </a:r>
            <a:r>
              <a:rPr lang="en-US" altLang="zh-CN" dirty="0"/>
              <a:t>Result:</a:t>
            </a:r>
            <a:r>
              <a:rPr lang="zh-CN" altLang="en-US" dirty="0"/>
              <a:t> </a:t>
            </a:r>
            <a:r>
              <a:rPr lang="en-US" altLang="zh-CN" dirty="0"/>
              <a:t>Pose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64E08-44B5-5BC4-B85B-DE0CA0484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55438"/>
            <a:ext cx="7772400" cy="52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15D1-EEE7-1F1A-8F9B-69596B1F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Preliminary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Hand</a:t>
            </a:r>
            <a:r>
              <a:rPr lang="zh-CN" altLang="en-US" dirty="0"/>
              <a:t> </a:t>
            </a:r>
            <a:r>
              <a:rPr lang="en-US" altLang="zh-CN" dirty="0"/>
              <a:t>Pressure</a:t>
            </a:r>
            <a:r>
              <a:rPr lang="zh-CN" altLang="en-US" dirty="0"/>
              <a:t> </a:t>
            </a:r>
            <a:r>
              <a:rPr lang="en-US" altLang="zh-CN" dirty="0"/>
              <a:t>Estimation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3C8B8-C2E8-E1C6-F787-BE281DFCE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677" y="1464027"/>
            <a:ext cx="6935707" cy="2151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E3ED71-2648-F360-C73B-0661C197E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480" y="4195052"/>
            <a:ext cx="7776235" cy="2074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117A7D-46E7-5935-D831-28E25089CA29}"/>
              </a:ext>
            </a:extLst>
          </p:cNvPr>
          <p:cNvSpPr txBox="1"/>
          <p:nvPr/>
        </p:nvSpPr>
        <p:spPr>
          <a:xfrm>
            <a:off x="3046880" y="3602401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Fingers display visible cues indicative of applied pressure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017545-0297-CF3B-33B4-66109A125694}"/>
              </a:ext>
            </a:extLst>
          </p:cNvPr>
          <p:cNvSpPr txBox="1"/>
          <p:nvPr/>
        </p:nvSpPr>
        <p:spPr>
          <a:xfrm>
            <a:off x="1185362" y="6219488"/>
            <a:ext cx="9821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ECCV22-</a:t>
            </a:r>
            <a:r>
              <a:rPr lang="en-CA" dirty="0" err="1"/>
              <a:t>PressureVisionDB</a:t>
            </a:r>
            <a:r>
              <a:rPr lang="zh-CN" altLang="en-US" dirty="0"/>
              <a:t> </a:t>
            </a:r>
            <a:r>
              <a:rPr lang="en-US" altLang="zh-CN" dirty="0"/>
              <a:t>dataset</a:t>
            </a:r>
            <a:r>
              <a:rPr lang="zh-CN" altLang="en-US" dirty="0"/>
              <a:t> </a:t>
            </a:r>
            <a:r>
              <a:rPr lang="en-US" altLang="zh-CN" dirty="0"/>
              <a:t>collects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hand</a:t>
            </a:r>
            <a:r>
              <a:rPr lang="zh-CN" altLang="en-US" dirty="0"/>
              <a:t> </a:t>
            </a:r>
            <a:r>
              <a:rPr lang="en-US" altLang="zh-CN" dirty="0"/>
              <a:t>pressure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CA" dirty="0"/>
              <a:t>pressure-sensitive</a:t>
            </a:r>
            <a:r>
              <a:rPr lang="zh-CN" altLang="en-US" dirty="0"/>
              <a:t> </a:t>
            </a:r>
            <a:r>
              <a:rPr lang="en-CA" dirty="0"/>
              <a:t>trackpad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collect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pressure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83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0C000-2F31-8212-1BB2-A6DE2D2F5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Extend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Diverse Surface?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A29745-93EC-2B55-0FDB-BA6E5C0E59B2}"/>
              </a:ext>
            </a:extLst>
          </p:cNvPr>
          <p:cNvGrpSpPr/>
          <p:nvPr/>
        </p:nvGrpSpPr>
        <p:grpSpPr>
          <a:xfrm>
            <a:off x="2193003" y="1324524"/>
            <a:ext cx="7805994" cy="1613535"/>
            <a:chOff x="2277140" y="1342195"/>
            <a:chExt cx="7805994" cy="16135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0D2498-06A9-FE99-5865-0C6D8A2B0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7140" y="1342195"/>
              <a:ext cx="1521333" cy="161353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71DC683-472F-5CF9-70E9-A103D9ABB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2938" y="1365245"/>
              <a:ext cx="1521333" cy="156743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0BAFAB-2A56-5E09-D168-26380750B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8736" y="1349878"/>
              <a:ext cx="1475232" cy="15981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DDA28C-5AB1-EDA9-B352-CD9CD809F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8433" y="1372929"/>
              <a:ext cx="1582801" cy="15520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76B38C-694D-325D-F104-C679F5DFD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00" y="1349878"/>
              <a:ext cx="1567434" cy="159816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701CCD0-F765-A7EF-DD51-123996A50C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6015" y="3018741"/>
            <a:ext cx="7772400" cy="32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6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7A11D-71B6-6AAC-C729-EEA68803D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Generalize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Bare</a:t>
            </a:r>
            <a:r>
              <a:rPr lang="zh-CN" altLang="en-US" dirty="0"/>
              <a:t> </a:t>
            </a:r>
            <a:r>
              <a:rPr lang="en-US" altLang="zh-CN" dirty="0"/>
              <a:t>Hand?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90AAC-F478-0223-C1D5-C78C1A593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351" y="6402259"/>
            <a:ext cx="8561295" cy="7815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400" dirty="0"/>
              <a:t>Not</a:t>
            </a:r>
            <a:r>
              <a:rPr lang="zh-CN" altLang="en-US" sz="2400" dirty="0"/>
              <a:t> </a:t>
            </a:r>
            <a:r>
              <a:rPr lang="en-US" altLang="zh-CN" sz="2400" dirty="0"/>
              <a:t>rely</a:t>
            </a:r>
            <a:r>
              <a:rPr lang="zh-CN" altLang="en-US" sz="2400" dirty="0"/>
              <a:t> </a:t>
            </a:r>
            <a:r>
              <a:rPr lang="en-US" altLang="zh-CN" sz="2400" dirty="0"/>
              <a:t>on</a:t>
            </a:r>
            <a:r>
              <a:rPr lang="zh-CN" altLang="en-US" sz="2400" dirty="0"/>
              <a:t> </a:t>
            </a:r>
            <a:r>
              <a:rPr lang="en-US" altLang="zh-CN" sz="2400" dirty="0"/>
              <a:t>image,</a:t>
            </a:r>
            <a:r>
              <a:rPr lang="zh-CN" altLang="en-US" sz="2400" dirty="0"/>
              <a:t> </a:t>
            </a:r>
            <a:r>
              <a:rPr lang="en-US" altLang="zh-CN" sz="2400" dirty="0"/>
              <a:t>take</a:t>
            </a:r>
            <a:r>
              <a:rPr lang="zh-CN" altLang="en-US" sz="2400" dirty="0"/>
              <a:t> </a:t>
            </a:r>
            <a:r>
              <a:rPr lang="en-US" altLang="zh-CN" sz="2400" dirty="0"/>
              <a:t>hand</a:t>
            </a:r>
            <a:r>
              <a:rPr lang="zh-CN" altLang="en-US" sz="2400" dirty="0"/>
              <a:t> </a:t>
            </a:r>
            <a:r>
              <a:rPr lang="en-US" altLang="zh-CN" sz="2400" dirty="0"/>
              <a:t>pose</a:t>
            </a:r>
            <a:r>
              <a:rPr lang="zh-CN" altLang="en-US" sz="2400" dirty="0"/>
              <a:t> </a:t>
            </a:r>
            <a:r>
              <a:rPr lang="en-US" altLang="zh-CN" sz="2400" dirty="0"/>
              <a:t>&amp;</a:t>
            </a:r>
            <a:r>
              <a:rPr lang="zh-CN" altLang="en-US" sz="2400" dirty="0"/>
              <a:t> </a:t>
            </a:r>
            <a:r>
              <a:rPr lang="en-US" altLang="zh-CN" sz="2400" dirty="0" err="1"/>
              <a:t>sEMG</a:t>
            </a:r>
            <a:r>
              <a:rPr lang="zh-CN" altLang="en-US" sz="2400" dirty="0"/>
              <a:t> </a:t>
            </a:r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input.</a:t>
            </a:r>
            <a:endParaRPr lang="en-C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827D2-8C96-79B7-E5D2-1674A5842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653" y="1369779"/>
            <a:ext cx="4994694" cy="2424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1D7DD2-9BB1-6A6E-DEF6-7062C785B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111" y="3793890"/>
            <a:ext cx="7379777" cy="260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11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35D5-5FA6-7F5E-63B8-F576BA7CB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Pipeline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54FD8-7E6D-F2F8-4581-D64BF072A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68" y="1508727"/>
            <a:ext cx="10345064" cy="3275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99787-C4D7-7030-8216-3F2D4B2D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073" y="5139355"/>
            <a:ext cx="4502727" cy="4198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9ECB1C-D2A6-3FED-D038-C7931325F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924488"/>
            <a:ext cx="2812893" cy="902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B0DCE-3D4B-F18E-E962-840843149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23" y="4885888"/>
            <a:ext cx="5520826" cy="965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1EC65-B738-FD72-A4C7-BBADC3F42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386" y="6185310"/>
            <a:ext cx="23241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21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29F9-94AA-C968-40B4-68873C77B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Metric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B2BF4-25B5-D12E-58A0-C08522384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1057"/>
          </a:xfrm>
        </p:spPr>
        <p:txBody>
          <a:bodyPr/>
          <a:lstStyle/>
          <a:p>
            <a:r>
              <a:rPr lang="en-CA" dirty="0"/>
              <a:t>Normalized Root Mean Squared Error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8E073-6D97-7008-7897-24F3B6CFC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2185521"/>
            <a:ext cx="6591300" cy="13843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6988E2-B0E0-8FC4-8A3D-7F165E0F3B35}"/>
              </a:ext>
            </a:extLst>
          </p:cNvPr>
          <p:cNvSpPr txBox="1">
            <a:spLocks/>
          </p:cNvSpPr>
          <p:nvPr/>
        </p:nvSpPr>
        <p:spPr>
          <a:xfrm>
            <a:off x="838200" y="3950262"/>
            <a:ext cx="10515600" cy="541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Classification Accuracy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5D4833-AF3F-AD9A-F39B-9D198FB57D8D}"/>
              </a:ext>
            </a:extLst>
          </p:cNvPr>
          <p:cNvSpPr txBox="1"/>
          <p:nvPr/>
        </p:nvSpPr>
        <p:spPr>
          <a:xfrm>
            <a:off x="1112745" y="4588624"/>
            <a:ext cx="10241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A</a:t>
            </a:r>
            <a:r>
              <a:rPr lang="en-CA" sz="2400" dirty="0"/>
              <a:t> prediction is considered correct only if the pressure exertion status of all hand regions (fingertips and palm areas) is accurately classified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4863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FCB90-7551-4EBF-B0B3-84D8A0C6E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B2993-7BCE-A9B1-9091-CE7F7BE6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Metric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EA9DE-32C8-89B5-4BC0-5BC0F41F9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1057"/>
          </a:xfrm>
        </p:spPr>
        <p:txBody>
          <a:bodyPr/>
          <a:lstStyle/>
          <a:p>
            <a:r>
              <a:rPr lang="en-CA" dirty="0"/>
              <a:t>Normalized Root Mean Squared Error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9FEA97-37B3-5F1E-BD53-5AA95E349616}"/>
              </a:ext>
            </a:extLst>
          </p:cNvPr>
          <p:cNvSpPr txBox="1">
            <a:spLocks/>
          </p:cNvSpPr>
          <p:nvPr/>
        </p:nvSpPr>
        <p:spPr>
          <a:xfrm>
            <a:off x="838200" y="3950262"/>
            <a:ext cx="10515600" cy="541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Mean</a:t>
            </a:r>
            <a:r>
              <a:rPr lang="zh-CN" altLang="en-US" dirty="0"/>
              <a:t> </a:t>
            </a:r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endParaRPr lang="en-CA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2CA61-03C9-AEA1-08AF-338479E71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2501619"/>
            <a:ext cx="5118100" cy="1028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C89972-B472-A53D-A6B3-F78D2877D396}"/>
              </a:ext>
            </a:extLst>
          </p:cNvPr>
          <p:cNvSpPr txBox="1"/>
          <p:nvPr/>
        </p:nvSpPr>
        <p:spPr>
          <a:xfrm>
            <a:off x="7807192" y="3120991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5DFC3-C335-45CB-47B7-3A5D3C93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0" y="4478421"/>
            <a:ext cx="37846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46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23F3-1130-CABA-EE23-E8AFBC71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1B629-8914-010F-B2FB-B6FE42AFA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1716" y="2723936"/>
            <a:ext cx="10515600" cy="1640589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Compare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 err="1"/>
              <a:t>sEMG</a:t>
            </a:r>
            <a:r>
              <a:rPr lang="en-US" altLang="zh-CN" dirty="0"/>
              <a:t>-only</a:t>
            </a:r>
            <a:r>
              <a:rPr lang="zh-CN" altLang="en-US" dirty="0"/>
              <a:t> </a:t>
            </a:r>
            <a:r>
              <a:rPr lang="en-US" altLang="zh-CN" dirty="0"/>
              <a:t>method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ABFED-AFDA-E2FE-0AFA-0F0F19D3F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80" y="1460921"/>
            <a:ext cx="8549640" cy="1263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B5E1DF-3E00-7037-14FB-C5E2D0BB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80" y="3646385"/>
            <a:ext cx="8549640" cy="151938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DA884D-CFB9-D109-6C9F-F1D84A9BEC83}"/>
              </a:ext>
            </a:extLst>
          </p:cNvPr>
          <p:cNvSpPr txBox="1">
            <a:spLocks/>
          </p:cNvSpPr>
          <p:nvPr/>
        </p:nvSpPr>
        <p:spPr>
          <a:xfrm>
            <a:off x="4020490" y="5170260"/>
            <a:ext cx="10515600" cy="1640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/>
              <a:t>Compare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SOTA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991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DB646-1172-99CB-1D15-DA2F1972F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Qualitative</a:t>
            </a:r>
            <a:r>
              <a:rPr lang="zh-CN" altLang="en-US" dirty="0"/>
              <a:t> </a:t>
            </a:r>
            <a:r>
              <a:rPr lang="en-US" altLang="zh-CN" dirty="0"/>
              <a:t>Result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08F3F-7593-0268-7DFD-E5F0E9108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80" y="1342104"/>
            <a:ext cx="8549640" cy="55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25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285</Words>
  <Application>Microsoft Macintosh PowerPoint</Application>
  <PresentationFormat>Widescreen</PresentationFormat>
  <Paragraphs>39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Posture-Informed Muscular Force Learning for Robust Hand Pressure Estimation</vt:lpstr>
      <vt:lpstr>Preliminary: Hand Pressure Estimation</vt:lpstr>
      <vt:lpstr>How to Extend to Diverse Surface?</vt:lpstr>
      <vt:lpstr>How to Generalize to Bare Hand?</vt:lpstr>
      <vt:lpstr>Pipeline</vt:lpstr>
      <vt:lpstr>Metric</vt:lpstr>
      <vt:lpstr>Metric</vt:lpstr>
      <vt:lpstr>Result</vt:lpstr>
      <vt:lpstr>Qualitative Result</vt:lpstr>
      <vt:lpstr>MMVP: A Multimodal MoCap Dataset with Vision and Pressure Sensors</vt:lpstr>
      <vt:lpstr>Preliminary: Human-Scene Contact Estimation</vt:lpstr>
      <vt:lpstr>Motivation</vt:lpstr>
      <vt:lpstr>Annotation: Calculate Foot Contact</vt:lpstr>
      <vt:lpstr>Annotation: SMPL Fitting</vt:lpstr>
      <vt:lpstr>Method</vt:lpstr>
      <vt:lpstr>Result</vt:lpstr>
      <vt:lpstr>Qualitative Result: Contact</vt:lpstr>
      <vt:lpstr>Qualitative Result: Pose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Jun Zhou</dc:creator>
  <cp:lastModifiedBy>Jun Zhou</cp:lastModifiedBy>
  <cp:revision>10</cp:revision>
  <dcterms:created xsi:type="dcterms:W3CDTF">2025-01-13T01:11:16Z</dcterms:created>
  <dcterms:modified xsi:type="dcterms:W3CDTF">2025-01-13T07:16:43Z</dcterms:modified>
</cp:coreProperties>
</file>