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2556fd22f8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2556fd22f8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2556fd22f8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2556fd22f8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2556fd22f8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2556fd22f8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2556fd22f8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2556fd22f8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2556fd22f8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2556fd22f8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2556fd22f8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2556fd22f8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2556fd22f8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2556fd22f8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24fdcd66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24fdcd66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24fdcd66c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24fdcd66c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4fdcd66c4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24fdcd66c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4fdcd66c4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24fdcd66c4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24fdcd66c4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24fdcd66c4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24fdcd66c4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24fdcd66c4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2adc3c293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2adc3c293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2adc3c293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2adc3c293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 Grounding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55175" y="102600"/>
            <a:ext cx="8520600" cy="5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20"/>
              <a:t>Feature Extractor &amp; </a:t>
            </a:r>
            <a:r>
              <a:rPr lang="en" sz="2220"/>
              <a:t>Enhancer</a:t>
            </a:r>
            <a:endParaRPr sz="2220"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425" y="1154650"/>
            <a:ext cx="3837851" cy="28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 txBox="1"/>
          <p:nvPr/>
        </p:nvSpPr>
        <p:spPr>
          <a:xfrm>
            <a:off x="4379200" y="797725"/>
            <a:ext cx="4419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Multi-scale image features are extracted using an image backbone like </a:t>
            </a:r>
            <a:r>
              <a:rPr b="1" lang="en" sz="1100">
                <a:solidFill>
                  <a:schemeClr val="dk1"/>
                </a:solidFill>
              </a:rPr>
              <a:t>Swin Transformer</a:t>
            </a:r>
            <a:r>
              <a:rPr lang="en" sz="1100">
                <a:solidFill>
                  <a:schemeClr val="dk1"/>
                </a:solidFill>
              </a:rPr>
              <a:t>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Text features are extracted using a text backbone like </a:t>
            </a:r>
            <a:r>
              <a:rPr b="1" lang="en" sz="1100">
                <a:solidFill>
                  <a:schemeClr val="dk1"/>
                </a:solidFill>
              </a:rPr>
              <a:t>BERT</a:t>
            </a:r>
            <a:r>
              <a:rPr lang="en" sz="1100">
                <a:solidFill>
                  <a:schemeClr val="dk1"/>
                </a:solidFill>
              </a:rPr>
              <a:t>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 sz="1100">
                <a:solidFill>
                  <a:schemeClr val="dk1"/>
                </a:solidFill>
              </a:rPr>
              <a:t>Feature Enhancer</a:t>
            </a:r>
            <a:r>
              <a:rPr lang="en" sz="1100">
                <a:solidFill>
                  <a:schemeClr val="dk1"/>
                </a:solidFill>
              </a:rPr>
              <a:t>: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Includes </a:t>
            </a:r>
            <a:r>
              <a:rPr b="1" lang="en" sz="1100">
                <a:solidFill>
                  <a:schemeClr val="dk1"/>
                </a:solidFill>
              </a:rPr>
              <a:t>Deformable self-attention</a:t>
            </a:r>
            <a:r>
              <a:rPr lang="en" sz="1100">
                <a:solidFill>
                  <a:schemeClr val="dk1"/>
                </a:solidFill>
              </a:rPr>
              <a:t> for enhancing image features.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Uses </a:t>
            </a:r>
            <a:r>
              <a:rPr b="1" lang="en" sz="1100">
                <a:solidFill>
                  <a:schemeClr val="dk1"/>
                </a:solidFill>
              </a:rPr>
              <a:t>Vanilla self-attention</a:t>
            </a:r>
            <a:r>
              <a:rPr lang="en" sz="1100">
                <a:solidFill>
                  <a:schemeClr val="dk1"/>
                </a:solidFill>
              </a:rPr>
              <a:t> for enhancing text features.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Incorporates </a:t>
            </a:r>
            <a:r>
              <a:rPr b="1" lang="en" sz="1100">
                <a:solidFill>
                  <a:schemeClr val="dk1"/>
                </a:solidFill>
              </a:rPr>
              <a:t>cross-attention modules</a:t>
            </a:r>
            <a:r>
              <a:rPr lang="en" sz="1100">
                <a:solidFill>
                  <a:schemeClr val="dk1"/>
                </a:solidFill>
              </a:rPr>
              <a:t> (image-to-text and text-to-image) inspired by GLIP for aligning features of different modalities.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120"/>
              <a:t>Language-Guided Query Selection</a:t>
            </a:r>
            <a:endParaRPr b="1" sz="2120"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245475" y="819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 sz="1100">
                <a:solidFill>
                  <a:schemeClr val="dk1"/>
                </a:solidFill>
              </a:rPr>
              <a:t>Background</a:t>
            </a:r>
            <a:r>
              <a:rPr lang="en" sz="1100">
                <a:solidFill>
                  <a:schemeClr val="dk1"/>
                </a:solidFill>
              </a:rPr>
              <a:t>: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Image features (X_I) are high-dimensional (N_I &gt; 10,000, from Swin Transformer).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Text features (X_T) are compact (N_T &lt; 256, from BERT).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 sz="1100">
                <a:solidFill>
                  <a:schemeClr val="dk1"/>
                </a:solidFill>
              </a:rPr>
              <a:t>Objective</a:t>
            </a:r>
            <a:r>
              <a:rPr lang="en" sz="1100">
                <a:solidFill>
                  <a:schemeClr val="dk1"/>
                </a:solidFill>
              </a:rPr>
              <a:t>: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Select N_q = 900 most relevant image tokens to guide the decoder.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 sz="1100">
                <a:solidFill>
                  <a:schemeClr val="dk1"/>
                </a:solidFill>
              </a:rPr>
              <a:t>How We Do It</a:t>
            </a:r>
            <a:r>
              <a:rPr lang="en" sz="1100">
                <a:solidFill>
                  <a:schemeClr val="dk1"/>
                </a:solidFill>
              </a:rPr>
              <a:t>: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Compute similarity matrix: X_I X_T^T.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Perform max operation along text tokens: Max^(-1).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Select top N_q = 900 image tokens based on similarity scores.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Use selected tokens to initialize decoder queries (content + positional).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55175" y="64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242424"/>
                </a:solidFill>
                <a:highlight>
                  <a:srgbClr val="FFFFFF"/>
                </a:highlight>
              </a:rPr>
              <a:t>Cross-modality decoder</a:t>
            </a:r>
            <a:endParaRPr sz="2100"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988150" cy="278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/>
          <p:nvPr/>
        </p:nvSpPr>
        <p:spPr>
          <a:xfrm>
            <a:off x="4395750" y="930125"/>
            <a:ext cx="4419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A cross-modality decoder integrates text and image modality features.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It processes fused features and decoder queries through attention layers and feed-forward networks.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These layers capture relationships between visual and textual information.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The decoder refines object detections and assigns appropriate labels.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Final steps include bounding box prediction, confidence filtering, and label assignment.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675" y="1344050"/>
            <a:ext cx="4690024" cy="26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>
            <p:ph type="title"/>
          </p:nvPr>
        </p:nvSpPr>
        <p:spPr>
          <a:xfrm>
            <a:off x="55175" y="64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242424"/>
                </a:solidFill>
                <a:highlight>
                  <a:srgbClr val="FFFFFF"/>
                </a:highlight>
              </a:rPr>
              <a:t>How it works? </a:t>
            </a:r>
            <a:endParaRPr sz="2100"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3449" y="1062700"/>
            <a:ext cx="4149175" cy="2949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0" y="39525"/>
            <a:ext cx="85206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Results in COCO Object Detection Datasets</a:t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100" y="1030154"/>
            <a:ext cx="6593475" cy="320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0" y="39525"/>
            <a:ext cx="85206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Results in Visual Grounding Datasets</a:t>
            </a:r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650" y="643900"/>
            <a:ext cx="7252496" cy="439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270325" y="1826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0" y="46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/>
              <a:t>Traditional Method of Segmentation</a:t>
            </a:r>
            <a:endParaRPr sz="1820"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42750"/>
            <a:ext cx="3762049" cy="253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1550" y="542750"/>
            <a:ext cx="3382455" cy="2534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16400" y="3357925"/>
            <a:ext cx="8823000" cy="13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Models are trained on a </a:t>
            </a:r>
            <a:r>
              <a:rPr b="1" lang="en" sz="1500">
                <a:solidFill>
                  <a:schemeClr val="dk1"/>
                </a:solidFill>
              </a:rPr>
              <a:t>fixed set of classes</a:t>
            </a:r>
            <a:r>
              <a:rPr lang="en" sz="1500">
                <a:solidFill>
                  <a:schemeClr val="dk1"/>
                </a:solidFill>
              </a:rPr>
              <a:t> (e.g., COCO dataset classes).</a:t>
            </a:r>
            <a:br>
              <a:rPr lang="en" sz="1500">
                <a:solidFill>
                  <a:schemeClr val="dk1"/>
                </a:solidFill>
              </a:rPr>
            </a:b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Models can only segment classes which they are trained on. </a:t>
            </a:r>
            <a:br>
              <a:rPr lang="en" sz="1500">
                <a:solidFill>
                  <a:schemeClr val="dk1"/>
                </a:solidFill>
              </a:rPr>
            </a:b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Limitation: </a:t>
            </a:r>
            <a:r>
              <a:rPr b="1" lang="en" sz="1500">
                <a:solidFill>
                  <a:schemeClr val="dk1"/>
                </a:solidFill>
              </a:rPr>
              <a:t>Can’t generalise</a:t>
            </a:r>
            <a:r>
              <a:rPr lang="en" sz="1500">
                <a:solidFill>
                  <a:schemeClr val="dk1"/>
                </a:solidFill>
              </a:rPr>
              <a:t> </a:t>
            </a:r>
            <a:r>
              <a:rPr b="1" lang="en" sz="1500">
                <a:solidFill>
                  <a:schemeClr val="dk1"/>
                </a:solidFill>
              </a:rPr>
              <a:t>to the real world environment.</a:t>
            </a:r>
            <a:r>
              <a:rPr lang="en" sz="1500">
                <a:solidFill>
                  <a:schemeClr val="dk1"/>
                </a:solidFill>
              </a:rPr>
              <a:t>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0" y="46250"/>
            <a:ext cx="8520600" cy="4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/>
              <a:t>Zero-Shot Segmentation/ Open Vocabulary Segmentation</a:t>
            </a:r>
            <a:endParaRPr sz="1820"/>
          </a:p>
        </p:txBody>
      </p:sp>
      <p:sp>
        <p:nvSpPr>
          <p:cNvPr id="68" name="Google Shape;68;p15"/>
          <p:cNvSpPr txBox="1"/>
          <p:nvPr/>
        </p:nvSpPr>
        <p:spPr>
          <a:xfrm>
            <a:off x="109550" y="620275"/>
            <a:ext cx="40857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Some Background on Zero-Shot Image Classification</a:t>
            </a:r>
            <a:endParaRPr b="1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/>
              <a:t>Large foundational Vision-Language like </a:t>
            </a:r>
            <a:r>
              <a:rPr b="1" lang="en"/>
              <a:t>CLIP</a:t>
            </a:r>
            <a:r>
              <a:rPr lang="en"/>
              <a:t> model have shown exceptional image classification result in unseen classes. </a:t>
            </a:r>
            <a:br>
              <a:rPr lang="en"/>
            </a:b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/>
              <a:t>How they do this: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/>
              <a:t>Text Embedding for all possible classes</a:t>
            </a:r>
            <a:br>
              <a:rPr lang="en"/>
            </a:b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/>
              <a:t>Image Embedding of a given image</a:t>
            </a:r>
            <a:br>
              <a:rPr lang="en"/>
            </a:b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/>
              <a:t>Calculate the similarity of image with all possible classes.</a:t>
            </a:r>
            <a:endParaRPr/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22525"/>
            <a:ext cx="4322225" cy="18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0" y="46250"/>
            <a:ext cx="8520600" cy="4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/>
              <a:t>Zero-Shot Segmentation/ Open Vocabulary Segmentation</a:t>
            </a:r>
            <a:endParaRPr sz="1820"/>
          </a:p>
        </p:txBody>
      </p:sp>
      <p:sp>
        <p:nvSpPr>
          <p:cNvPr id="75" name="Google Shape;75;p16"/>
          <p:cNvSpPr txBox="1"/>
          <p:nvPr/>
        </p:nvSpPr>
        <p:spPr>
          <a:xfrm>
            <a:off x="109550" y="620275"/>
            <a:ext cx="40857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Some Background on Zero-Shot Image Classification</a:t>
            </a:r>
            <a:endParaRPr b="1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/>
              <a:t>Large foundational Vision-Language like </a:t>
            </a:r>
            <a:r>
              <a:rPr b="1" lang="en"/>
              <a:t>CLIP</a:t>
            </a:r>
            <a:r>
              <a:rPr lang="en"/>
              <a:t> model have shown exceptional image classification result in unseen classes. </a:t>
            </a:r>
            <a:br>
              <a:rPr lang="en"/>
            </a:b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/>
              <a:t>How they do this: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/>
              <a:t>Text Embedding for all possible classes</a:t>
            </a:r>
            <a:br>
              <a:rPr lang="en"/>
            </a:b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/>
              <a:t>Image Embedding of a given image</a:t>
            </a:r>
            <a:br>
              <a:rPr lang="en"/>
            </a:b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/>
              <a:t>Calculate the similarity of image with all possible classes.</a:t>
            </a:r>
            <a:endParaRPr/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22525"/>
            <a:ext cx="4322225" cy="18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0" y="46250"/>
            <a:ext cx="8520600" cy="4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/>
              <a:t>OVS Architecture Simplified</a:t>
            </a:r>
            <a:endParaRPr sz="1820"/>
          </a:p>
        </p:txBody>
      </p:sp>
      <p:sp>
        <p:nvSpPr>
          <p:cNvPr id="82" name="Google Shape;82;p17"/>
          <p:cNvSpPr txBox="1"/>
          <p:nvPr/>
        </p:nvSpPr>
        <p:spPr>
          <a:xfrm>
            <a:off x="5169675" y="646850"/>
            <a:ext cx="3825600" cy="41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Similar to zero-shot image classification, we first extract text and image features.</a:t>
            </a:r>
            <a:br>
              <a:rPr lang="en">
                <a:solidFill>
                  <a:srgbClr val="595959"/>
                </a:solidFill>
              </a:rPr>
            </a:br>
            <a:endParaRPr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Using a pre-trained class-agnostic model (usually RPN), objects of interest are localized.</a:t>
            </a:r>
            <a:br>
              <a:rPr lang="en">
                <a:solidFill>
                  <a:srgbClr val="595959"/>
                </a:solidFill>
              </a:rPr>
            </a:br>
            <a:endParaRPr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The localized regions are mapped from RGB to feature space, and regional features are pooled using ROI Align.</a:t>
            </a:r>
            <a:br>
              <a:rPr lang="en">
                <a:solidFill>
                  <a:srgbClr val="595959"/>
                </a:solidFill>
              </a:rPr>
            </a:br>
            <a:endParaRPr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Regional features are compared with text features to compute similarity and determine the class of the segmented patches.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145713"/>
            <a:ext cx="4864875" cy="2852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0" y="46250"/>
            <a:ext cx="8520600" cy="4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/>
              <a:t>Zero-Shot Segmentation/ Open Vocabulary Segmentation</a:t>
            </a:r>
            <a:endParaRPr sz="1820"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5275" y="1295525"/>
            <a:ext cx="5459850" cy="2676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95525"/>
            <a:ext cx="3226950" cy="262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0" y="64525"/>
            <a:ext cx="8520600" cy="3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2358"/>
              <a:t>Visual Grounding </a:t>
            </a:r>
            <a:endParaRPr sz="2358"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259375" y="3260275"/>
            <a:ext cx="8520600" cy="18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220"/>
              <a:t>What is Visual Grounding? </a:t>
            </a:r>
            <a:endParaRPr sz="1220"/>
          </a:p>
          <a:p>
            <a:pPr indent="-30607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20"/>
              <a:buChar char="●"/>
            </a:pPr>
            <a:r>
              <a:rPr lang="en" sz="1220"/>
              <a:t>Localization (Segmentation/Detection) of the object from the given contextual information like </a:t>
            </a:r>
            <a:r>
              <a:rPr lang="en" sz="1220"/>
              <a:t>natural</a:t>
            </a:r>
            <a:r>
              <a:rPr lang="en" sz="1220"/>
              <a:t> language. </a:t>
            </a:r>
            <a:br>
              <a:rPr lang="en" sz="1220"/>
            </a:br>
            <a:endParaRPr sz="1220"/>
          </a:p>
          <a:p>
            <a:pPr indent="-30607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20"/>
              <a:buChar char="●"/>
            </a:pPr>
            <a:r>
              <a:rPr lang="en" sz="1220"/>
              <a:t>For example, we want to localize image w.r.t to its ‘</a:t>
            </a:r>
            <a:r>
              <a:rPr b="1" lang="en" sz="1220"/>
              <a:t>attribute features</a:t>
            </a:r>
            <a:r>
              <a:rPr lang="en" sz="1220"/>
              <a:t>’ as shown in the left image; Or, we want to localize the image w.r.t to its spatial positioning as shown in the right image.</a:t>
            </a:r>
            <a:br>
              <a:rPr lang="en" sz="1220"/>
            </a:br>
            <a:endParaRPr sz="1220"/>
          </a:p>
          <a:p>
            <a:pPr indent="-30607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20"/>
              <a:buChar char="●"/>
            </a:pPr>
            <a:r>
              <a:rPr lang="en" sz="1220"/>
              <a:t>In some ML papers, this is also referred as “</a:t>
            </a:r>
            <a:r>
              <a:rPr b="1" lang="en" sz="1220"/>
              <a:t>Referring Expression Comprehension (REC)</a:t>
            </a:r>
            <a:r>
              <a:rPr lang="en" sz="1220"/>
              <a:t>” task . </a:t>
            </a:r>
            <a:endParaRPr sz="122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220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51" y="510454"/>
            <a:ext cx="2593667" cy="196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178" y="586329"/>
            <a:ext cx="2493426" cy="18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113475" y="2511625"/>
            <a:ext cx="33405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95959"/>
                </a:solidFill>
              </a:rPr>
              <a:t>Prompt: A person </a:t>
            </a:r>
            <a:r>
              <a:rPr b="1" lang="en" sz="1100">
                <a:solidFill>
                  <a:srgbClr val="595959"/>
                </a:solidFill>
              </a:rPr>
              <a:t>holding a bat</a:t>
            </a:r>
            <a:r>
              <a:rPr lang="en" sz="1100">
                <a:solidFill>
                  <a:srgbClr val="595959"/>
                </a:solidFill>
              </a:rPr>
              <a:t>.</a:t>
            </a:r>
            <a:endParaRPr sz="11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95959"/>
                </a:solidFill>
              </a:rPr>
              <a:t>Grounding  w.r.t to </a:t>
            </a:r>
            <a:r>
              <a:rPr b="1" lang="en" sz="1100">
                <a:solidFill>
                  <a:srgbClr val="595959"/>
                </a:solidFill>
              </a:rPr>
              <a:t>Attributes</a:t>
            </a:r>
            <a:endParaRPr b="1" sz="1100">
              <a:solidFill>
                <a:srgbClr val="595959"/>
              </a:solidFill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4620175" y="2511625"/>
            <a:ext cx="43563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Prompt: A person </a:t>
            </a:r>
            <a:r>
              <a:rPr b="1" lang="en" sz="1200">
                <a:solidFill>
                  <a:srgbClr val="595959"/>
                </a:solidFill>
              </a:rPr>
              <a:t>behind the catcher</a:t>
            </a:r>
            <a:r>
              <a:rPr lang="en" sz="1200">
                <a:solidFill>
                  <a:srgbClr val="595959"/>
                </a:solidFill>
              </a:rPr>
              <a:t>. 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Grounding with respect to spatial relationships.</a:t>
            </a:r>
            <a:endParaRPr sz="12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257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ECCV 2024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988" y="159875"/>
            <a:ext cx="7478024" cy="395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0" y="64525"/>
            <a:ext cx="8520600" cy="3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858"/>
              <a:t>Grounding</a:t>
            </a:r>
            <a:r>
              <a:rPr lang="en" sz="1858"/>
              <a:t> DINO: Model Architecture</a:t>
            </a:r>
            <a:r>
              <a:rPr lang="en" sz="1858"/>
              <a:t> </a:t>
            </a:r>
            <a:endParaRPr sz="1858"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75" y="478350"/>
            <a:ext cx="3234101" cy="4405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4068600" y="835051"/>
            <a:ext cx="4452000" cy="41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 sz="1100">
                <a:solidFill>
                  <a:schemeClr val="dk1"/>
                </a:solidFill>
              </a:rPr>
              <a:t>Vanilla image features</a:t>
            </a:r>
            <a:r>
              <a:rPr lang="en" sz="1100">
                <a:solidFill>
                  <a:schemeClr val="dk1"/>
                </a:solidFill>
              </a:rPr>
              <a:t> and </a:t>
            </a:r>
            <a:r>
              <a:rPr b="1" lang="en" sz="1100">
                <a:solidFill>
                  <a:schemeClr val="dk1"/>
                </a:solidFill>
              </a:rPr>
              <a:t>vanilla text features</a:t>
            </a:r>
            <a:r>
              <a:rPr lang="en" sz="1100">
                <a:solidFill>
                  <a:schemeClr val="dk1"/>
                </a:solidFill>
              </a:rPr>
              <a:t> are extracted using an </a:t>
            </a:r>
            <a:r>
              <a:rPr b="1" lang="en" sz="1100">
                <a:solidFill>
                  <a:schemeClr val="dk1"/>
                </a:solidFill>
              </a:rPr>
              <a:t>image backbone</a:t>
            </a:r>
            <a:r>
              <a:rPr lang="en" sz="1100">
                <a:solidFill>
                  <a:schemeClr val="dk1"/>
                </a:solidFill>
              </a:rPr>
              <a:t> and a </a:t>
            </a:r>
            <a:r>
              <a:rPr b="1" lang="en" sz="1100">
                <a:solidFill>
                  <a:schemeClr val="dk1"/>
                </a:solidFill>
              </a:rPr>
              <a:t>text backbone</a:t>
            </a:r>
            <a:r>
              <a:rPr lang="en" sz="1100">
                <a:solidFill>
                  <a:schemeClr val="dk1"/>
                </a:solidFill>
              </a:rPr>
              <a:t>, respectively.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These features are fused in a </a:t>
            </a:r>
            <a:r>
              <a:rPr b="1" lang="en" sz="1100">
                <a:solidFill>
                  <a:schemeClr val="dk1"/>
                </a:solidFill>
              </a:rPr>
              <a:t>feature enhancer module</a:t>
            </a:r>
            <a:r>
              <a:rPr lang="en" sz="1100">
                <a:solidFill>
                  <a:schemeClr val="dk1"/>
                </a:solidFill>
              </a:rPr>
              <a:t> for cross-modality feature fusion.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The resulting </a:t>
            </a:r>
            <a:r>
              <a:rPr b="1" lang="en" sz="1100">
                <a:solidFill>
                  <a:schemeClr val="dk1"/>
                </a:solidFill>
              </a:rPr>
              <a:t>cross-modality text and image features</a:t>
            </a:r>
            <a:r>
              <a:rPr lang="en" sz="1100">
                <a:solidFill>
                  <a:schemeClr val="dk1"/>
                </a:solidFill>
              </a:rPr>
              <a:t> are passed to a </a:t>
            </a:r>
            <a:r>
              <a:rPr b="1" lang="en" sz="1100">
                <a:solidFill>
                  <a:schemeClr val="dk1"/>
                </a:solidFill>
              </a:rPr>
              <a:t>language-guided query selection module</a:t>
            </a:r>
            <a:r>
              <a:rPr lang="en" sz="1100">
                <a:solidFill>
                  <a:schemeClr val="dk1"/>
                </a:solidFill>
              </a:rPr>
              <a:t>, which selects cross-modality queries from the image features.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These queries, similar to object queries in DETR-like models, are fed into a </a:t>
            </a:r>
            <a:r>
              <a:rPr b="1" lang="en" sz="1100">
                <a:solidFill>
                  <a:schemeClr val="dk1"/>
                </a:solidFill>
              </a:rPr>
              <a:t>cross-modality decoder</a:t>
            </a:r>
            <a:r>
              <a:rPr lang="en" sz="1100">
                <a:solidFill>
                  <a:schemeClr val="dk1"/>
                </a:solidFill>
              </a:rPr>
              <a:t> to extract relevant features from both modalities and update the queries.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The final decoder layer outputs are used to predict </a:t>
            </a:r>
            <a:r>
              <a:rPr b="1" lang="en" sz="1100">
                <a:solidFill>
                  <a:schemeClr val="dk1"/>
                </a:solidFill>
              </a:rPr>
              <a:t>object boxes</a:t>
            </a:r>
            <a:r>
              <a:rPr lang="en" sz="1100">
                <a:solidFill>
                  <a:schemeClr val="dk1"/>
                </a:solidFill>
              </a:rPr>
              <a:t> and </a:t>
            </a:r>
            <a:r>
              <a:rPr lang="en" sz="1100">
                <a:solidFill>
                  <a:schemeClr val="dk1"/>
                </a:solidFill>
              </a:rPr>
              <a:t>align</a:t>
            </a:r>
            <a:r>
              <a:rPr lang="en" sz="1100">
                <a:solidFill>
                  <a:schemeClr val="dk1"/>
                </a:solidFill>
              </a:rPr>
              <a:t> the object boxes with the </a:t>
            </a:r>
            <a:r>
              <a:rPr lang="en" sz="1100">
                <a:solidFill>
                  <a:schemeClr val="dk1"/>
                </a:solidFill>
              </a:rPr>
              <a:t>respective</a:t>
            </a:r>
            <a:r>
              <a:rPr lang="en" sz="1100">
                <a:solidFill>
                  <a:schemeClr val="dk1"/>
                </a:solidFill>
              </a:rPr>
              <a:t> text features.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