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72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3" r:id="rId18"/>
    <p:sldId id="274" r:id="rId19"/>
    <p:sldId id="275" r:id="rId20"/>
  </p:sldIdLst>
  <p:sldSz cx="12192000" cy="6858000"/>
  <p:notesSz cx="6858000" cy="9144000"/>
  <p:defaultTextStyle>
    <a:defPPr>
      <a:defRPr lang="en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2"/>
    <p:restoredTop sz="80190"/>
  </p:normalViewPr>
  <p:slideViewPr>
    <p:cSldViewPr snapToGrid="0">
      <p:cViewPr varScale="1">
        <p:scale>
          <a:sx n="94" d="100"/>
          <a:sy n="94" d="100"/>
        </p:scale>
        <p:origin x="13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369DCA-EF62-1D45-B8D8-80970C6453CD}" type="datetimeFigureOut">
              <a:rPr lang="en-CN" smtClean="0"/>
              <a:t>2024/11/2</a:t>
            </a:fld>
            <a:endParaRPr lang="en-C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CC017B-CD3E-204D-B2C3-E0360279C7D0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663133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</a:t>
            </a:r>
            <a:r>
              <a:rPr lang="en-CN" dirty="0"/>
              <a:t>epresentation learning</a:t>
            </a:r>
          </a:p>
          <a:p>
            <a:r>
              <a:rPr lang="en-CN" dirty="0"/>
              <a:t>MAE is a kind of denoising autoencoder</a:t>
            </a:r>
          </a:p>
          <a:p>
            <a:r>
              <a:rPr lang="en-CN" dirty="0"/>
              <a:t>MAE encoder: similar to ViT, but only encode a fraction of image patches</a:t>
            </a:r>
          </a:p>
          <a:p>
            <a:r>
              <a:rPr lang="en-CN" dirty="0"/>
              <a:t>MAE decoder: also transformer based, but decode all the tokens including the masked ones</a:t>
            </a:r>
          </a:p>
          <a:p>
            <a:r>
              <a:rPr lang="en-CN" dirty="0"/>
              <a:t>In comparison, in BERT, they replace masked tokens with special tokens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CC017B-CD3E-204D-B2C3-E0360279C7D0}" type="slidenum">
              <a:rPr lang="en-CN" smtClean="0"/>
              <a:t>2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4775160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</a:t>
            </a:r>
            <a:r>
              <a:rPr lang="en-CN" dirty="0"/>
              <a:t>rained on ImageNet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CC017B-CD3E-204D-B2C3-E0360279C7D0}" type="slidenum">
              <a:rPr lang="en-CN" smtClean="0"/>
              <a:t>4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44855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image generation approach is a sequence model operated on a tokenized latent space. </a:t>
            </a:r>
          </a:p>
          <a:p>
            <a:r>
              <a:rPr lang="en-US" dirty="0"/>
              <a:t>But unlike previous methods that are based on vector-quantized tokenizers (e.g., variants of VQ-VAE), we aim to use continuous-valued tokenizers.</a:t>
            </a:r>
          </a:p>
          <a:p>
            <a:endParaRPr lang="en-US" dirty="0"/>
          </a:p>
          <a:p>
            <a:r>
              <a:rPr lang="en-US" dirty="0"/>
              <a:t>M</a:t>
            </a:r>
            <a:r>
              <a:rPr lang="en-CN" dirty="0"/>
              <a:t>atrix</a:t>
            </a:r>
            <a:r>
              <a:rPr lang="zh-CN" altLang="en-US" dirty="0"/>
              <a:t> </a:t>
            </a:r>
            <a:r>
              <a:rPr lang="en-US" altLang="zh-CN" dirty="0"/>
              <a:t>W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K-way</a:t>
            </a:r>
            <a:r>
              <a:rPr lang="zh-CN" altLang="en-US" dirty="0"/>
              <a:t> </a:t>
            </a:r>
            <a:r>
              <a:rPr lang="en-US" altLang="zh-CN" dirty="0"/>
              <a:t>classifier</a:t>
            </a:r>
            <a:r>
              <a:rPr lang="zh-CN" altLang="en-US" dirty="0"/>
              <a:t> </a:t>
            </a:r>
            <a:r>
              <a:rPr lang="en-US" altLang="zh-CN" dirty="0"/>
              <a:t>which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learned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autoregressive</a:t>
            </a:r>
            <a:r>
              <a:rPr lang="zh-CN" altLang="en-US" dirty="0"/>
              <a:t> </a:t>
            </a:r>
            <a:r>
              <a:rPr lang="en-US" altLang="zh-CN" dirty="0"/>
              <a:t>model</a:t>
            </a:r>
            <a:endParaRPr lang="en-US" dirty="0"/>
          </a:p>
          <a:p>
            <a:endParaRPr lang="en-CN" dirty="0"/>
          </a:p>
          <a:p>
            <a:r>
              <a:rPr lang="en-US" dirty="0"/>
              <a:t>x: continuous value</a:t>
            </a:r>
          </a:p>
          <a:p>
            <a:r>
              <a:rPr lang="en-US" dirty="0"/>
              <a:t>z: vector</a:t>
            </a:r>
          </a:p>
          <a:p>
            <a:endParaRPr lang="en-CN" dirty="0"/>
          </a:p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CC017B-CD3E-204D-B2C3-E0360279C7D0}" type="slidenum">
              <a:rPr lang="en-CN" smtClean="0"/>
              <a:t>6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4848656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x</a:t>
            </a:r>
            <a:r>
              <a:rPr lang="en-CN" dirty="0"/>
              <a:t>^i: continuous value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CC017B-CD3E-204D-B2C3-E0360279C7D0}" type="slidenum">
              <a:rPr lang="en-CN" smtClean="0"/>
              <a:t>8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4553312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CC017B-CD3E-204D-B2C3-E0360279C7D0}" type="slidenum">
              <a:rPr lang="en-CN" smtClean="0"/>
              <a:t>11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42333634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Classifier-free guidance (CFG). To support CFG [23], at training time, the class condition is replaced with a dummy class token for 10% of the samples [23].</a:t>
            </a:r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CC017B-CD3E-204D-B2C3-E0360279C7D0}" type="slidenum">
              <a:rPr lang="en-CN" smtClean="0"/>
              <a:t>16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426902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N" dirty="0"/>
              <a:t>MO-Mask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CC017B-CD3E-204D-B2C3-E0360279C7D0}" type="slidenum">
              <a:rPr lang="en-CN" smtClean="0"/>
              <a:t>19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41715394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CBA7A-6DDE-0128-DEAF-DE2493E646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5CCE7E-EFA3-D269-4ADE-6963856137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C819B4-1C8A-5971-9322-5DCC408A3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DC3B-CD96-E448-96FC-9C89FA6089CD}" type="datetimeFigureOut">
              <a:rPr lang="en-CN" smtClean="0"/>
              <a:t>2024/11/2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181ACA-D053-2BF7-76B8-CEAFC243C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E347ED-6D03-DC81-9121-1E763AA88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E47D9-AB05-8F48-AD43-CA08EC4377CE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714559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F63D9-4E69-46AA-0F51-1F5DF39CD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BAE5A3-78C1-73C9-79AB-F83EDA15A4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202EB3-2F15-3CDD-83C8-833665B27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DC3B-CD96-E448-96FC-9C89FA6089CD}" type="datetimeFigureOut">
              <a:rPr lang="en-CN" smtClean="0"/>
              <a:t>2024/11/2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BDB503-28E0-0E38-3E4F-A256B7590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270310-A2BC-9169-4DC7-27D7AAEC7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E47D9-AB05-8F48-AD43-CA08EC4377CE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290659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BE7774-35AF-5062-CB46-8C770646E3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4BD351-7ECB-D458-8735-A12520C5D9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4CC22-374D-A6BB-A059-92BBECE02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DC3B-CD96-E448-96FC-9C89FA6089CD}" type="datetimeFigureOut">
              <a:rPr lang="en-CN" smtClean="0"/>
              <a:t>2024/11/2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3D73F7-F1A7-27DD-E579-F6A07E971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F0C81A-CA04-6C54-FE43-8B1D7E805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E47D9-AB05-8F48-AD43-CA08EC4377CE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653119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C66C9-C931-8835-3FEE-13A459704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5A3CFA-DBB3-9D46-D9D6-B4DCA9F854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AF6ED3-B0E8-268E-EB43-0B14A20C5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DC3B-CD96-E448-96FC-9C89FA6089CD}" type="datetimeFigureOut">
              <a:rPr lang="en-CN" smtClean="0"/>
              <a:t>2024/11/2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48B4F1-97E3-FCCD-BD94-B7A88761C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30CE62-00BF-E33E-A24B-ED105EB63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E47D9-AB05-8F48-AD43-CA08EC4377CE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949015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097EE-DBB3-8BCF-DE54-8910063D6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CE083C-42DC-7C72-7D4B-F15FEDE0A2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3CB71C-0CC3-0B2A-86E4-8FD72EF38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DC3B-CD96-E448-96FC-9C89FA6089CD}" type="datetimeFigureOut">
              <a:rPr lang="en-CN" smtClean="0"/>
              <a:t>2024/11/2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2A538A-8863-9228-3FAB-692344272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84E7DA-C9C3-99B2-7992-ACB0AE0A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E47D9-AB05-8F48-AD43-CA08EC4377CE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561062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CFED6-0C0C-A4A1-5CCF-812CB7340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A87107-FF58-021A-A6DE-01D35DE7BD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96B04D-A02F-9FFC-B52A-F27C111CA8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CD427-1DD1-A742-54A3-A5386194E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DC3B-CD96-E448-96FC-9C89FA6089CD}" type="datetimeFigureOut">
              <a:rPr lang="en-CN" smtClean="0"/>
              <a:t>2024/11/2</a:t>
            </a:fld>
            <a:endParaRPr lang="en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3554CC-7D59-F1DE-06ED-8BCD409A6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68961E-5576-5361-B7AA-419671DF3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E47D9-AB05-8F48-AD43-CA08EC4377CE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211924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6FDB9-4CC5-08DF-949A-EE37EB562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87157E-38FE-6443-BDF9-0FF47209C6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4AC8B5-90C9-7EC0-1B0B-7FDDEE43E5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458319-4F67-D238-A14F-D4AF7738E3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68F6AB-1009-C792-E67D-78FF3F764C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8E6D260-862F-C216-1AF3-C2A81EA9B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DC3B-CD96-E448-96FC-9C89FA6089CD}" type="datetimeFigureOut">
              <a:rPr lang="en-CN" smtClean="0"/>
              <a:t>2024/11/2</a:t>
            </a:fld>
            <a:endParaRPr lang="en-C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FAC398-4704-B85C-A12C-E4E76E8DA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5A2EE5-EB5A-7D76-F0C9-368071B5D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E47D9-AB05-8F48-AD43-CA08EC4377CE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750384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A6A10-68D0-2D9A-55EC-3F292A957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873F16-C9FB-D36E-22DD-1FE9EFC4A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DC3B-CD96-E448-96FC-9C89FA6089CD}" type="datetimeFigureOut">
              <a:rPr lang="en-CN" smtClean="0"/>
              <a:t>2024/11/2</a:t>
            </a:fld>
            <a:endParaRPr lang="en-C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0C891A-B30C-4D05-EBC9-7641E7DAA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7139B7-D302-7A41-70ED-F93E87979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E47D9-AB05-8F48-AD43-CA08EC4377CE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665700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8C6CCF-9AC9-D914-31A4-8F9CCDDB3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DC3B-CD96-E448-96FC-9C89FA6089CD}" type="datetimeFigureOut">
              <a:rPr lang="en-CN" smtClean="0"/>
              <a:t>2024/11/2</a:t>
            </a:fld>
            <a:endParaRPr lang="en-C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90494B-3A41-F539-0B5F-5C07FD795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AF1BF1-13EF-8ED9-CE7E-5F35F1F08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E47D9-AB05-8F48-AD43-CA08EC4377CE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3558025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7DEF4-41EE-795E-C8B9-A6689C3C6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7946DF-4235-2286-66DC-A8BE7DD611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598556-221C-8513-C907-204569E980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00C2E1-8782-AFA0-AF08-BA120940D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DC3B-CD96-E448-96FC-9C89FA6089CD}" type="datetimeFigureOut">
              <a:rPr lang="en-CN" smtClean="0"/>
              <a:t>2024/11/2</a:t>
            </a:fld>
            <a:endParaRPr lang="en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708E39-63E6-6246-9F28-ABB3DC3E0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BDDDB1-1B8C-F47F-3B6D-8E6BF9287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E47D9-AB05-8F48-AD43-CA08EC4377CE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687590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90647-4D63-6903-9520-0F906CB23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DD47B66-A4C8-8056-65C5-4E1A4F7B67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D513C8-ADDC-4DE5-0EE8-94AF029B5D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517C3D-437B-5323-B37A-9F2EF685A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DC3B-CD96-E448-96FC-9C89FA6089CD}" type="datetimeFigureOut">
              <a:rPr lang="en-CN" smtClean="0"/>
              <a:t>2024/11/2</a:t>
            </a:fld>
            <a:endParaRPr lang="en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BAB21E-484B-F088-80B1-CB9B622D7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47FC85-A7DC-9A6C-E913-37BF09F57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E47D9-AB05-8F48-AD43-CA08EC4377CE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761178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321FA3-97DE-1209-8FB2-7D33CB8B4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C5E21-1D41-673B-F31D-F9ACCA0270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A03A1F-93CD-1F3E-0B9E-D59056E5B2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085DC3B-CD96-E448-96FC-9C89FA6089CD}" type="datetimeFigureOut">
              <a:rPr lang="en-CN" smtClean="0"/>
              <a:t>2024/11/2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4639D9-8A14-2354-F755-D20076E2A3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DF6AE4-2B84-5DC2-3758-101BC9C54A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D1E47D9-AB05-8F48-AD43-CA08EC4377CE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949702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A9C52-829E-F232-127D-6C8AABAFD0C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Autoregressive Image Generation without Vector Quantization</a:t>
            </a:r>
            <a:endParaRPr lang="en-CN" sz="4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BBEE93-F4B7-1926-604F-3DA6D80149B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000" dirty="0" err="1"/>
              <a:t>Tianhong</a:t>
            </a:r>
            <a:r>
              <a:rPr lang="en-US" sz="2000" dirty="0"/>
              <a:t> Li</a:t>
            </a:r>
            <a:r>
              <a:rPr lang="en-US" sz="2000" baseline="30000" dirty="0"/>
              <a:t>1</a:t>
            </a:r>
            <a:r>
              <a:rPr lang="en-US" sz="2000" dirty="0"/>
              <a:t>     </a:t>
            </a:r>
            <a:r>
              <a:rPr lang="en-US" sz="2000" dirty="0" err="1"/>
              <a:t>Yonglong</a:t>
            </a:r>
            <a:r>
              <a:rPr lang="en-US" sz="2000" dirty="0"/>
              <a:t> Tian</a:t>
            </a:r>
            <a:r>
              <a:rPr lang="en-US" sz="2000" baseline="30000" dirty="0"/>
              <a:t>2</a:t>
            </a:r>
            <a:r>
              <a:rPr lang="en-US" sz="2000" dirty="0"/>
              <a:t>     He Li</a:t>
            </a:r>
            <a:r>
              <a:rPr lang="en-US" sz="2000" baseline="30000" dirty="0"/>
              <a:t>3</a:t>
            </a:r>
            <a:r>
              <a:rPr lang="en-US" sz="2000" dirty="0"/>
              <a:t>     </a:t>
            </a:r>
            <a:r>
              <a:rPr lang="en-US" sz="2000" dirty="0" err="1"/>
              <a:t>Mingyang</a:t>
            </a:r>
            <a:r>
              <a:rPr lang="en-US" sz="2000" dirty="0"/>
              <a:t> Deng</a:t>
            </a:r>
            <a:r>
              <a:rPr lang="en-US" sz="2000" baseline="30000" dirty="0"/>
              <a:t>1</a:t>
            </a:r>
            <a:r>
              <a:rPr lang="en-US" sz="2000" dirty="0"/>
              <a:t>     </a:t>
            </a:r>
            <a:r>
              <a:rPr lang="en-US" sz="2000" dirty="0" err="1"/>
              <a:t>Kaiming</a:t>
            </a:r>
            <a:r>
              <a:rPr lang="en-US" sz="2000" dirty="0"/>
              <a:t> He</a:t>
            </a:r>
            <a:r>
              <a:rPr lang="en-US" sz="2000" baseline="30000" dirty="0"/>
              <a:t>1</a:t>
            </a:r>
          </a:p>
          <a:p>
            <a:r>
              <a:rPr lang="en-US" sz="2000" baseline="30000" dirty="0"/>
              <a:t>1</a:t>
            </a:r>
            <a:r>
              <a:rPr lang="en-US" sz="2000" dirty="0"/>
              <a:t>MIT CSAIL    </a:t>
            </a:r>
            <a:r>
              <a:rPr lang="en-US" sz="2000" baseline="30000" dirty="0"/>
              <a:t>2</a:t>
            </a:r>
            <a:r>
              <a:rPr lang="en-US" sz="2000" dirty="0"/>
              <a:t>Google DeepMind    </a:t>
            </a:r>
            <a:r>
              <a:rPr lang="en-US" sz="2000" baseline="30000" dirty="0"/>
              <a:t>3</a:t>
            </a:r>
            <a:r>
              <a:rPr lang="en-US" sz="2000" dirty="0"/>
              <a:t>Tsinghua University</a:t>
            </a:r>
            <a:endParaRPr lang="en-CN" sz="2000" dirty="0"/>
          </a:p>
          <a:p>
            <a:r>
              <a:rPr lang="en-US" sz="2000" dirty="0" err="1"/>
              <a:t>NeurIPS</a:t>
            </a:r>
            <a:r>
              <a:rPr lang="en-US" sz="2000" dirty="0"/>
              <a:t> 2024</a:t>
            </a:r>
            <a:endParaRPr lang="en-CN" sz="2000" dirty="0"/>
          </a:p>
          <a:p>
            <a:r>
              <a:rPr lang="en-CN" sz="2000" dirty="0"/>
              <a:t>Presenter: Hang Zhou</a:t>
            </a:r>
          </a:p>
        </p:txBody>
      </p:sp>
    </p:spTree>
    <p:extLst>
      <p:ext uri="{BB962C8B-B14F-4D97-AF65-F5344CB8AC3E}">
        <p14:creationId xmlns:p14="http://schemas.microsoft.com/office/powerpoint/2010/main" val="836250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EFF0E9-5315-B6C5-098B-3CA27424B4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9DD07-E5FD-6662-5BBF-5859FF2B0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Unifying autoregressive and masked generative models</a:t>
            </a:r>
            <a:endParaRPr lang="en-CN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A70E47-1A3E-7AC2-9292-BFACE02215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Bidirectional</a:t>
            </a:r>
            <a:r>
              <a:rPr lang="en-US" sz="2400" dirty="0"/>
              <a:t> attention can perform autoregression</a:t>
            </a:r>
          </a:p>
          <a:p>
            <a:pPr lvl="1"/>
            <a:r>
              <a:rPr lang="en-US" sz="2000" dirty="0"/>
              <a:t>Apply an MAE-style encoder on the known tokens with positional embedding</a:t>
            </a:r>
          </a:p>
          <a:p>
            <a:pPr lvl="1"/>
            <a:r>
              <a:rPr lang="en-US" sz="2000" dirty="0"/>
              <a:t>Concatenate the encoded sequence with mask tokens with positional embedding added </a:t>
            </a:r>
          </a:p>
          <a:p>
            <a:pPr lvl="1"/>
            <a:r>
              <a:rPr lang="en-US" sz="2000" dirty="0"/>
              <a:t>Map this sequence with an MAE-style decoder</a:t>
            </a:r>
          </a:p>
          <a:p>
            <a:r>
              <a:rPr lang="en-US" sz="2400" dirty="0"/>
              <a:t>Unlike causal attention, the loss is computed only on the unknown tokens</a:t>
            </a:r>
            <a:endParaRPr lang="en-CN" sz="2400" dirty="0"/>
          </a:p>
        </p:txBody>
      </p:sp>
      <p:pic>
        <p:nvPicPr>
          <p:cNvPr id="5" name="Picture 4" descr="A diagram of a graph&#10;&#10;Description automatically generated">
            <a:extLst>
              <a:ext uri="{FF2B5EF4-FFF2-40B4-BE49-F238E27FC236}">
                <a16:creationId xmlns:a16="http://schemas.microsoft.com/office/drawing/2014/main" id="{D854AF67-0DA8-DB47-B7AE-2A624CB761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5663" y="3684012"/>
            <a:ext cx="3325609" cy="3031188"/>
          </a:xfrm>
          <a:prstGeom prst="rect">
            <a:avLst/>
          </a:prstGeom>
        </p:spPr>
      </p:pic>
      <p:pic>
        <p:nvPicPr>
          <p:cNvPr id="6" name="Picture 5" descr="A diagram of a decoder&#10;&#10;Description automatically generated">
            <a:extLst>
              <a:ext uri="{FF2B5EF4-FFF2-40B4-BE49-F238E27FC236}">
                <a16:creationId xmlns:a16="http://schemas.microsoft.com/office/drawing/2014/main" id="{DC3D957C-00EB-E57A-B94C-314A7A84E0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3775" y="3684012"/>
            <a:ext cx="5282562" cy="3032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2573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0116A2-9B3B-2336-A17C-9FB00B20F3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A10D7-D607-08DF-744E-74BD0FD10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Unifying autoregressive and masked generative models</a:t>
            </a:r>
            <a:endParaRPr lang="en-CN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73B0BA-6B59-A5AC-EAF9-E82412059B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Advantage: </a:t>
            </a:r>
          </a:p>
          <a:p>
            <a:pPr lvl="1"/>
            <a:r>
              <a:rPr lang="en-US" sz="2000" dirty="0"/>
              <a:t>generate multiple</a:t>
            </a:r>
            <a:r>
              <a:rPr lang="zh-CN" altLang="en-US" sz="2000" dirty="0"/>
              <a:t> </a:t>
            </a:r>
            <a:r>
              <a:rPr lang="en-US" sz="2000" dirty="0"/>
              <a:t>tokens together,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speed up inference</a:t>
            </a:r>
          </a:p>
          <a:p>
            <a:pPr lvl="1"/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Full attention across tokens </a:t>
            </a:r>
            <a:r>
              <a:rPr lang="en-US" sz="2000" dirty="0"/>
              <a:t>can improve the quality and offer a better speed/accuracy trade-off. </a:t>
            </a:r>
          </a:p>
          <a:p>
            <a:r>
              <a:rPr lang="en-US" sz="2400" dirty="0"/>
              <a:t>Autoregressive models in 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random orders</a:t>
            </a:r>
          </a:p>
          <a:p>
            <a:pPr lvl="1"/>
            <a:r>
              <a:rPr lang="en-US" sz="2000" dirty="0"/>
              <a:t>randomly permuted sequence</a:t>
            </a:r>
          </a:p>
          <a:p>
            <a:pPr lvl="1"/>
            <a:r>
              <a:rPr lang="en-US" sz="2000" dirty="0"/>
              <a:t>(a): standard autoregressive model</a:t>
            </a:r>
          </a:p>
          <a:p>
            <a:pPr lvl="1"/>
            <a:r>
              <a:rPr lang="en-US" sz="2000" dirty="0"/>
              <a:t>(</a:t>
            </a:r>
            <a:r>
              <a:rPr lang="en-US" sz="2000" dirty="0" err="1"/>
              <a:t>bc</a:t>
            </a:r>
            <a:r>
              <a:rPr lang="en-US" sz="2000" dirty="0"/>
              <a:t>): generalized autoregressive models</a:t>
            </a:r>
          </a:p>
          <a:p>
            <a:pPr lvl="1"/>
            <a:endParaRPr lang="en-CN" sz="2000" dirty="0"/>
          </a:p>
        </p:txBody>
      </p:sp>
      <p:pic>
        <p:nvPicPr>
          <p:cNvPr id="5" name="Picture 4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C140EF8A-5DDB-5809-AA0E-BD543507AA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6326" y="3048000"/>
            <a:ext cx="5153891" cy="3668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6107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40B806-D177-1BA0-A073-5334AE44A5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2D44A-383C-A64B-F097-2B1BDEDD3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Unifying autoregressive and masked generative models</a:t>
            </a:r>
            <a:endParaRPr lang="en-CN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F371E4-EB83-D89D-90E2-F067ED3590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Masked autoregressive models</a:t>
            </a:r>
          </a:p>
          <a:p>
            <a:pPr lvl="1"/>
            <a:r>
              <a:rPr lang="en-US" sz="2000" dirty="0"/>
              <a:t>predict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multiple</a:t>
            </a:r>
            <a:r>
              <a:rPr lang="en-US" sz="2000" dirty="0"/>
              <a:t> tokens based on previous tokens</a:t>
            </a:r>
          </a:p>
          <a:p>
            <a:endParaRPr lang="en-CN" sz="2400" dirty="0"/>
          </a:p>
        </p:txBody>
      </p:sp>
      <p:pic>
        <p:nvPicPr>
          <p:cNvPr id="4" name="Picture 3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46CF485C-B63D-E8F2-7B85-7BAFBB905C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425"/>
          <a:stretch/>
        </p:blipFill>
        <p:spPr>
          <a:xfrm>
            <a:off x="2014820" y="3319816"/>
            <a:ext cx="6651509" cy="1873717"/>
          </a:xfrm>
          <a:prstGeom prst="rect">
            <a:avLst/>
          </a:prstGeom>
        </p:spPr>
      </p:pic>
      <p:pic>
        <p:nvPicPr>
          <p:cNvPr id="6" name="Picture 5" descr="A black and white math equation&#10;&#10;Description automatically generated with medium confidence">
            <a:extLst>
              <a:ext uri="{FF2B5EF4-FFF2-40B4-BE49-F238E27FC236}">
                <a16:creationId xmlns:a16="http://schemas.microsoft.com/office/drawing/2014/main" id="{A3E7FA98-7052-CB77-A8AC-5A17B21884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8400" y="2526376"/>
            <a:ext cx="5776244" cy="79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9886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886DC0-57F8-2A30-3249-7F82AADA8D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B2D2A-91E8-C79B-E57D-A896F6D89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N" sz="4000" dirty="0"/>
              <a:t>Implementations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017313-7476-0A8B-EA46-B5DBCA2844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400" dirty="0"/>
              <a:t>Diffusion structure: </a:t>
            </a:r>
          </a:p>
          <a:p>
            <a:pPr lvl="1"/>
            <a:r>
              <a:rPr lang="en-US" sz="2000" dirty="0"/>
              <a:t>Same as DDIM, 1000 steps</a:t>
            </a:r>
          </a:p>
          <a:p>
            <a:r>
              <a:rPr lang="en-US" sz="2400" dirty="0"/>
              <a:t>Denoising MLP: </a:t>
            </a:r>
          </a:p>
          <a:p>
            <a:pPr lvl="1"/>
            <a:r>
              <a:rPr lang="en-US" sz="2000" dirty="0"/>
              <a:t>3residual blocks and a width of 1024 channels for denoising. </a:t>
            </a:r>
          </a:p>
          <a:p>
            <a:r>
              <a:rPr lang="en-US" sz="2400" dirty="0"/>
              <a:t>Tokenizer: </a:t>
            </a:r>
          </a:p>
          <a:p>
            <a:pPr lvl="1"/>
            <a:r>
              <a:rPr lang="en-US" sz="2000" dirty="0"/>
              <a:t>tokenizers provided by LDM</a:t>
            </a:r>
          </a:p>
          <a:p>
            <a:r>
              <a:rPr lang="en-US" sz="2400" dirty="0"/>
              <a:t>Transformer: </a:t>
            </a:r>
          </a:p>
          <a:p>
            <a:pPr lvl="1"/>
            <a:r>
              <a:rPr lang="en-US" sz="2000" dirty="0" err="1"/>
              <a:t>ViT</a:t>
            </a:r>
            <a:endParaRPr lang="en-US" sz="2000" dirty="0"/>
          </a:p>
          <a:p>
            <a:r>
              <a:rPr lang="en-US" sz="2400" dirty="0"/>
              <a:t>Autoregressive baseline: </a:t>
            </a:r>
          </a:p>
          <a:p>
            <a:pPr lvl="1"/>
            <a:r>
              <a:rPr lang="en-US" sz="2000" dirty="0"/>
              <a:t>Causal attention, GPT, </a:t>
            </a:r>
            <a:r>
              <a:rPr lang="en-US" sz="2000" dirty="0" err="1"/>
              <a:t>kv</a:t>
            </a:r>
            <a:r>
              <a:rPr lang="en-US" sz="2000" dirty="0"/>
              <a:t>-cache</a:t>
            </a:r>
          </a:p>
          <a:p>
            <a:r>
              <a:rPr lang="en-US" sz="2400" dirty="0"/>
              <a:t>Masked autoregressive models</a:t>
            </a:r>
          </a:p>
          <a:p>
            <a:pPr lvl="1"/>
            <a:r>
              <a:rPr lang="en-US" sz="2000" dirty="0"/>
              <a:t>70% tokens are unknown (training), progressively reduces the masking ratio from 1.0 to 0 with a cosine schedule (inference)</a:t>
            </a:r>
          </a:p>
          <a:p>
            <a:endParaRPr lang="en-CN" sz="2400" dirty="0"/>
          </a:p>
        </p:txBody>
      </p:sp>
    </p:spTree>
    <p:extLst>
      <p:ext uri="{BB962C8B-B14F-4D97-AF65-F5344CB8AC3E}">
        <p14:creationId xmlns:p14="http://schemas.microsoft.com/office/powerpoint/2010/main" val="26197368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00830F-4A45-9C4A-9635-CE86B63028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1A646-FC73-E4CF-B97B-DAAE89545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N" sz="4000" dirty="0"/>
              <a:t>Experiments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D15C8D-E7B2-5DD3-B4B0-004A2ADF7F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ImageNet at a resolution of 256×256</a:t>
            </a:r>
          </a:p>
          <a:p>
            <a:r>
              <a:rPr lang="en-US" sz="2400" dirty="0"/>
              <a:t>Evaluation: </a:t>
            </a:r>
          </a:p>
          <a:p>
            <a:pPr lvl="1"/>
            <a:r>
              <a:rPr lang="en-US" sz="2000" dirty="0"/>
              <a:t>FID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IS</a:t>
            </a:r>
          </a:p>
          <a:p>
            <a:pPr lvl="2"/>
            <a:r>
              <a:rPr lang="en-US" sz="1600" dirty="0"/>
              <a:t>Inception v3, classification acc</a:t>
            </a:r>
          </a:p>
          <a:p>
            <a:endParaRPr lang="en-CN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AFE90B-231A-C100-DDC2-903C794A5E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7892" y="3012673"/>
            <a:ext cx="3783945" cy="41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6894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C194C3-2D91-33AA-EB30-2D6F2F719E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41CD3-625B-8F70-DAC9-72B40EBC3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N" sz="4000" dirty="0"/>
              <a:t>Ablation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ED5303-BA7D-9C5A-B6DE-3C6F686DA8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N" sz="2400" dirty="0"/>
              <a:t>Diffusion loss vs cross-entropy loss</a:t>
            </a:r>
          </a:p>
        </p:txBody>
      </p:sp>
      <p:pic>
        <p:nvPicPr>
          <p:cNvPr id="5" name="Picture 4" descr="A close-up of a document&#10;&#10;Description automatically generated">
            <a:extLst>
              <a:ext uri="{FF2B5EF4-FFF2-40B4-BE49-F238E27FC236}">
                <a16:creationId xmlns:a16="http://schemas.microsoft.com/office/drawing/2014/main" id="{E1086530-A428-8CD1-E346-CF37AF8772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685" y="2377452"/>
            <a:ext cx="9415975" cy="393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9110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78116D-B374-9E15-93D1-31BD4968AE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8B2D5-7C05-FBB0-FE1E-F1860F9C6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N" sz="4000" dirty="0"/>
              <a:t>Comparisons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C6F287-A715-F1D0-654E-43BE49E9D8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CN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18A3BB-B5DB-2A52-1813-370B142280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999" y="1403680"/>
            <a:ext cx="8479419" cy="508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5907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E799E4-693F-5F3D-9AFF-EE8A67206B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F4A4A-5DBC-E5D5-60C1-DAF2AD742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N" sz="4000" dirty="0"/>
              <a:t>Comparisons</a:t>
            </a:r>
          </a:p>
        </p:txBody>
      </p:sp>
      <p:pic>
        <p:nvPicPr>
          <p:cNvPr id="5" name="Content Placeholder 4" descr="A white sheet with black text and numbers&#10;&#10;Description automatically generated">
            <a:extLst>
              <a:ext uri="{FF2B5EF4-FFF2-40B4-BE49-F238E27FC236}">
                <a16:creationId xmlns:a16="http://schemas.microsoft.com/office/drawing/2014/main" id="{51E2EC08-B3BF-65E3-373A-0799B5A31C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0798" y="1825625"/>
            <a:ext cx="9690403" cy="4351338"/>
          </a:xfrm>
        </p:spPr>
      </p:pic>
    </p:spTree>
    <p:extLst>
      <p:ext uri="{BB962C8B-B14F-4D97-AF65-F5344CB8AC3E}">
        <p14:creationId xmlns:p14="http://schemas.microsoft.com/office/powerpoint/2010/main" val="26195458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C57B22-3943-DB40-0169-7AD0CE0AA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C29DD-89EF-639F-F3A8-924B75474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N" sz="4000" dirty="0"/>
              <a:t>Visual results</a:t>
            </a:r>
          </a:p>
        </p:txBody>
      </p:sp>
      <p:pic>
        <p:nvPicPr>
          <p:cNvPr id="5" name="Content Placeholder 4" descr="A collage of different animals&#10;&#10;Description automatically generated">
            <a:extLst>
              <a:ext uri="{FF2B5EF4-FFF2-40B4-BE49-F238E27FC236}">
                <a16:creationId xmlns:a16="http://schemas.microsoft.com/office/drawing/2014/main" id="{FA6D350E-3B83-1649-D993-8F7D851972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1200" y="1252624"/>
            <a:ext cx="8035635" cy="5367773"/>
          </a:xfrm>
        </p:spPr>
      </p:pic>
    </p:spTree>
    <p:extLst>
      <p:ext uri="{BB962C8B-B14F-4D97-AF65-F5344CB8AC3E}">
        <p14:creationId xmlns:p14="http://schemas.microsoft.com/office/powerpoint/2010/main" val="16770733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D28D63-A9F2-1E45-B10A-597E57014C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49578-C504-E5D2-90E6-6636F5B38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N" sz="4000" dirty="0"/>
              <a:t>Takeaway</a:t>
            </a:r>
          </a:p>
        </p:txBody>
      </p:sp>
      <p:pic>
        <p:nvPicPr>
          <p:cNvPr id="5" name="Content Placeholder 4" descr="A diagram of a machine&#10;&#10;Description automatically generated">
            <a:extLst>
              <a:ext uri="{FF2B5EF4-FFF2-40B4-BE49-F238E27FC236}">
                <a16:creationId xmlns:a16="http://schemas.microsoft.com/office/drawing/2014/main" id="{DE42FCE1-B18D-5FF0-93CC-3584C27C34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67211" y="1825625"/>
            <a:ext cx="10457578" cy="4351338"/>
          </a:xfrm>
        </p:spPr>
      </p:pic>
    </p:spTree>
    <p:extLst>
      <p:ext uri="{BB962C8B-B14F-4D97-AF65-F5344CB8AC3E}">
        <p14:creationId xmlns:p14="http://schemas.microsoft.com/office/powerpoint/2010/main" val="16858680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25F4E-D26C-8A31-8B85-97234876C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N" sz="4000" dirty="0"/>
              <a:t>Preliminary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650C04-87A2-BFD8-188B-B079A14EE2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N" sz="2400" dirty="0"/>
              <a:t>Representation learning</a:t>
            </a:r>
          </a:p>
          <a:p>
            <a:pPr lvl="1"/>
            <a:r>
              <a:rPr lang="en-CN" sz="2000" dirty="0"/>
              <a:t>MAE (Masked AutoEncoder)</a:t>
            </a:r>
          </a:p>
          <a:p>
            <a:pPr lvl="1"/>
            <a:r>
              <a:rPr lang="en-CN" sz="2000" dirty="0"/>
              <a:t>BERT (</a:t>
            </a:r>
            <a:r>
              <a:rPr lang="en-US" sz="2000" dirty="0"/>
              <a:t>Bidirectional Encoder Representations from Transformers</a:t>
            </a:r>
            <a:r>
              <a:rPr lang="en-CN" sz="2000" dirty="0"/>
              <a:t>)</a:t>
            </a:r>
          </a:p>
        </p:txBody>
      </p:sp>
      <p:pic>
        <p:nvPicPr>
          <p:cNvPr id="5" name="Picture 4" descr="A diagram of a decoder&#10;&#10;Description automatically generated">
            <a:extLst>
              <a:ext uri="{FF2B5EF4-FFF2-40B4-BE49-F238E27FC236}">
                <a16:creationId xmlns:a16="http://schemas.microsoft.com/office/drawing/2014/main" id="{0FC3FF12-123C-CAE4-87D1-8033366ACE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174" y="2902674"/>
            <a:ext cx="6151956" cy="3532058"/>
          </a:xfrm>
          <a:prstGeom prst="rect">
            <a:avLst/>
          </a:prstGeom>
        </p:spPr>
      </p:pic>
      <p:pic>
        <p:nvPicPr>
          <p:cNvPr id="6" name="Picture 5" descr="A diagram of a bidirectional encoder&#10;&#10;Description automatically generated">
            <a:extLst>
              <a:ext uri="{FF2B5EF4-FFF2-40B4-BE49-F238E27FC236}">
                <a16:creationId xmlns:a16="http://schemas.microsoft.com/office/drawing/2014/main" id="{2CD0DAB3-9CA7-DD56-3451-67F930554D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8238" y="3551832"/>
            <a:ext cx="2693620" cy="2173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1680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FFFBCF-DDD8-0C7B-09C8-92B4A68D25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2C52F-D9E2-015D-4050-64147EAA7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N" sz="4000" dirty="0"/>
              <a:t>Preliminary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3DD9E9-69A6-9134-F8BC-BA9E8F15CA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N" sz="2400" dirty="0"/>
              <a:t>Autoregressive model</a:t>
            </a:r>
          </a:p>
          <a:p>
            <a:pPr lvl="1"/>
            <a:r>
              <a:rPr lang="en-CN" sz="2000" dirty="0"/>
              <a:t>Generative model? </a:t>
            </a:r>
          </a:p>
          <a:p>
            <a:pPr lvl="1"/>
            <a:r>
              <a:rPr lang="en-CN" sz="2000" dirty="0"/>
              <a:t>Diversity?</a:t>
            </a:r>
          </a:p>
          <a:p>
            <a:r>
              <a:rPr lang="en-US" sz="2400" dirty="0"/>
              <a:t>Autoregressive image models</a:t>
            </a:r>
          </a:p>
          <a:p>
            <a:pPr lvl="1"/>
            <a:r>
              <a:rPr lang="en-US" sz="2000" dirty="0"/>
              <a:t>Pixel Recurrent Neural Networks, ICML 2016</a:t>
            </a:r>
          </a:p>
          <a:p>
            <a:pPr lvl="1"/>
            <a:r>
              <a:rPr lang="en-US" sz="2000" dirty="0"/>
              <a:t>Conditional Image Generation with </a:t>
            </a:r>
            <a:r>
              <a:rPr lang="en-US" sz="2000" dirty="0" err="1"/>
              <a:t>PixelCNN</a:t>
            </a:r>
            <a:r>
              <a:rPr lang="en-US" sz="2000" dirty="0"/>
              <a:t> Decoders, </a:t>
            </a:r>
            <a:r>
              <a:rPr lang="en-US" sz="2000" dirty="0" err="1"/>
              <a:t>NeurIPS</a:t>
            </a:r>
            <a:r>
              <a:rPr lang="en-US" sz="2000" dirty="0"/>
              <a:t> 2016</a:t>
            </a:r>
          </a:p>
          <a:p>
            <a:pPr lvl="1"/>
            <a:r>
              <a:rPr lang="en-US" sz="2000" dirty="0"/>
              <a:t>Image Transformer, ICML 2018</a:t>
            </a:r>
          </a:p>
          <a:p>
            <a:pPr lvl="1"/>
            <a:r>
              <a:rPr lang="en-US" sz="2000" dirty="0" err="1"/>
              <a:t>PixelSNAIL</a:t>
            </a:r>
            <a:r>
              <a:rPr lang="en-US" sz="2000" dirty="0"/>
              <a:t>: </a:t>
            </a:r>
            <a:r>
              <a:rPr lang="en-US" sz="2000" dirty="0" err="1"/>
              <a:t>AnImproved</a:t>
            </a:r>
            <a:r>
              <a:rPr lang="en-US" sz="2000" dirty="0"/>
              <a:t> Autoregressive Generative Model, ICML 2018</a:t>
            </a:r>
          </a:p>
          <a:p>
            <a:pPr lvl="1"/>
            <a:r>
              <a:rPr lang="en-US" sz="2000" dirty="0"/>
              <a:t>Generative Pretraining from Pixels, ICML 2020</a:t>
            </a:r>
            <a:endParaRPr lang="en-CN" sz="2000" dirty="0"/>
          </a:p>
        </p:txBody>
      </p:sp>
      <p:pic>
        <p:nvPicPr>
          <p:cNvPr id="4" name="Picture 3" descr="A diagram of a decoder&#10;&#10;Description automatically generated">
            <a:extLst>
              <a:ext uri="{FF2B5EF4-FFF2-40B4-BE49-F238E27FC236}">
                <a16:creationId xmlns:a16="http://schemas.microsoft.com/office/drawing/2014/main" id="{12FBAA1D-090D-65F2-14B1-A6F4CEB99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7445" y="1255738"/>
            <a:ext cx="2735130" cy="2173262"/>
          </a:xfrm>
          <a:prstGeom prst="rect">
            <a:avLst/>
          </a:prstGeom>
        </p:spPr>
      </p:pic>
      <p:pic>
        <p:nvPicPr>
          <p:cNvPr id="7" name="Picture 6" descr="A colorful squares with numbers&#10;&#10;Description automatically generated">
            <a:extLst>
              <a:ext uri="{FF2B5EF4-FFF2-40B4-BE49-F238E27FC236}">
                <a16:creationId xmlns:a16="http://schemas.microsoft.com/office/drawing/2014/main" id="{19E39A3C-BD9C-25B1-55CB-2405AE40A2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5798" y="5012699"/>
            <a:ext cx="5752630" cy="1696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6082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5D1CE-27FC-2154-F093-49F2D3322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N" sz="4000" dirty="0"/>
              <a:t>Preliminary</a:t>
            </a:r>
          </a:p>
        </p:txBody>
      </p:sp>
      <p:pic>
        <p:nvPicPr>
          <p:cNvPr id="5" name="Content Placeholder 4" descr="A collage of images of various animals and buildings&#10;&#10;Description automatically generated">
            <a:extLst>
              <a:ext uri="{FF2B5EF4-FFF2-40B4-BE49-F238E27FC236}">
                <a16:creationId xmlns:a16="http://schemas.microsoft.com/office/drawing/2014/main" id="{9CBEB853-B0E1-BD3B-85DB-0EB2C0546F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97493" y="2617195"/>
            <a:ext cx="7742292" cy="3918724"/>
          </a:xfr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4502CAD-B664-D3E8-8B88-9E19E0CD69E8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/>
              <a:t>Autoregressive image models</a:t>
            </a:r>
          </a:p>
          <a:p>
            <a:pPr lvl="1"/>
            <a:r>
              <a:rPr lang="en-US" sz="2000"/>
              <a:t>Autoregressive Image Generation using Residual Quantization, CVPR 2022</a:t>
            </a:r>
          </a:p>
          <a:p>
            <a:endParaRPr lang="en-CN" sz="2400" dirty="0"/>
          </a:p>
        </p:txBody>
      </p:sp>
    </p:spTree>
    <p:extLst>
      <p:ext uri="{BB962C8B-B14F-4D97-AF65-F5344CB8AC3E}">
        <p14:creationId xmlns:p14="http://schemas.microsoft.com/office/powerpoint/2010/main" val="17587351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F2920B-84D5-7743-DE73-723128CD67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43D19-3B14-A7A4-1E6B-AF7E9F82E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N" sz="4000" dirty="0"/>
              <a:t>Preliminary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EA2AC7-4914-CB44-2C9C-6B3F7906B3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Autoregressive image models</a:t>
            </a:r>
          </a:p>
          <a:p>
            <a:pPr lvl="1"/>
            <a:r>
              <a:rPr lang="en-US" sz="2000" dirty="0"/>
              <a:t>Autoregressive Image Generation using Residual Quantization, CVPR 2022</a:t>
            </a:r>
          </a:p>
          <a:p>
            <a:endParaRPr lang="en-CN" sz="2400" dirty="0"/>
          </a:p>
        </p:txBody>
      </p:sp>
      <p:pic>
        <p:nvPicPr>
          <p:cNvPr id="5" name="Picture 4" descr="A diagram of a process&#10;&#10;Description automatically generated">
            <a:extLst>
              <a:ext uri="{FF2B5EF4-FFF2-40B4-BE49-F238E27FC236}">
                <a16:creationId xmlns:a16="http://schemas.microsoft.com/office/drawing/2014/main" id="{C1BE7668-4390-EF45-73A5-21B39AE684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115" y="2614062"/>
            <a:ext cx="9743500" cy="3384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3324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A5F208-44D7-7EE7-DC75-44FC404A9D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C1DEF-3119-C4DC-671D-2762EA77B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Rethinking discrete-valued tokens</a:t>
            </a:r>
            <a:endParaRPr lang="en-CN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9CCD2-C24B-760D-A776-219BEA6D54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Is it necessary for autoregressive models to be coupled with vector-quantized representations?</a:t>
            </a:r>
          </a:p>
          <a:p>
            <a:pPr lvl="1"/>
            <a:r>
              <a:rPr lang="en-US" sz="2000" dirty="0"/>
              <a:t>predict next tokens based on previous ones, tokens can be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discrete</a:t>
            </a:r>
            <a:r>
              <a:rPr lang="en-US" sz="2000" dirty="0"/>
              <a:t> or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continuous</a:t>
            </a:r>
          </a:p>
          <a:p>
            <a:r>
              <a:rPr lang="en-US" sz="2400" dirty="0"/>
              <a:t>How to model the 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per-token probability distribution</a:t>
            </a:r>
            <a:r>
              <a:rPr lang="en-US" sz="2400" dirty="0"/>
              <a:t>?</a:t>
            </a:r>
          </a:p>
          <a:p>
            <a:pPr lvl="1"/>
            <a:r>
              <a:rPr lang="en-US" sz="2000" dirty="0"/>
              <a:t>Discrete-valued representations can be modeled by a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categorical distribution</a:t>
            </a:r>
            <a:r>
              <a:rPr lang="en-US" sz="2000" dirty="0"/>
              <a:t>: </a:t>
            </a:r>
          </a:p>
          <a:p>
            <a:pPr lvl="1"/>
            <a:endParaRPr lang="en-US" sz="2000" dirty="0"/>
          </a:p>
        </p:txBody>
      </p:sp>
      <p:pic>
        <p:nvPicPr>
          <p:cNvPr id="7" name="Picture 6" descr="A diagram of a decoder&#10;&#10;Description automatically generated">
            <a:extLst>
              <a:ext uri="{FF2B5EF4-FFF2-40B4-BE49-F238E27FC236}">
                <a16:creationId xmlns:a16="http://schemas.microsoft.com/office/drawing/2014/main" id="{CB2722A6-30BE-31C9-AF1E-9BFDD9CC06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4178" y="4444942"/>
            <a:ext cx="2735130" cy="2173262"/>
          </a:xfrm>
          <a:prstGeom prst="rect">
            <a:avLst/>
          </a:prstGeom>
        </p:spPr>
      </p:pic>
      <p:pic>
        <p:nvPicPr>
          <p:cNvPr id="9" name="Picture 8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B345E88F-7308-F1B8-EE8C-F799E99136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486"/>
          <a:stretch/>
        </p:blipFill>
        <p:spPr>
          <a:xfrm>
            <a:off x="1640468" y="3703762"/>
            <a:ext cx="2693710" cy="300029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1E6DB41B-84B4-A50B-51D8-744C65DC614C}"/>
              </a:ext>
            </a:extLst>
          </p:cNvPr>
          <p:cNvSpPr/>
          <p:nvPr/>
        </p:nvSpPr>
        <p:spPr>
          <a:xfrm>
            <a:off x="4806162" y="4287895"/>
            <a:ext cx="1951630" cy="47767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D4CDAEF-48D8-5FD1-C9B8-67C4D2707D2D}"/>
              </a:ext>
            </a:extLst>
          </p:cNvPr>
          <p:cNvGrpSpPr/>
          <p:nvPr/>
        </p:nvGrpSpPr>
        <p:grpSpPr>
          <a:xfrm>
            <a:off x="3956975" y="4003791"/>
            <a:ext cx="287258" cy="1198029"/>
            <a:chOff x="3601099" y="3742461"/>
            <a:chExt cx="287258" cy="1198029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FBE56AB4-B0EB-852F-19E1-2E9218DB5C0E}"/>
                </a:ext>
              </a:extLst>
            </p:cNvPr>
            <p:cNvCxnSpPr/>
            <p:nvPr/>
          </p:nvCxnSpPr>
          <p:spPr>
            <a:xfrm flipV="1">
              <a:off x="3739487" y="4640238"/>
              <a:ext cx="0" cy="30025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DC235BCB-686A-01D2-7408-D688D7A08919}"/>
                </a:ext>
              </a:extLst>
            </p:cNvPr>
            <p:cNvCxnSpPr/>
            <p:nvPr/>
          </p:nvCxnSpPr>
          <p:spPr>
            <a:xfrm flipV="1">
              <a:off x="3739487" y="4069534"/>
              <a:ext cx="0" cy="30025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4811051-FE7D-BDC8-AFA5-3D0D820A207D}"/>
                </a:ext>
              </a:extLst>
            </p:cNvPr>
            <p:cNvSpPr txBox="1"/>
            <p:nvPr/>
          </p:nvSpPr>
          <p:spPr>
            <a:xfrm>
              <a:off x="3601099" y="4328842"/>
              <a:ext cx="2856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N" dirty="0"/>
                <a:t>z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8A7E28A-6E01-5BC3-A086-86BCC35CB7BE}"/>
                </a:ext>
              </a:extLst>
            </p:cNvPr>
            <p:cNvSpPr txBox="1"/>
            <p:nvPr/>
          </p:nvSpPr>
          <p:spPr>
            <a:xfrm>
              <a:off x="3601099" y="3742461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N" dirty="0"/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439282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8DF16C-F416-5D9F-6FCC-54CF2EAF53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6F80A-F8CC-AC11-8452-772110BE8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Diffusion loss</a:t>
            </a:r>
            <a:endParaRPr lang="en-CN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D9EDD6-DC9E-40A8-CC9D-764826887D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How to model the 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per-token probability distribution</a:t>
            </a:r>
            <a:r>
              <a:rPr lang="en-US" sz="2400" dirty="0"/>
              <a:t>?</a:t>
            </a:r>
          </a:p>
          <a:p>
            <a:pPr lvl="1"/>
            <a:r>
              <a:rPr lang="en-US" sz="2000" dirty="0"/>
              <a:t>Model with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diffusion models</a:t>
            </a:r>
            <a:endParaRPr lang="en-CN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CN" sz="2400" dirty="0"/>
          </a:p>
        </p:txBody>
      </p:sp>
      <p:pic>
        <p:nvPicPr>
          <p:cNvPr id="4" name="Picture 3" descr="A diagram of a flowchart&#10;&#10;Description automatically generated">
            <a:extLst>
              <a:ext uri="{FF2B5EF4-FFF2-40B4-BE49-F238E27FC236}">
                <a16:creationId xmlns:a16="http://schemas.microsoft.com/office/drawing/2014/main" id="{B4D04988-34E5-0DF7-9DA6-E5164A6806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185739"/>
            <a:ext cx="4901691" cy="319726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FC647D0-F1AE-CD45-8EC5-ADA44E9299AB}"/>
              </a:ext>
            </a:extLst>
          </p:cNvPr>
          <p:cNvGrpSpPr/>
          <p:nvPr/>
        </p:nvGrpSpPr>
        <p:grpSpPr>
          <a:xfrm>
            <a:off x="4270292" y="2730102"/>
            <a:ext cx="486573" cy="911274"/>
            <a:chOff x="8616483" y="3658430"/>
            <a:chExt cx="486573" cy="91127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3D4BDDD-396A-FB37-E891-150A55560453}"/>
                </a:ext>
              </a:extLst>
            </p:cNvPr>
            <p:cNvSpPr txBox="1"/>
            <p:nvPr/>
          </p:nvSpPr>
          <p:spPr>
            <a:xfrm>
              <a:off x="8699292" y="3658430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N" dirty="0"/>
                <a:t>x</a:t>
              </a:r>
            </a:p>
          </p:txBody>
        </p:sp>
        <p:pic>
          <p:nvPicPr>
            <p:cNvPr id="7" name="Picture 6" descr="A diagram of a flowchart&#10;&#10;Description automatically generated">
              <a:extLst>
                <a:ext uri="{FF2B5EF4-FFF2-40B4-BE49-F238E27FC236}">
                  <a16:creationId xmlns:a16="http://schemas.microsoft.com/office/drawing/2014/main" id="{7D763C00-6FAB-C42C-F7CB-C91B0BE1C6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324" t="24852" r="89885" b="59404"/>
            <a:stretch/>
          </p:blipFill>
          <p:spPr>
            <a:xfrm>
              <a:off x="8616483" y="4001293"/>
              <a:ext cx="486573" cy="568411"/>
            </a:xfrm>
            <a:prstGeom prst="rect">
              <a:avLst/>
            </a:prstGeom>
          </p:spPr>
        </p:pic>
      </p:grpSp>
      <p:pic>
        <p:nvPicPr>
          <p:cNvPr id="8" name="Picture 7" descr="A black and white text&#10;&#10;Description automatically generated with medium confidence">
            <a:extLst>
              <a:ext uri="{FF2B5EF4-FFF2-40B4-BE49-F238E27FC236}">
                <a16:creationId xmlns:a16="http://schemas.microsoft.com/office/drawing/2014/main" id="{CFEBE61B-CE3E-4A7D-C009-0B64FAE55F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423709"/>
            <a:ext cx="4490832" cy="72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4915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E4F128-3BD3-E41F-1934-4EA4889F66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661D9-C3B0-B157-06FB-AE84FE7E2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Diffusion loss for autoregressive models</a:t>
            </a:r>
            <a:endParaRPr lang="en-CN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E079BB-1FD2-DB72-8802-7AEE5C57E3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Autoregressive model formulation: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Token x</a:t>
            </a:r>
            <a:r>
              <a:rPr lang="en-US" sz="2400" baseline="30000" dirty="0"/>
              <a:t>i</a:t>
            </a:r>
            <a:r>
              <a:rPr lang="en-US" sz="2400" dirty="0"/>
              <a:t> can be a continuous value</a:t>
            </a:r>
          </a:p>
          <a:p>
            <a:r>
              <a:rPr lang="en-US" sz="2400" dirty="0"/>
              <a:t>The formulation is decomposed into two parts: </a:t>
            </a:r>
          </a:p>
          <a:p>
            <a:pPr lvl="1"/>
            <a:r>
              <a:rPr lang="en-US" sz="2000" dirty="0"/>
              <a:t>Generate conditioning vector z</a:t>
            </a:r>
            <a:r>
              <a:rPr lang="en-US" sz="2000" baseline="30000" dirty="0"/>
              <a:t>i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model the probability of the next token by diffusion inference step </a:t>
            </a:r>
          </a:p>
          <a:p>
            <a:endParaRPr lang="en-US" sz="2400" dirty="0"/>
          </a:p>
          <a:p>
            <a:endParaRPr lang="en-CN" sz="2400" baseline="30000" dirty="0"/>
          </a:p>
        </p:txBody>
      </p:sp>
      <p:pic>
        <p:nvPicPr>
          <p:cNvPr id="7" name="Picture 6" descr="A black and white math equation&#10;&#10;Description automatically generated">
            <a:extLst>
              <a:ext uri="{FF2B5EF4-FFF2-40B4-BE49-F238E27FC236}">
                <a16:creationId xmlns:a16="http://schemas.microsoft.com/office/drawing/2014/main" id="{DED348AD-F473-DFA3-8642-8BBA9A3DE9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7381" y="2171700"/>
            <a:ext cx="5283200" cy="990600"/>
          </a:xfrm>
          <a:prstGeom prst="rect">
            <a:avLst/>
          </a:prstGeom>
        </p:spPr>
      </p:pic>
      <p:pic>
        <p:nvPicPr>
          <p:cNvPr id="9" name="Picture 8" descr="A group of black symbols&#10;&#10;Description automatically generated">
            <a:extLst>
              <a:ext uri="{FF2B5EF4-FFF2-40B4-BE49-F238E27FC236}">
                <a16:creationId xmlns:a16="http://schemas.microsoft.com/office/drawing/2014/main" id="{9F6E9162-6EA0-C73C-5936-B942A52A49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7381" y="4434681"/>
            <a:ext cx="2806700" cy="469900"/>
          </a:xfrm>
          <a:prstGeom prst="rect">
            <a:avLst/>
          </a:prstGeom>
        </p:spPr>
      </p:pic>
      <p:pic>
        <p:nvPicPr>
          <p:cNvPr id="13" name="Picture 12" descr="A close up of a number&#10;&#10;Description automatically generated">
            <a:extLst>
              <a:ext uri="{FF2B5EF4-FFF2-40B4-BE49-F238E27FC236}">
                <a16:creationId xmlns:a16="http://schemas.microsoft.com/office/drawing/2014/main" id="{5C83E687-7B91-9001-383F-313B11A60A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5924" y="5030172"/>
            <a:ext cx="1044577" cy="359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0568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EF1D4E-ACAA-9035-FD2B-4C0820DB20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13AB8-ABFF-36F5-5295-43E9BADCD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Unifying autoregressive and masked generative models</a:t>
            </a:r>
            <a:endParaRPr lang="en-CN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F12069-0E18-4211-2B41-739825BA8A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Autoregressive models</a:t>
            </a:r>
            <a:r>
              <a:rPr lang="en-CN" sz="2400" dirty="0"/>
              <a:t> are </a:t>
            </a:r>
            <a:r>
              <a:rPr lang="en-US" sz="2400" dirty="0"/>
              <a:t>popularly implemented by 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causal</a:t>
            </a:r>
            <a:r>
              <a:rPr lang="en-US" sz="2400" dirty="0"/>
              <a:t> attention</a:t>
            </a:r>
          </a:p>
          <a:p>
            <a:pPr lvl="1"/>
            <a:r>
              <a:rPr lang="en-US" sz="2000" dirty="0"/>
              <a:t>key-value (</a:t>
            </a:r>
            <a:r>
              <a:rPr lang="en-US" sz="2000" dirty="0" err="1"/>
              <a:t>kv</a:t>
            </a:r>
            <a:r>
              <a:rPr lang="en-US" sz="2000" dirty="0"/>
              <a:t>) cache to speed up inference</a:t>
            </a:r>
            <a:endParaRPr lang="en-CN" sz="2000" dirty="0"/>
          </a:p>
        </p:txBody>
      </p:sp>
      <p:pic>
        <p:nvPicPr>
          <p:cNvPr id="5" name="Picture 4" descr="A diagram of a softbox&#10;&#10;Description automatically generated with medium confidence">
            <a:extLst>
              <a:ext uri="{FF2B5EF4-FFF2-40B4-BE49-F238E27FC236}">
                <a16:creationId xmlns:a16="http://schemas.microsoft.com/office/drawing/2014/main" id="{A542DB5B-2009-54F1-FD97-B0CF83B27B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033" y="2766436"/>
            <a:ext cx="8583173" cy="372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259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1785</TotalTime>
  <Words>631</Words>
  <Application>Microsoft Macintosh PowerPoint</Application>
  <PresentationFormat>Widescreen</PresentationFormat>
  <Paragraphs>115</Paragraphs>
  <Slides>19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Aptos</vt:lpstr>
      <vt:lpstr>Aptos Display</vt:lpstr>
      <vt:lpstr>Arial</vt:lpstr>
      <vt:lpstr>Office Theme</vt:lpstr>
      <vt:lpstr>Autoregressive Image Generation without Vector Quantization</vt:lpstr>
      <vt:lpstr>Preliminary</vt:lpstr>
      <vt:lpstr>Preliminary</vt:lpstr>
      <vt:lpstr>Preliminary</vt:lpstr>
      <vt:lpstr>Preliminary</vt:lpstr>
      <vt:lpstr>Rethinking discrete-valued tokens</vt:lpstr>
      <vt:lpstr>Diffusion loss</vt:lpstr>
      <vt:lpstr>Diffusion loss for autoregressive models</vt:lpstr>
      <vt:lpstr>Unifying autoregressive and masked generative models</vt:lpstr>
      <vt:lpstr>Unifying autoregressive and masked generative models</vt:lpstr>
      <vt:lpstr>Unifying autoregressive and masked generative models</vt:lpstr>
      <vt:lpstr>Unifying autoregressive and masked generative models</vt:lpstr>
      <vt:lpstr>Implementations</vt:lpstr>
      <vt:lpstr>Experiments</vt:lpstr>
      <vt:lpstr>Ablation study</vt:lpstr>
      <vt:lpstr>Comparisons</vt:lpstr>
      <vt:lpstr>Comparisons</vt:lpstr>
      <vt:lpstr>Visual results</vt:lpstr>
      <vt:lpstr>Takeaway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K1205</dc:creator>
  <cp:lastModifiedBy>K1205</cp:lastModifiedBy>
  <cp:revision>110</cp:revision>
  <dcterms:created xsi:type="dcterms:W3CDTF">2024-11-02T21:34:21Z</dcterms:created>
  <dcterms:modified xsi:type="dcterms:W3CDTF">2024-11-04T06:17:09Z</dcterms:modified>
</cp:coreProperties>
</file>