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65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7" r:id="rId12"/>
    <p:sldId id="266" r:id="rId13"/>
    <p:sldId id="268" r:id="rId14"/>
    <p:sldId id="269" r:id="rId15"/>
    <p:sldId id="270" r:id="rId16"/>
    <p:sldId id="274" r:id="rId17"/>
    <p:sldId id="275" r:id="rId18"/>
    <p:sldId id="271" r:id="rId19"/>
    <p:sldId id="277" r:id="rId20"/>
    <p:sldId id="272" r:id="rId21"/>
    <p:sldId id="273" r:id="rId22"/>
    <p:sldId id="278" r:id="rId23"/>
    <p:sldId id="28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22"/>
    <p:restoredTop sz="86122"/>
  </p:normalViewPr>
  <p:slideViewPr>
    <p:cSldViewPr snapToGrid="0">
      <p:cViewPr>
        <p:scale>
          <a:sx n="94" d="100"/>
          <a:sy n="94" d="100"/>
        </p:scale>
        <p:origin x="512" y="5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E4DA10-8480-C84E-9EF4-943E3E46BCEC}" type="datetimeFigureOut">
              <a:rPr lang="en-US" smtClean="0"/>
              <a:t>10/17/24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DB0BC7-2FFE-1C43-BB26-55B492DC66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1778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Key</a:t>
            </a:r>
            <a:r>
              <a:rPr lang="zh-CN" altLang="en-US" dirty="0"/>
              <a:t> </a:t>
            </a:r>
            <a:r>
              <a:rPr lang="en-US" altLang="zh-CN" dirty="0"/>
              <a:t>insight:</a:t>
            </a:r>
            <a:r>
              <a:rPr lang="zh-CN" altLang="en-US" dirty="0"/>
              <a:t> </a:t>
            </a:r>
            <a:r>
              <a:rPr lang="en-US" altLang="zh-CN" dirty="0"/>
              <a:t>build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bridge</a:t>
            </a:r>
            <a:r>
              <a:rPr lang="zh-CN" altLang="en-US" dirty="0"/>
              <a:t> </a:t>
            </a:r>
            <a:r>
              <a:rPr lang="en-US" altLang="zh-CN" dirty="0"/>
              <a:t>between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marginal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joint</a:t>
            </a:r>
            <a:r>
              <a:rPr lang="zh-CN" altLang="en-US" dirty="0"/>
              <a:t> </a:t>
            </a:r>
            <a:r>
              <a:rPr lang="en-US" altLang="zh-CN" dirty="0"/>
              <a:t>distribution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conditional</a:t>
            </a:r>
            <a:r>
              <a:rPr lang="zh-CN" altLang="en-US" dirty="0"/>
              <a:t> </a:t>
            </a:r>
            <a:r>
              <a:rPr lang="en-US" altLang="zh-CN" dirty="0"/>
              <a:t>distribution.</a:t>
            </a:r>
          </a:p>
          <a:p>
            <a:r>
              <a:rPr lang="en-US" altLang="zh-CN" dirty="0"/>
              <a:t>As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goal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to:</a:t>
            </a:r>
            <a:r>
              <a:rPr lang="zh-CN" altLang="en-US" dirty="0"/>
              <a:t> </a:t>
            </a:r>
            <a:r>
              <a:rPr lang="en-US" altLang="zh-CN" dirty="0"/>
              <a:t>model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joint</a:t>
            </a:r>
            <a:r>
              <a:rPr lang="zh-CN" altLang="en-US" dirty="0"/>
              <a:t> </a:t>
            </a:r>
            <a:r>
              <a:rPr lang="en-US" altLang="zh-CN" dirty="0"/>
              <a:t>distribution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n-person</a:t>
            </a:r>
            <a:r>
              <a:rPr lang="zh-CN" altLang="en-US" dirty="0"/>
              <a:t> </a:t>
            </a:r>
            <a:r>
              <a:rPr lang="en-US" altLang="zh-CN" dirty="0"/>
              <a:t>motions</a:t>
            </a:r>
          </a:p>
          <a:p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be</a:t>
            </a:r>
            <a:r>
              <a:rPr lang="zh-CN" altLang="en-US" dirty="0"/>
              <a:t> </a:t>
            </a:r>
            <a:r>
              <a:rPr lang="en-US" altLang="zh-CN" dirty="0"/>
              <a:t>decomposed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marginal</a:t>
            </a:r>
            <a:r>
              <a:rPr lang="zh-CN" altLang="en-US" dirty="0"/>
              <a:t> </a:t>
            </a:r>
            <a:r>
              <a:rPr lang="en-US" altLang="zh-CN" dirty="0"/>
              <a:t>x</a:t>
            </a:r>
            <a:r>
              <a:rPr lang="zh-CN" altLang="en-US" dirty="0"/>
              <a:t> </a:t>
            </a:r>
            <a:r>
              <a:rPr lang="en-US" altLang="zh-CN" dirty="0"/>
              <a:t>conditional</a:t>
            </a:r>
            <a:r>
              <a:rPr lang="zh-CN" altLang="en-US" dirty="0"/>
              <a:t> </a:t>
            </a:r>
            <a:r>
              <a:rPr lang="en-US" altLang="zh-CN" dirty="0"/>
              <a:t>motion</a:t>
            </a:r>
            <a:r>
              <a:rPr lang="zh-CN" altLang="en-US" dirty="0"/>
              <a:t> </a:t>
            </a:r>
            <a:r>
              <a:rPr lang="en-US" altLang="zh-CN" dirty="0"/>
              <a:t>distribution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B0BC7-2FFE-1C43-BB26-55B492DC668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4046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1</a:t>
            </a:r>
            <a:r>
              <a:rPr lang="zh-CN" altLang="en-US" dirty="0"/>
              <a:t> </a:t>
            </a:r>
            <a:r>
              <a:rPr lang="en-US" altLang="zh-CN" dirty="0">
                <a:sym typeface="Wingdings" pitchFamily="2" charset="2"/>
              </a:rPr>
              <a:t>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the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current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motion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for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synthesis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B0BC7-2FFE-1C43-BB26-55B492DC668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2673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B0BC7-2FFE-1C43-BB26-55B492DC668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3899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(B</a:t>
            </a:r>
            <a:r>
              <a:rPr lang="zh-CN" altLang="en-US" dirty="0"/>
              <a:t> </a:t>
            </a:r>
            <a:r>
              <a:rPr lang="en-US" altLang="zh-CN" dirty="0"/>
              <a:t>x</a:t>
            </a:r>
            <a:r>
              <a:rPr lang="zh-CN" altLang="en-US" dirty="0"/>
              <a:t> </a:t>
            </a:r>
            <a:r>
              <a:rPr lang="en-US" altLang="zh-CN" dirty="0"/>
              <a:t>F)</a:t>
            </a:r>
            <a:r>
              <a:rPr lang="zh-CN" altLang="en-US" dirty="0"/>
              <a:t> </a:t>
            </a:r>
            <a:r>
              <a:rPr lang="en-US" altLang="zh-CN" dirty="0"/>
              <a:t>x</a:t>
            </a:r>
            <a:r>
              <a:rPr lang="zh-CN" altLang="en-US" dirty="0"/>
              <a:t> </a:t>
            </a:r>
            <a:r>
              <a:rPr lang="en-US" altLang="zh-CN" dirty="0"/>
              <a:t>N</a:t>
            </a:r>
            <a:r>
              <a:rPr lang="zh-CN" altLang="en-US" dirty="0"/>
              <a:t> </a:t>
            </a:r>
            <a:r>
              <a:rPr lang="en-US" altLang="zh-CN" dirty="0"/>
              <a:t>x</a:t>
            </a:r>
            <a:r>
              <a:rPr lang="zh-CN" altLang="en-US" dirty="0"/>
              <a:t> </a:t>
            </a:r>
            <a:r>
              <a:rPr lang="en-US" altLang="zh-CN" dirty="0"/>
              <a:t>C</a:t>
            </a:r>
            <a:r>
              <a:rPr lang="zh-CN" altLang="en-US" dirty="0"/>
              <a:t>  </a:t>
            </a:r>
            <a:r>
              <a:rPr lang="en-US" altLang="zh-CN" dirty="0"/>
              <a:t>pose</a:t>
            </a:r>
            <a:r>
              <a:rPr lang="zh-CN" altLang="en-US" dirty="0"/>
              <a:t> </a:t>
            </a:r>
            <a:r>
              <a:rPr lang="en-US" altLang="zh-CN" dirty="0"/>
              <a:t>layer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applied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subject</a:t>
            </a:r>
            <a:r>
              <a:rPr lang="zh-CN" altLang="en-US" dirty="0"/>
              <a:t> </a:t>
            </a:r>
            <a:r>
              <a:rPr lang="en-US" altLang="zh-CN" dirty="0"/>
              <a:t>dimension</a:t>
            </a:r>
          </a:p>
          <a:p>
            <a:r>
              <a:rPr lang="en-US" altLang="zh-CN" dirty="0"/>
              <a:t>(B</a:t>
            </a:r>
            <a:r>
              <a:rPr lang="zh-CN" altLang="en-US" dirty="0"/>
              <a:t> </a:t>
            </a:r>
            <a:r>
              <a:rPr lang="en-US" altLang="zh-CN" dirty="0"/>
              <a:t>x</a:t>
            </a:r>
            <a:r>
              <a:rPr lang="zh-CN" altLang="en-US" dirty="0"/>
              <a:t> </a:t>
            </a:r>
            <a:r>
              <a:rPr lang="en-US" altLang="zh-CN" dirty="0"/>
              <a:t>N)</a:t>
            </a:r>
            <a:r>
              <a:rPr lang="zh-CN" altLang="en-US" dirty="0"/>
              <a:t> </a:t>
            </a:r>
            <a:r>
              <a:rPr lang="en-US" altLang="zh-CN" dirty="0"/>
              <a:t>x</a:t>
            </a:r>
            <a:r>
              <a:rPr lang="zh-CN" altLang="en-US" dirty="0"/>
              <a:t> </a:t>
            </a:r>
            <a:r>
              <a:rPr lang="en-US" altLang="zh-CN" dirty="0"/>
              <a:t>F</a:t>
            </a:r>
            <a:r>
              <a:rPr lang="zh-CN" altLang="en-US" dirty="0"/>
              <a:t> </a:t>
            </a:r>
            <a:r>
              <a:rPr lang="en-US" altLang="zh-CN" dirty="0"/>
              <a:t>x</a:t>
            </a:r>
            <a:r>
              <a:rPr lang="zh-CN" altLang="en-US" dirty="0"/>
              <a:t> </a:t>
            </a:r>
            <a:r>
              <a:rPr lang="en-US" altLang="zh-CN" dirty="0"/>
              <a:t>C</a:t>
            </a:r>
            <a:r>
              <a:rPr lang="zh-CN" altLang="en-US" dirty="0"/>
              <a:t> </a:t>
            </a:r>
            <a:r>
              <a:rPr lang="en-US" altLang="zh-CN" dirty="0"/>
              <a:t>motion</a:t>
            </a:r>
            <a:r>
              <a:rPr lang="zh-CN" altLang="en-US" dirty="0"/>
              <a:t> </a:t>
            </a:r>
            <a:r>
              <a:rPr lang="en-US" altLang="zh-CN" dirty="0"/>
              <a:t>layer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applied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temporal</a:t>
            </a:r>
            <a:r>
              <a:rPr lang="zh-CN" altLang="en-US" dirty="0"/>
              <a:t> </a:t>
            </a:r>
            <a:r>
              <a:rPr lang="en-US" altLang="zh-CN" dirty="0"/>
              <a:t>dimension</a:t>
            </a:r>
          </a:p>
          <a:p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Pose</a:t>
            </a:r>
            <a:r>
              <a:rPr lang="zh-CN" alt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layer</a:t>
            </a:r>
            <a:r>
              <a:rPr lang="zh-CN" alt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altLang="zh-CN" dirty="0">
                <a:sym typeface="Wingdings" pitchFamily="2" charset="2"/>
              </a:rPr>
              <a:t>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focus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on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per-frame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olidFill>
                  <a:schemeClr val="accent1">
                    <a:lumMod val="60000"/>
                    <a:lumOff val="40000"/>
                  </a:schemeClr>
                </a:solidFill>
                <a:sym typeface="Wingdings" pitchFamily="2" charset="2"/>
              </a:rPr>
              <a:t>subject</a:t>
            </a:r>
            <a:r>
              <a:rPr lang="zh-CN" altLang="en-US" dirty="0">
                <a:solidFill>
                  <a:schemeClr val="accent1">
                    <a:lumMod val="60000"/>
                    <a:lumOff val="40000"/>
                  </a:schemeClr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chemeClr val="accent1">
                    <a:lumMod val="60000"/>
                    <a:lumOff val="40000"/>
                  </a:schemeClr>
                </a:solidFill>
                <a:sym typeface="Wingdings" pitchFamily="2" charset="2"/>
              </a:rPr>
              <a:t>interaction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chemeClr val="accent2">
                    <a:lumMod val="60000"/>
                    <a:lumOff val="40000"/>
                  </a:schemeClr>
                </a:solidFill>
                <a:sym typeface="Wingdings" pitchFamily="2" charset="2"/>
              </a:rPr>
              <a:t>Motion</a:t>
            </a:r>
            <a:r>
              <a:rPr lang="zh-CN" altLang="en-US" dirty="0">
                <a:solidFill>
                  <a:schemeClr val="accent2">
                    <a:lumMod val="60000"/>
                    <a:lumOff val="40000"/>
                  </a:schemeClr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chemeClr val="accent2">
                    <a:lumMod val="60000"/>
                    <a:lumOff val="40000"/>
                  </a:schemeClr>
                </a:solidFill>
                <a:sym typeface="Wingdings" pitchFamily="2" charset="2"/>
              </a:rPr>
              <a:t>layer</a:t>
            </a:r>
            <a:r>
              <a:rPr lang="zh-CN" altLang="en-US" dirty="0">
                <a:solidFill>
                  <a:schemeClr val="accent2">
                    <a:lumMod val="60000"/>
                    <a:lumOff val="40000"/>
                  </a:schemeClr>
                </a:solidFill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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focus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on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olidFill>
                  <a:schemeClr val="accent2">
                    <a:lumMod val="60000"/>
                    <a:lumOff val="40000"/>
                  </a:schemeClr>
                </a:solidFill>
                <a:sym typeface="Wingdings" pitchFamily="2" charset="2"/>
              </a:rPr>
              <a:t>per-subject</a:t>
            </a:r>
            <a:r>
              <a:rPr lang="zh-CN" altLang="en-US" dirty="0">
                <a:solidFill>
                  <a:schemeClr val="accent2">
                    <a:lumMod val="60000"/>
                    <a:lumOff val="40000"/>
                  </a:schemeClr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chemeClr val="accent2">
                    <a:lumMod val="60000"/>
                    <a:lumOff val="40000"/>
                  </a:schemeClr>
                </a:solidFill>
                <a:sym typeface="Wingdings" pitchFamily="2" charset="2"/>
              </a:rPr>
              <a:t>movement</a:t>
            </a:r>
            <a:r>
              <a:rPr lang="zh-CN" altLang="en-US" dirty="0">
                <a:solidFill>
                  <a:schemeClr val="accent2">
                    <a:lumMod val="60000"/>
                    <a:lumOff val="40000"/>
                  </a:schemeClr>
                </a:solidFill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through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time</a:t>
            </a:r>
            <a:endParaRPr lang="en-US" dirty="0"/>
          </a:p>
          <a:p>
            <a:endParaRPr lang="en-US" altLang="zh-CN" dirty="0"/>
          </a:p>
          <a:p>
            <a:r>
              <a:rPr lang="en-US" altLang="zh-CN" dirty="0"/>
              <a:t>During stage 2, reference pose frame is also input as a condition to the motion layers</a:t>
            </a:r>
          </a:p>
          <a:p>
            <a:r>
              <a:rPr lang="en-US" altLang="zh-CN" dirty="0"/>
              <a:t>Similar</a:t>
            </a:r>
            <a:r>
              <a:rPr lang="zh-CN" altLang="en-US" dirty="0"/>
              <a:t> </a:t>
            </a:r>
            <a:r>
              <a:rPr lang="en-US" altLang="zh-CN" dirty="0"/>
              <a:t>idea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 err="1"/>
              <a:t>AnimateDiff</a:t>
            </a:r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B0BC7-2FFE-1C43-BB26-55B492DC668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5782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800" dirty="0">
                <a:effectLst/>
                <a:latin typeface="SFRM1000"/>
              </a:rPr>
              <a:t>Table</a:t>
            </a:r>
            <a:r>
              <a:rPr lang="zh-CN" altLang="en-US" sz="1800" dirty="0">
                <a:effectLst/>
                <a:latin typeface="SFRM1000"/>
              </a:rPr>
              <a:t> </a:t>
            </a:r>
            <a:r>
              <a:rPr lang="en-US" altLang="zh-CN" sz="1800" dirty="0">
                <a:effectLst/>
                <a:latin typeface="SFRM1000"/>
              </a:rPr>
              <a:t>1:</a:t>
            </a:r>
            <a:r>
              <a:rPr lang="zh-CN" altLang="en-US" sz="1800" dirty="0">
                <a:effectLst/>
                <a:latin typeface="SFRM1000"/>
              </a:rPr>
              <a:t> </a:t>
            </a:r>
            <a:r>
              <a:rPr lang="en-CA" sz="1800" dirty="0">
                <a:effectLst/>
                <a:latin typeface="SFRM1000"/>
              </a:rPr>
              <a:t>Results present the </a:t>
            </a:r>
            <a:r>
              <a:rPr lang="en-CA" sz="1800" dirty="0">
                <a:effectLst/>
                <a:latin typeface="SFTI1000"/>
              </a:rPr>
              <a:t>Pose-Only </a:t>
            </a:r>
            <a:r>
              <a:rPr lang="en-CA" sz="1800" dirty="0">
                <a:effectLst/>
                <a:latin typeface="SFRM1000"/>
              </a:rPr>
              <a:t>and </a:t>
            </a:r>
            <a:r>
              <a:rPr lang="en-CA" sz="1800" dirty="0">
                <a:effectLst/>
                <a:latin typeface="SFTI1000"/>
              </a:rPr>
              <a:t>Motion-Only </a:t>
            </a:r>
            <a:r>
              <a:rPr lang="en-CA" sz="1800" dirty="0">
                <a:effectLst/>
                <a:latin typeface="SFRM1000"/>
              </a:rPr>
              <a:t>results as the upper bounds of </a:t>
            </a:r>
            <a:r>
              <a:rPr lang="en-CA" sz="1800" dirty="0" err="1">
                <a:effectLst/>
                <a:latin typeface="SFRM1000"/>
              </a:rPr>
              <a:t>perfor</a:t>
            </a:r>
            <a:r>
              <a:rPr lang="en-CA" sz="1800" dirty="0">
                <a:effectLst/>
                <a:latin typeface="SFRM1000"/>
              </a:rPr>
              <a:t>- </a:t>
            </a:r>
            <a:r>
              <a:rPr lang="en-CA" sz="1800" dirty="0" err="1">
                <a:effectLst/>
                <a:latin typeface="SFRM1000"/>
              </a:rPr>
              <a:t>mance</a:t>
            </a:r>
            <a:r>
              <a:rPr lang="en-CA" sz="1800" dirty="0">
                <a:effectLst/>
                <a:latin typeface="SFRM1000"/>
              </a:rPr>
              <a:t> when solely focusing on per-frame pose quality and per-subject motion quality. </a:t>
            </a:r>
            <a:endParaRPr lang="en-CA" dirty="0"/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Table</a:t>
            </a:r>
            <a:r>
              <a:rPr lang="zh-CN" altLang="en-US" dirty="0"/>
              <a:t> </a:t>
            </a:r>
            <a:r>
              <a:rPr lang="en-US" altLang="zh-CN" dirty="0"/>
              <a:t>3:</a:t>
            </a:r>
            <a:r>
              <a:rPr lang="zh-CN" altLang="en-US" dirty="0"/>
              <a:t> </a:t>
            </a:r>
            <a:endParaRPr lang="en-CA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800" dirty="0">
                <a:effectLst/>
                <a:latin typeface="SFRM1000"/>
              </a:rPr>
              <a:t>Not freezing the pre-trained pose layers in the joint training stage (B) also does not perform as well, showing that motion data might interfere with the high-quality pose representation learned by pose layers during the first stage.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800" dirty="0">
                <a:effectLst/>
                <a:latin typeface="SFRM1000"/>
              </a:rPr>
              <a:t>Training without </a:t>
            </a:r>
            <a:r>
              <a:rPr lang="en-CA" sz="1800" dirty="0" err="1">
                <a:effectLst/>
                <a:latin typeface="SFRM1000"/>
              </a:rPr>
              <a:t>WebVid</a:t>
            </a:r>
            <a:r>
              <a:rPr lang="en-CA" sz="1800" dirty="0">
                <a:effectLst/>
                <a:latin typeface="SFRM1000"/>
              </a:rPr>
              <a:t>-Motion data (C) shows a downgrade in text- pose alignments, indicating that multi-person motion data helps improving inter- action qualities. Removing all motion texts (D), essentially training the temporal layers unconditionally, also decreases the alignment between pose and text. </a:t>
            </a:r>
            <a:endParaRPr lang="en-CA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B0BC7-2FFE-1C43-BB26-55B492DC668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950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B0BC7-2FFE-1C43-BB26-55B492DC668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198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B8876-13A7-3000-A13B-8DDA8594F6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901EE8-F0B3-8B09-7770-6FF2F0D92B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E354B2-4611-7A0F-5F8F-C37EDDEEC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0EED0-CCDC-6842-B4C4-39DF8B8E7B2F}" type="datetimeFigureOut">
              <a:rPr lang="en-US" smtClean="0"/>
              <a:t>10/17/24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80E3F0-9942-806C-C5D4-BEEA0ED32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3743C9-DB1B-54AD-1257-81D25B58D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F0FBF-B82A-8840-B3F2-F386839E0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0534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4843C-2527-F21C-2559-2786C8FBB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2C22F0-D06D-BC75-0BC9-6A56FA2FC8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F7134F-AB5B-5C8D-EB0B-3D551DF9B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0EED0-CCDC-6842-B4C4-39DF8B8E7B2F}" type="datetimeFigureOut">
              <a:rPr lang="en-US" smtClean="0"/>
              <a:t>10/17/24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DB72F5-36A4-23B7-0B34-6E9C1E547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0551A4-FDD7-405A-326C-A85369E14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F0FBF-B82A-8840-B3F2-F386839E0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054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636DE3-C6E4-83C4-4227-425B0A625F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881F14-729C-5E56-7214-7933876BA7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2D42A8-35FD-248A-719D-C61795A73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0EED0-CCDC-6842-B4C4-39DF8B8E7B2F}" type="datetimeFigureOut">
              <a:rPr lang="en-US" smtClean="0"/>
              <a:t>10/17/24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CF78B-186E-AB1C-95B2-B7AF47C60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404EFE-B02B-EA21-5469-0977BA5B6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F0FBF-B82A-8840-B3F2-F386839E0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127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AD1BF-4C8B-656D-BD7D-6387F6780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920C79-4B62-7C90-FBF2-3028234384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349744-88E0-7BB6-BF36-D26E379E2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0EED0-CCDC-6842-B4C4-39DF8B8E7B2F}" type="datetimeFigureOut">
              <a:rPr lang="en-US" smtClean="0"/>
              <a:t>10/17/24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9508B9-A14C-43CC-6E82-913D6A192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0F005D-A099-6979-B135-18CFE3C71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F0FBF-B82A-8840-B3F2-F386839E0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897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14B79-1EEB-0FF5-EC21-B2B5B4C3B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2D0418-C5C6-BD3B-B940-8AF48ACFB9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859F44-57EF-A504-2ECC-68CF147BD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0EED0-CCDC-6842-B4C4-39DF8B8E7B2F}" type="datetimeFigureOut">
              <a:rPr lang="en-US" smtClean="0"/>
              <a:t>10/17/24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BB4B9B-8092-0FA6-9AD4-7C49A1EDA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0160F9-432E-8EB0-855D-86AC84D93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F0FBF-B82A-8840-B3F2-F386839E0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071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AF893-B45A-3F12-4712-22F659AD7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F10CCD-BDDC-A0A6-DBF5-A48BFE5041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0D14A3-AA95-39E9-A3EF-ADA5C21FA8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07A47-20CA-8260-31FC-6A83AB893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0EED0-CCDC-6842-B4C4-39DF8B8E7B2F}" type="datetimeFigureOut">
              <a:rPr lang="en-US" smtClean="0"/>
              <a:t>10/17/24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E18399-DC36-21BE-79A0-28879A3E2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7F1078-CB05-2A64-A7F8-65D1DC28E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F0FBF-B82A-8840-B3F2-F386839E0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809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689CB-371D-FF30-60DA-6273ACF2D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4BCE80-8DD5-1D24-6C08-34E06A6E98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891AC5-532E-F7D1-CA54-E4A7A1A3F9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BCB10B-4538-F9EE-85EC-9B20826505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400417-EA6E-619F-5DC4-65D7740746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744AD1-B37F-FEFD-C953-A6ADF9E60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0EED0-CCDC-6842-B4C4-39DF8B8E7B2F}" type="datetimeFigureOut">
              <a:rPr lang="en-US" smtClean="0"/>
              <a:t>10/17/24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2FFE9B-2DA4-8CC4-5FD4-1BDD8369D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50F27C-264E-ED03-34ED-4A55E24B2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F0FBF-B82A-8840-B3F2-F386839E0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938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BC39D-0095-77D2-81C8-294CAE5CE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0C773F-638E-99AB-4DB5-721181C11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0EED0-CCDC-6842-B4C4-39DF8B8E7B2F}" type="datetimeFigureOut">
              <a:rPr lang="en-US" smtClean="0"/>
              <a:t>10/17/24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C5F08E-261C-D2A3-FC61-C6F711D54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AE24CD-99D9-8828-6BD4-9C46C30A4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F0FBF-B82A-8840-B3F2-F386839E0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226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197AC1-25EC-FFBA-8671-FCBF90707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0EED0-CCDC-6842-B4C4-39DF8B8E7B2F}" type="datetimeFigureOut">
              <a:rPr lang="en-US" smtClean="0"/>
              <a:t>10/17/24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71F4DF-4A76-FB17-F62B-0D7C1FC6F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DD9EEC-972C-278A-0A4D-E251E8925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F0FBF-B82A-8840-B3F2-F386839E0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991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BE2A3-2D22-EFD5-42C0-34E962E33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35D52A-AF2C-26DF-7881-9D5CE55625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891608-8B42-9CAB-6382-F2815BC92A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1986D3-73E9-212A-C93A-5B2201754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0EED0-CCDC-6842-B4C4-39DF8B8E7B2F}" type="datetimeFigureOut">
              <a:rPr lang="en-US" smtClean="0"/>
              <a:t>10/17/24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37339E-E6BD-38AD-8A08-F2C95C3F0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05A0A4-78F7-4CE8-86CD-A2B6E677D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F0FBF-B82A-8840-B3F2-F386839E0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061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3AA36-569E-3716-F0AB-88643A788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75F018-9703-1EC3-D43E-14109490F5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E81D19-E389-38E3-24FE-6553B3F7C4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5A02F6-7968-3E9C-D016-1F9D0863C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0EED0-CCDC-6842-B4C4-39DF8B8E7B2F}" type="datetimeFigureOut">
              <a:rPr lang="en-US" smtClean="0"/>
              <a:t>10/17/24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66A64E-5AD8-AC95-6EA2-A4F5A9F85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403A04-CF0D-8D27-27DC-302DBD6D4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F0FBF-B82A-8840-B3F2-F386839E0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089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8ABAA5-FE05-AD82-3CE0-B0E817311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83DD9D-611E-B048-11FD-09BE1560F8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FCAF2B-F0BB-D427-6BF1-FACF1C5B87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E0EED0-CCDC-6842-B4C4-39DF8B8E7B2F}" type="datetimeFigureOut">
              <a:rPr lang="en-US" smtClean="0"/>
              <a:t>10/17/24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6EB68F-C672-6E7A-C3FE-FA0A0E9FB2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1D5337-CCD8-182C-D4C9-63D9438959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F0FBF-B82A-8840-B3F2-F386839E0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396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vankouf.github.io/FreeMotion/" TargetMode="Externa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shanmy.github.io/Multi-Motion/index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D76F3E-3A97-486B-B402-44400A8B91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125B45-074C-5A95-47EB-54FCF83E36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1093788"/>
            <a:ext cx="10506455" cy="2967208"/>
          </a:xfrm>
        </p:spPr>
        <p:txBody>
          <a:bodyPr>
            <a:normAutofit/>
          </a:bodyPr>
          <a:lstStyle/>
          <a:p>
            <a:pPr algn="l"/>
            <a:r>
              <a:rPr lang="en-US" altLang="zh-CN" sz="6800"/>
              <a:t>Multi-Person</a:t>
            </a:r>
            <a:r>
              <a:rPr lang="zh-CN" altLang="en-US" sz="6800"/>
              <a:t> </a:t>
            </a:r>
            <a:r>
              <a:rPr lang="en-US" altLang="zh-CN" sz="6800"/>
              <a:t>Text-to-Motion</a:t>
            </a:r>
            <a:r>
              <a:rPr lang="zh-CN" altLang="en-US" sz="6800"/>
              <a:t> </a:t>
            </a:r>
            <a:r>
              <a:rPr lang="en-US" altLang="zh-CN" sz="6800"/>
              <a:t>Synthesis</a:t>
            </a:r>
            <a:r>
              <a:rPr lang="zh-CN" altLang="en-US" sz="6800"/>
              <a:t> </a:t>
            </a:r>
            <a:r>
              <a:rPr lang="en-US" altLang="zh-CN" sz="6800"/>
              <a:t>in</a:t>
            </a:r>
            <a:r>
              <a:rPr lang="zh-CN" altLang="en-US" sz="6800"/>
              <a:t> </a:t>
            </a:r>
            <a:r>
              <a:rPr lang="en-US" altLang="zh-CN" sz="6800"/>
              <a:t>ECCV2024</a:t>
            </a:r>
            <a:endParaRPr lang="en-US" sz="680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CB2D3397-FC36-36D4-63B5-DD03817769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00924" y="4619624"/>
            <a:ext cx="3946779" cy="1038225"/>
          </a:xfrm>
        </p:spPr>
        <p:txBody>
          <a:bodyPr>
            <a:normAutofit/>
          </a:bodyPr>
          <a:lstStyle/>
          <a:p>
            <a:pPr algn="r"/>
            <a:r>
              <a:rPr lang="en-US" altLang="zh-CN" dirty="0"/>
              <a:t>Presenter:</a:t>
            </a:r>
            <a:r>
              <a:rPr lang="zh-CN" altLang="en-US" dirty="0"/>
              <a:t> </a:t>
            </a:r>
            <a:r>
              <a:rPr lang="en-US" altLang="zh-CN" dirty="0"/>
              <a:t>Yilin</a:t>
            </a:r>
            <a:r>
              <a:rPr lang="zh-CN" altLang="en-US" dirty="0"/>
              <a:t> </a:t>
            </a:r>
            <a:r>
              <a:rPr lang="en-US" altLang="zh-CN" dirty="0"/>
              <a:t>Wang</a:t>
            </a:r>
            <a:endParaRPr lang="en-US" altLang="zh-CN"/>
          </a:p>
          <a:p>
            <a:pPr algn="r"/>
            <a:r>
              <a:rPr lang="en-US" altLang="zh-CN" dirty="0"/>
              <a:t>241018</a:t>
            </a:r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91F6B52-91F4-4AEB-B6DB-29FEBCF28C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4331166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D6F061-7C53-44F4-9794-953DB70A45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346882" y="2348839"/>
            <a:ext cx="54864" cy="39467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85713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24408-DE81-85BB-3F92-AD8DDE07D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Results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D5573E2-AE08-DDCE-7E7F-D17D0EC672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3148" y="2194558"/>
            <a:ext cx="6159500" cy="38595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0C17AE-A90F-E610-700E-D1CA38229C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470890"/>
            <a:ext cx="5722852" cy="25192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6D8D90-5649-439B-DB8F-BDC6E4F486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4124325"/>
            <a:ext cx="5976704" cy="22141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69AB2E-7FEE-9896-4834-BAF3CE61694F}"/>
              </a:ext>
            </a:extLst>
          </p:cNvPr>
          <p:cNvSpPr txBox="1"/>
          <p:nvPr/>
        </p:nvSpPr>
        <p:spPr>
          <a:xfrm>
            <a:off x="8024751" y="967020"/>
            <a:ext cx="30668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hlinkClick r:id="rId5"/>
              </a:rPr>
              <a:t>project link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3080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D4510-BB3E-FAEF-7801-1645F419586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Towards Open Domain Text-Driven Synthesis of Multi-Person Motions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1F68BE-7C90-D847-0279-7D1B1C9A9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3509963"/>
            <a:ext cx="7772400" cy="208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2945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D3D6B-F5E7-92EF-2EAE-1674EB2F9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Motivation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584BDF5-28A8-355D-3CD7-E79E3B19F3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7877" y="1820874"/>
            <a:ext cx="7351883" cy="4855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4368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E70D9-C1F0-A509-32D0-8F10AF047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Dataset</a:t>
            </a:r>
            <a:r>
              <a:rPr lang="zh-CN" altLang="en-US" dirty="0"/>
              <a:t> </a:t>
            </a:r>
            <a:r>
              <a:rPr lang="en-US" altLang="zh-CN" dirty="0"/>
              <a:t>Contribution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8FC8C1-14F9-F617-6201-EA98CCE6E2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LAION-Pose</a:t>
            </a:r>
          </a:p>
          <a:p>
            <a:r>
              <a:rPr lang="en-US" altLang="zh-CN" dirty="0" err="1"/>
              <a:t>WebVid</a:t>
            </a:r>
            <a:r>
              <a:rPr lang="en-US" altLang="zh-CN" dirty="0"/>
              <a:t>-Motion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71470D-CF53-DF68-AE75-48CCDB3985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4650" y="1315980"/>
            <a:ext cx="8425955" cy="554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2550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3E899-DF3A-03BC-01CB-8F360AFB6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LAION-Pose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714AE1-B032-5613-5B45-6798F645A1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Pose</a:t>
            </a:r>
            <a:r>
              <a:rPr lang="zh-CN" altLang="en-US" dirty="0"/>
              <a:t> </a:t>
            </a:r>
            <a:r>
              <a:rPr lang="en-US" altLang="zh-CN" dirty="0"/>
              <a:t>estimation</a:t>
            </a:r>
            <a:r>
              <a:rPr lang="zh-CN" altLang="en-US" dirty="0"/>
              <a:t> </a:t>
            </a:r>
            <a:r>
              <a:rPr lang="en-US" altLang="zh-CN" dirty="0"/>
              <a:t>based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i="1" dirty="0"/>
              <a:t>BEV</a:t>
            </a:r>
            <a:r>
              <a:rPr lang="zh-CN" altLang="en-US" i="1" dirty="0"/>
              <a:t>*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LAION-400M</a:t>
            </a:r>
            <a:r>
              <a:rPr lang="zh-CN" altLang="en-US" dirty="0"/>
              <a:t> </a:t>
            </a:r>
            <a:r>
              <a:rPr lang="en-US" altLang="zh-CN" dirty="0"/>
              <a:t>dataset:</a:t>
            </a:r>
            <a:endParaRPr lang="en-CA" altLang="zh-CN" dirty="0"/>
          </a:p>
          <a:p>
            <a:pPr lvl="1"/>
            <a:r>
              <a:rPr lang="en-US" altLang="zh-CN" dirty="0"/>
              <a:t>Person</a:t>
            </a:r>
            <a:r>
              <a:rPr lang="zh-CN" altLang="en-US" dirty="0"/>
              <a:t> </a:t>
            </a:r>
            <a:r>
              <a:rPr lang="en-US" altLang="zh-CN" dirty="0"/>
              <a:t>detection</a:t>
            </a:r>
            <a:r>
              <a:rPr lang="zh-CN" altLang="en-US" dirty="0"/>
              <a:t> </a:t>
            </a:r>
            <a:r>
              <a:rPr lang="en-US" altLang="zh-CN" dirty="0"/>
              <a:t>filter</a:t>
            </a:r>
          </a:p>
          <a:p>
            <a:pPr lvl="1"/>
            <a:r>
              <a:rPr lang="en-US" altLang="zh-CN" dirty="0"/>
              <a:t>Mesh</a:t>
            </a:r>
            <a:r>
              <a:rPr lang="zh-CN" altLang="en-US" dirty="0"/>
              <a:t> </a:t>
            </a:r>
            <a:r>
              <a:rPr lang="en-US" altLang="zh-CN" dirty="0"/>
              <a:t>Completion</a:t>
            </a:r>
            <a:r>
              <a:rPr lang="zh-CN" altLang="en-US" dirty="0"/>
              <a:t> </a:t>
            </a:r>
            <a:r>
              <a:rPr lang="en-US" altLang="zh-CN" dirty="0"/>
              <a:t>filter:</a:t>
            </a:r>
            <a:r>
              <a:rPr lang="zh-CN" altLang="en-US" dirty="0"/>
              <a:t> </a:t>
            </a:r>
            <a:r>
              <a:rPr lang="en-US" altLang="zh-CN" dirty="0"/>
              <a:t>&gt;</a:t>
            </a:r>
            <a:r>
              <a:rPr lang="zh-CN" altLang="en-US" dirty="0"/>
              <a:t> </a:t>
            </a:r>
            <a:r>
              <a:rPr lang="en-US" altLang="zh-CN" dirty="0"/>
              <a:t>85%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frame</a:t>
            </a:r>
          </a:p>
          <a:p>
            <a:pPr lvl="1"/>
            <a:r>
              <a:rPr lang="en-US" altLang="zh-CN" dirty="0"/>
              <a:t>Mesh</a:t>
            </a:r>
            <a:r>
              <a:rPr lang="zh-CN" altLang="en-US" dirty="0"/>
              <a:t> </a:t>
            </a:r>
            <a:r>
              <a:rPr lang="en-US" altLang="zh-CN" dirty="0"/>
              <a:t>De-duplication</a:t>
            </a:r>
            <a:r>
              <a:rPr lang="zh-CN" altLang="en-US" dirty="0"/>
              <a:t> </a:t>
            </a:r>
            <a:r>
              <a:rPr lang="en-US" altLang="zh-CN" dirty="0"/>
              <a:t>filter:</a:t>
            </a:r>
            <a:r>
              <a:rPr lang="zh-CN" altLang="en-US" dirty="0"/>
              <a:t> </a:t>
            </a:r>
            <a:r>
              <a:rPr lang="en-US" altLang="zh-CN" dirty="0"/>
              <a:t>&lt;</a:t>
            </a:r>
            <a:r>
              <a:rPr lang="zh-CN" altLang="en-US" dirty="0"/>
              <a:t> </a:t>
            </a:r>
            <a:r>
              <a:rPr lang="en-US" altLang="zh-CN" dirty="0"/>
              <a:t>25%</a:t>
            </a:r>
            <a:r>
              <a:rPr lang="zh-CN" altLang="en-US" dirty="0"/>
              <a:t> </a:t>
            </a:r>
            <a:r>
              <a:rPr lang="en-US" altLang="zh-CN" dirty="0" err="1"/>
              <a:t>IoU</a:t>
            </a:r>
            <a:r>
              <a:rPr lang="zh-CN" altLang="en-US" dirty="0"/>
              <a:t> </a:t>
            </a:r>
            <a:r>
              <a:rPr lang="en-US" altLang="zh-CN" dirty="0"/>
              <a:t>overlap</a:t>
            </a:r>
          </a:p>
          <a:p>
            <a:pPr lvl="1"/>
            <a:r>
              <a:rPr lang="en-US" altLang="zh-CN" dirty="0"/>
              <a:t>Prompts</a:t>
            </a:r>
            <a:r>
              <a:rPr lang="zh-CN" altLang="en-US" dirty="0"/>
              <a:t> </a:t>
            </a:r>
            <a:r>
              <a:rPr lang="en-US" altLang="zh-CN" dirty="0"/>
              <a:t>Filter:</a:t>
            </a:r>
            <a:r>
              <a:rPr lang="zh-CN" altLang="en-US" dirty="0"/>
              <a:t> </a:t>
            </a:r>
            <a:r>
              <a:rPr lang="en-US" altLang="zh-CN" dirty="0"/>
              <a:t>real</a:t>
            </a:r>
            <a:r>
              <a:rPr lang="zh-CN" altLang="en-US" dirty="0"/>
              <a:t> </a:t>
            </a:r>
            <a:r>
              <a:rPr lang="en-US" altLang="zh-CN" dirty="0"/>
              <a:t>human</a:t>
            </a:r>
            <a:r>
              <a:rPr lang="zh-CN" altLang="en-US" dirty="0"/>
              <a:t> </a:t>
            </a:r>
            <a:r>
              <a:rPr lang="en-US" altLang="zh-CN" dirty="0"/>
              <a:t>scenes</a:t>
            </a:r>
          </a:p>
          <a:p>
            <a:pPr lvl="1"/>
            <a:endParaRPr lang="en-US" altLang="zh-CN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EDB46A-90C5-0378-C908-0A307905D4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42" b="56548"/>
          <a:stretch/>
        </p:blipFill>
        <p:spPr>
          <a:xfrm>
            <a:off x="1602971" y="4084753"/>
            <a:ext cx="8405554" cy="2408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1215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7ED26-5199-8982-925E-3D963970F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WebVid</a:t>
            </a:r>
            <a:r>
              <a:rPr lang="en-US" altLang="zh-CN" dirty="0"/>
              <a:t>-Motion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11632F-7203-D456-C8D4-A33D0F56FB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Filter</a:t>
            </a:r>
            <a:r>
              <a:rPr lang="zh-CN" altLang="en-US" dirty="0"/>
              <a:t> </a:t>
            </a:r>
            <a:r>
              <a:rPr lang="en-US" altLang="zh-CN" dirty="0"/>
              <a:t>out</a:t>
            </a:r>
            <a:r>
              <a:rPr lang="zh-CN" altLang="en-US" dirty="0"/>
              <a:t> </a:t>
            </a:r>
            <a:r>
              <a:rPr lang="en-US" altLang="zh-CN" dirty="0"/>
              <a:t>video</a:t>
            </a:r>
            <a:r>
              <a:rPr lang="zh-CN" altLang="en-US" dirty="0"/>
              <a:t> </a:t>
            </a:r>
            <a:r>
              <a:rPr lang="en-US" altLang="zh-CN" dirty="0"/>
              <a:t>clips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least</a:t>
            </a:r>
            <a:r>
              <a:rPr lang="zh-CN" altLang="en-US" dirty="0"/>
              <a:t> </a:t>
            </a:r>
            <a:r>
              <a:rPr lang="en-US" altLang="zh-CN" dirty="0"/>
              <a:t>two</a:t>
            </a:r>
            <a:r>
              <a:rPr lang="zh-CN" altLang="en-US" dirty="0"/>
              <a:t> </a:t>
            </a:r>
            <a:r>
              <a:rPr lang="en-US" altLang="zh-CN" dirty="0"/>
              <a:t>persons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WebVid-10</a:t>
            </a:r>
          </a:p>
          <a:p>
            <a:pPr lvl="1"/>
            <a:r>
              <a:rPr lang="en-US" b="1" dirty="0"/>
              <a:t>Person</a:t>
            </a:r>
            <a:r>
              <a:rPr lang="zh-CN" altLang="en-US" b="1" dirty="0"/>
              <a:t> </a:t>
            </a:r>
            <a:r>
              <a:rPr lang="en-US" altLang="zh-CN" b="1" dirty="0"/>
              <a:t>Detection</a:t>
            </a:r>
            <a:r>
              <a:rPr lang="zh-CN" altLang="en-US" b="1" dirty="0"/>
              <a:t> </a:t>
            </a:r>
            <a:r>
              <a:rPr lang="en-US" altLang="zh-CN" b="1" dirty="0"/>
              <a:t>Filter:</a:t>
            </a:r>
            <a:r>
              <a:rPr lang="zh-CN" altLang="en-US" b="1" dirty="0"/>
              <a:t> </a:t>
            </a:r>
            <a:r>
              <a:rPr lang="en-US" altLang="zh-CN" b="1" i="1" dirty="0"/>
              <a:t>Detectron-2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F63824-EDD0-893D-D59A-B96E4DCF7F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47" t="43450" r="3984" b="24007"/>
          <a:stretch/>
        </p:blipFill>
        <p:spPr>
          <a:xfrm>
            <a:off x="4750420" y="158969"/>
            <a:ext cx="7114478" cy="1666656"/>
          </a:xfrm>
          <a:prstGeom prst="rect">
            <a:avLst/>
          </a:prstGeom>
        </p:spPr>
      </p:pic>
      <p:pic>
        <p:nvPicPr>
          <p:cNvPr id="6" name="Picture 5" descr="A person riding a bicycle with a child&#10;&#10;Description automatically generated">
            <a:extLst>
              <a:ext uri="{FF2B5EF4-FFF2-40B4-BE49-F238E27FC236}">
                <a16:creationId xmlns:a16="http://schemas.microsoft.com/office/drawing/2014/main" id="{BEA8C18A-4470-B883-4410-A682ED401A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711231"/>
            <a:ext cx="6350000" cy="3987800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9634AD6-9D14-BD75-C4EB-4CCA07920B43}"/>
              </a:ext>
            </a:extLst>
          </p:cNvPr>
          <p:cNvSpPr/>
          <p:nvPr/>
        </p:nvSpPr>
        <p:spPr>
          <a:xfrm>
            <a:off x="8106317" y="4458162"/>
            <a:ext cx="2438400" cy="7593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Filter videos with at least two persons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FFE813D-B012-1A0B-03BF-3A4057554E59}"/>
              </a:ext>
            </a:extLst>
          </p:cNvPr>
          <p:cNvSpPr/>
          <p:nvPr/>
        </p:nvSpPr>
        <p:spPr>
          <a:xfrm>
            <a:off x="8178218" y="3993949"/>
            <a:ext cx="2287421" cy="29118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Middle</a:t>
            </a:r>
            <a:r>
              <a:rPr lang="zh-CN" altLang="en-US" sz="1400" dirty="0"/>
              <a:t> </a:t>
            </a:r>
            <a:r>
              <a:rPr lang="en-US" altLang="zh-CN" sz="1400" dirty="0"/>
              <a:t>f</a:t>
            </a:r>
            <a:r>
              <a:rPr lang="en-US" sz="1400" dirty="0"/>
              <a:t>rame</a:t>
            </a:r>
            <a:r>
              <a:rPr lang="zh-CN" altLang="en-US" sz="1400" dirty="0"/>
              <a:t> </a:t>
            </a:r>
            <a:r>
              <a:rPr lang="en-US" altLang="zh-CN" sz="1400" dirty="0"/>
              <a:t>of</a:t>
            </a:r>
            <a:r>
              <a:rPr lang="zh-CN" altLang="en-US" sz="1400" dirty="0"/>
              <a:t> </a:t>
            </a:r>
            <a:r>
              <a:rPr lang="en-US" altLang="zh-CN" sz="1400" dirty="0"/>
              <a:t>the</a:t>
            </a:r>
            <a:r>
              <a:rPr lang="zh-CN" altLang="en-US" sz="1400" dirty="0"/>
              <a:t> </a:t>
            </a:r>
            <a:r>
              <a:rPr lang="en-US" altLang="zh-CN" sz="1400" dirty="0"/>
              <a:t>video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943239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7ED26-5199-8982-925E-3D963970F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WebVid</a:t>
            </a:r>
            <a:r>
              <a:rPr lang="en-US" altLang="zh-CN" dirty="0"/>
              <a:t>-Motion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11632F-7203-D456-C8D4-A33D0F56FB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Filter</a:t>
            </a:r>
            <a:r>
              <a:rPr lang="zh-CN" altLang="en-US" dirty="0"/>
              <a:t> </a:t>
            </a:r>
            <a:r>
              <a:rPr lang="en-US" altLang="zh-CN" dirty="0"/>
              <a:t>out</a:t>
            </a:r>
            <a:r>
              <a:rPr lang="zh-CN" altLang="en-US" dirty="0"/>
              <a:t> </a:t>
            </a:r>
            <a:r>
              <a:rPr lang="en-US" altLang="zh-CN" dirty="0"/>
              <a:t>video</a:t>
            </a:r>
            <a:r>
              <a:rPr lang="zh-CN" altLang="en-US" dirty="0"/>
              <a:t> </a:t>
            </a:r>
            <a:r>
              <a:rPr lang="en-US" altLang="zh-CN" dirty="0"/>
              <a:t>clips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least</a:t>
            </a:r>
            <a:r>
              <a:rPr lang="zh-CN" altLang="en-US" dirty="0"/>
              <a:t> </a:t>
            </a:r>
            <a:r>
              <a:rPr lang="en-US" altLang="zh-CN" dirty="0"/>
              <a:t>two</a:t>
            </a:r>
            <a:r>
              <a:rPr lang="zh-CN" altLang="en-US" dirty="0"/>
              <a:t> </a:t>
            </a:r>
            <a:r>
              <a:rPr lang="en-US" altLang="zh-CN" dirty="0"/>
              <a:t>persons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WebVid-10</a:t>
            </a:r>
          </a:p>
          <a:p>
            <a:pPr lvl="1"/>
            <a:r>
              <a:rPr lang="en-US" dirty="0"/>
              <a:t>Person</a:t>
            </a:r>
            <a:r>
              <a:rPr lang="zh-CN" altLang="en-US" dirty="0"/>
              <a:t> </a:t>
            </a:r>
            <a:r>
              <a:rPr lang="en-US" altLang="zh-CN" dirty="0"/>
              <a:t>Detection</a:t>
            </a:r>
            <a:r>
              <a:rPr lang="zh-CN" altLang="en-US" dirty="0"/>
              <a:t> </a:t>
            </a:r>
            <a:r>
              <a:rPr lang="en-US" altLang="zh-CN" dirty="0"/>
              <a:t>Filter:</a:t>
            </a:r>
            <a:r>
              <a:rPr lang="zh-CN" altLang="en-US" dirty="0"/>
              <a:t> </a:t>
            </a:r>
            <a:r>
              <a:rPr lang="en-US" altLang="zh-CN" i="1" dirty="0"/>
              <a:t>Detectron-2</a:t>
            </a:r>
          </a:p>
          <a:p>
            <a:pPr lvl="1"/>
            <a:r>
              <a:rPr lang="en-US" altLang="zh-CN" b="1" dirty="0"/>
              <a:t>Motion</a:t>
            </a:r>
            <a:r>
              <a:rPr lang="zh-CN" altLang="en-US" b="1" dirty="0"/>
              <a:t> </a:t>
            </a:r>
            <a:r>
              <a:rPr lang="en-US" altLang="zh-CN" b="1" dirty="0"/>
              <a:t>Estimation:</a:t>
            </a:r>
            <a:r>
              <a:rPr lang="zh-CN" altLang="en-US" b="1" dirty="0"/>
              <a:t> </a:t>
            </a:r>
            <a:r>
              <a:rPr lang="en-US" altLang="zh-CN" b="1" i="1" dirty="0"/>
              <a:t>TRACE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F63824-EDD0-893D-D59A-B96E4DCF7F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47" t="43450" r="3984" b="24007"/>
          <a:stretch/>
        </p:blipFill>
        <p:spPr>
          <a:xfrm>
            <a:off x="4750420" y="158969"/>
            <a:ext cx="7114478" cy="1666656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F958665-2EDD-9687-227C-FAB59A4181FE}"/>
              </a:ext>
            </a:extLst>
          </p:cNvPr>
          <p:cNvSpPr/>
          <p:nvPr/>
        </p:nvSpPr>
        <p:spPr>
          <a:xfrm>
            <a:off x="8518912" y="3696872"/>
            <a:ext cx="2834888" cy="8264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Per-frame Per-subject</a:t>
            </a:r>
          </a:p>
          <a:p>
            <a:pPr algn="ctr"/>
            <a:r>
              <a:rPr lang="en-US" b="1" dirty="0"/>
              <a:t>Global translation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1915A20-8640-73BF-588E-FBD51B26FE37}"/>
              </a:ext>
            </a:extLst>
          </p:cNvPr>
          <p:cNvSpPr/>
          <p:nvPr/>
        </p:nvSpPr>
        <p:spPr>
          <a:xfrm>
            <a:off x="8518912" y="4658303"/>
            <a:ext cx="2834888" cy="7593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Per-frame Per-subject</a:t>
            </a:r>
          </a:p>
          <a:p>
            <a:pPr algn="ctr"/>
            <a:r>
              <a:rPr lang="en-US" b="1" dirty="0"/>
              <a:t>Joint rotation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36E7C8C-5FCC-035D-F808-FFDCDC58C0BB}"/>
              </a:ext>
            </a:extLst>
          </p:cNvPr>
          <p:cNvSpPr/>
          <p:nvPr/>
        </p:nvSpPr>
        <p:spPr>
          <a:xfrm>
            <a:off x="8518912" y="5619733"/>
            <a:ext cx="2834888" cy="7748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Per-frame Per-subject</a:t>
            </a:r>
          </a:p>
          <a:p>
            <a:pPr algn="ctr"/>
            <a:r>
              <a:rPr lang="en-US" b="1" dirty="0"/>
              <a:t>Shape Information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5D4E31-6C6E-478C-F83E-95C0FD769E0E}"/>
              </a:ext>
            </a:extLst>
          </p:cNvPr>
          <p:cNvSpPr/>
          <p:nvPr/>
        </p:nvSpPr>
        <p:spPr>
          <a:xfrm>
            <a:off x="9233377" y="2817520"/>
            <a:ext cx="1461429" cy="71456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3D Motion </a:t>
            </a:r>
            <a:r>
              <a:rPr lang="en-US" dirty="0" err="1"/>
              <a:t>Offest</a:t>
            </a:r>
            <a:r>
              <a:rPr lang="en-US" dirty="0"/>
              <a:t> Map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D7EBC53-7853-CDC8-1ED1-8C5099DDFA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368" y="2985675"/>
            <a:ext cx="7250103" cy="371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871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7ED26-5199-8982-925E-3D963970F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WebVid</a:t>
            </a:r>
            <a:r>
              <a:rPr lang="en-US" altLang="zh-CN" dirty="0"/>
              <a:t>-Motion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11632F-7203-D456-C8D4-A33D0F56FB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Filter</a:t>
            </a:r>
            <a:r>
              <a:rPr lang="zh-CN" altLang="en-US" dirty="0"/>
              <a:t> </a:t>
            </a:r>
            <a:r>
              <a:rPr lang="en-US" altLang="zh-CN" dirty="0"/>
              <a:t>out</a:t>
            </a:r>
            <a:r>
              <a:rPr lang="zh-CN" altLang="en-US" dirty="0"/>
              <a:t> </a:t>
            </a:r>
            <a:r>
              <a:rPr lang="en-US" altLang="zh-CN" dirty="0"/>
              <a:t>video</a:t>
            </a:r>
            <a:r>
              <a:rPr lang="zh-CN" altLang="en-US" dirty="0"/>
              <a:t> </a:t>
            </a:r>
            <a:r>
              <a:rPr lang="en-US" altLang="zh-CN" dirty="0"/>
              <a:t>clips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least</a:t>
            </a:r>
            <a:r>
              <a:rPr lang="zh-CN" altLang="en-US" dirty="0"/>
              <a:t> </a:t>
            </a:r>
            <a:r>
              <a:rPr lang="en-US" altLang="zh-CN" dirty="0"/>
              <a:t>two</a:t>
            </a:r>
            <a:r>
              <a:rPr lang="zh-CN" altLang="en-US" dirty="0"/>
              <a:t> </a:t>
            </a:r>
            <a:r>
              <a:rPr lang="en-US" altLang="zh-CN" dirty="0"/>
              <a:t>persons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WebVid-10</a:t>
            </a:r>
          </a:p>
          <a:p>
            <a:pPr lvl="1"/>
            <a:r>
              <a:rPr lang="en-US" dirty="0"/>
              <a:t>Person</a:t>
            </a:r>
            <a:r>
              <a:rPr lang="zh-CN" altLang="en-US" dirty="0"/>
              <a:t> </a:t>
            </a:r>
            <a:r>
              <a:rPr lang="en-US" altLang="zh-CN" dirty="0"/>
              <a:t>Detection</a:t>
            </a:r>
            <a:r>
              <a:rPr lang="zh-CN" altLang="en-US" dirty="0"/>
              <a:t> </a:t>
            </a:r>
            <a:r>
              <a:rPr lang="en-US" altLang="zh-CN" dirty="0"/>
              <a:t>Filter:</a:t>
            </a:r>
            <a:r>
              <a:rPr lang="zh-CN" altLang="en-US" dirty="0"/>
              <a:t> </a:t>
            </a:r>
            <a:r>
              <a:rPr lang="en-US" altLang="zh-CN" i="1" dirty="0"/>
              <a:t>Detectron-2</a:t>
            </a:r>
          </a:p>
          <a:p>
            <a:pPr lvl="1"/>
            <a:r>
              <a:rPr lang="en-US" altLang="zh-CN" dirty="0"/>
              <a:t>Motion</a:t>
            </a:r>
            <a:r>
              <a:rPr lang="zh-CN" altLang="en-US" dirty="0"/>
              <a:t> </a:t>
            </a:r>
            <a:r>
              <a:rPr lang="en-US" altLang="zh-CN" dirty="0"/>
              <a:t>Estimation:</a:t>
            </a:r>
            <a:r>
              <a:rPr lang="zh-CN" altLang="en-US" dirty="0"/>
              <a:t> </a:t>
            </a:r>
            <a:r>
              <a:rPr lang="en-US" altLang="zh-CN" i="1" dirty="0"/>
              <a:t>TRACE</a:t>
            </a:r>
          </a:p>
          <a:p>
            <a:pPr lvl="1"/>
            <a:r>
              <a:rPr lang="en-US" b="1" dirty="0"/>
              <a:t>Motion Captioning: </a:t>
            </a:r>
            <a:r>
              <a:rPr lang="en-US" b="1" i="1" dirty="0" err="1"/>
              <a:t>InstructBLIP</a:t>
            </a:r>
            <a:endParaRPr lang="en-US" b="1" i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F63824-EDD0-893D-D59A-B96E4DCF7F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47" t="43450" r="3984" b="24007"/>
          <a:stretch/>
        </p:blipFill>
        <p:spPr>
          <a:xfrm>
            <a:off x="4750420" y="158969"/>
            <a:ext cx="7114478" cy="1666656"/>
          </a:xfrm>
          <a:prstGeom prst="rect">
            <a:avLst/>
          </a:prstGeom>
        </p:spPr>
      </p:pic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ED83734C-790B-B061-AD67-CA0F457BB246}"/>
              </a:ext>
            </a:extLst>
          </p:cNvPr>
          <p:cNvSpPr/>
          <p:nvPr/>
        </p:nvSpPr>
        <p:spPr>
          <a:xfrm>
            <a:off x="8057766" y="4461616"/>
            <a:ext cx="2503860" cy="570760"/>
          </a:xfrm>
          <a:prstGeom prst="wedgeRoundRectCallout">
            <a:avLst>
              <a:gd name="adj1" fmla="val -46318"/>
              <a:gd name="adj2" fmla="val 11737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/>
              <a:t>“describe the person or group of people’s action and body poses in the image”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A5CBB01-778C-B783-8B3F-04C2D7707EB4}"/>
              </a:ext>
            </a:extLst>
          </p:cNvPr>
          <p:cNvSpPr/>
          <p:nvPr/>
        </p:nvSpPr>
        <p:spPr>
          <a:xfrm>
            <a:off x="8178218" y="3993949"/>
            <a:ext cx="2287421" cy="29118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Middle</a:t>
            </a:r>
            <a:r>
              <a:rPr lang="zh-CN" altLang="en-US" sz="1400" dirty="0"/>
              <a:t> </a:t>
            </a:r>
            <a:r>
              <a:rPr lang="en-US" altLang="zh-CN" sz="1400" dirty="0"/>
              <a:t>f</a:t>
            </a:r>
            <a:r>
              <a:rPr lang="en-US" sz="1400" dirty="0"/>
              <a:t>rame</a:t>
            </a:r>
            <a:r>
              <a:rPr lang="zh-CN" altLang="en-US" sz="1400" dirty="0"/>
              <a:t> </a:t>
            </a:r>
            <a:r>
              <a:rPr lang="en-US" altLang="zh-CN" sz="1400" dirty="0"/>
              <a:t>of</a:t>
            </a:r>
            <a:r>
              <a:rPr lang="zh-CN" altLang="en-US" sz="1400" dirty="0"/>
              <a:t> </a:t>
            </a:r>
            <a:r>
              <a:rPr lang="en-US" altLang="zh-CN" sz="1400" dirty="0"/>
              <a:t>the</a:t>
            </a:r>
            <a:r>
              <a:rPr lang="zh-CN" altLang="en-US" sz="1400" dirty="0"/>
              <a:t> </a:t>
            </a:r>
            <a:r>
              <a:rPr lang="en-US" altLang="zh-CN" sz="1400" dirty="0"/>
              <a:t>video</a:t>
            </a:r>
            <a:endParaRPr lang="en-US" sz="1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3E876E5-C409-E77D-1EB2-EEF4B1205B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468" y="3467710"/>
            <a:ext cx="7114478" cy="323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038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0B130-B685-8A7A-83A1-26A0DEFDE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Synthesis Framework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E6DE891-5884-888D-A8E2-03146A8E8D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597660"/>
            <a:ext cx="7714785" cy="454974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C6DADD6-F7D0-EC5B-DA47-35AB1C5DBAAC}"/>
              </a:ext>
            </a:extLst>
          </p:cNvPr>
          <p:cNvSpPr/>
          <p:nvPr/>
        </p:nvSpPr>
        <p:spPr>
          <a:xfrm>
            <a:off x="4348977" y="1368750"/>
            <a:ext cx="1895706" cy="27542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Reference Pose Frame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03E812F-1B24-BD0C-A66D-77FC0A83E3DC}"/>
              </a:ext>
            </a:extLst>
          </p:cNvPr>
          <p:cNvSpPr/>
          <p:nvPr/>
        </p:nvSpPr>
        <p:spPr>
          <a:xfrm>
            <a:off x="3414133" y="4544141"/>
            <a:ext cx="449765" cy="234175"/>
          </a:xfrm>
          <a:prstGeom prst="rect">
            <a:avLst/>
          </a:prstGeom>
          <a:noFill/>
          <a:ln w="1905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FDBD83-27E3-88E2-096A-A1004797B9A9}"/>
              </a:ext>
            </a:extLst>
          </p:cNvPr>
          <p:cNvSpPr/>
          <p:nvPr/>
        </p:nvSpPr>
        <p:spPr>
          <a:xfrm>
            <a:off x="1613792" y="4544141"/>
            <a:ext cx="449765" cy="234175"/>
          </a:xfrm>
          <a:prstGeom prst="rect">
            <a:avLst/>
          </a:prstGeom>
          <a:noFill/>
          <a:ln w="1905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3462D23-18E6-E446-4FB4-32E25498E671}"/>
              </a:ext>
            </a:extLst>
          </p:cNvPr>
          <p:cNvSpPr/>
          <p:nvPr/>
        </p:nvSpPr>
        <p:spPr>
          <a:xfrm>
            <a:off x="4348977" y="1690688"/>
            <a:ext cx="1895706" cy="26903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Text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1BFD6E-2962-AD77-EDDC-1EBF210E23AB}"/>
              </a:ext>
            </a:extLst>
          </p:cNvPr>
          <p:cNvSpPr txBox="1"/>
          <p:nvPr/>
        </p:nvSpPr>
        <p:spPr>
          <a:xfrm>
            <a:off x="767575" y="6104782"/>
            <a:ext cx="7738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Pose</a:t>
            </a:r>
            <a:r>
              <a:rPr lang="zh-CN" alt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layer</a:t>
            </a:r>
            <a:r>
              <a:rPr lang="zh-CN" alt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altLang="zh-CN" dirty="0">
                <a:sym typeface="Wingdings" pitchFamily="2" charset="2"/>
              </a:rPr>
              <a:t>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focus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on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per-frame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olidFill>
                  <a:schemeClr val="accent1">
                    <a:lumMod val="60000"/>
                    <a:lumOff val="40000"/>
                  </a:schemeClr>
                </a:solidFill>
                <a:sym typeface="Wingdings" pitchFamily="2" charset="2"/>
              </a:rPr>
              <a:t>subject</a:t>
            </a:r>
            <a:r>
              <a:rPr lang="zh-CN" altLang="en-US" dirty="0">
                <a:solidFill>
                  <a:schemeClr val="accent1">
                    <a:lumMod val="60000"/>
                    <a:lumOff val="40000"/>
                  </a:schemeClr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chemeClr val="accent1">
                    <a:lumMod val="60000"/>
                    <a:lumOff val="40000"/>
                  </a:schemeClr>
                </a:solidFill>
                <a:sym typeface="Wingdings" pitchFamily="2" charset="2"/>
              </a:rPr>
              <a:t>interaction</a:t>
            </a:r>
            <a:r>
              <a:rPr lang="zh-CN" altLang="en-US" dirty="0">
                <a:solidFill>
                  <a:schemeClr val="accent1">
                    <a:lumMod val="60000"/>
                    <a:lumOff val="40000"/>
                  </a:schemeClr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chemeClr val="accent1">
                    <a:lumMod val="60000"/>
                    <a:lumOff val="40000"/>
                  </a:schemeClr>
                </a:solidFill>
                <a:sym typeface="Wingdings" pitchFamily="2" charset="2"/>
              </a:rPr>
              <a:t></a:t>
            </a:r>
            <a:r>
              <a:rPr lang="zh-CN" altLang="en-US" dirty="0">
                <a:solidFill>
                  <a:schemeClr val="accent1">
                    <a:lumMod val="60000"/>
                    <a:lumOff val="40000"/>
                  </a:schemeClr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chemeClr val="accent1">
                    <a:lumMod val="60000"/>
                    <a:lumOff val="40000"/>
                  </a:schemeClr>
                </a:solidFill>
                <a:sym typeface="Wingdings" pitchFamily="2" charset="2"/>
              </a:rPr>
              <a:t>spatial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chemeClr val="accent2">
                    <a:lumMod val="60000"/>
                    <a:lumOff val="40000"/>
                  </a:schemeClr>
                </a:solidFill>
                <a:sym typeface="Wingdings" pitchFamily="2" charset="2"/>
              </a:rPr>
              <a:t>Motion</a:t>
            </a:r>
            <a:r>
              <a:rPr lang="zh-CN" altLang="en-US" dirty="0">
                <a:solidFill>
                  <a:schemeClr val="accent2">
                    <a:lumMod val="60000"/>
                    <a:lumOff val="40000"/>
                  </a:schemeClr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chemeClr val="accent2">
                    <a:lumMod val="60000"/>
                    <a:lumOff val="40000"/>
                  </a:schemeClr>
                </a:solidFill>
                <a:sym typeface="Wingdings" pitchFamily="2" charset="2"/>
              </a:rPr>
              <a:t>layer</a:t>
            </a:r>
            <a:r>
              <a:rPr lang="zh-CN" altLang="en-US" dirty="0">
                <a:solidFill>
                  <a:schemeClr val="accent2">
                    <a:lumMod val="60000"/>
                    <a:lumOff val="40000"/>
                  </a:schemeClr>
                </a:solidFill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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focus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on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olidFill>
                  <a:schemeClr val="accent2">
                    <a:lumMod val="60000"/>
                    <a:lumOff val="40000"/>
                  </a:schemeClr>
                </a:solidFill>
                <a:sym typeface="Wingdings" pitchFamily="2" charset="2"/>
              </a:rPr>
              <a:t>per-subject</a:t>
            </a:r>
            <a:r>
              <a:rPr lang="zh-CN" altLang="en-US" dirty="0">
                <a:solidFill>
                  <a:schemeClr val="accent2">
                    <a:lumMod val="60000"/>
                    <a:lumOff val="40000"/>
                  </a:schemeClr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chemeClr val="accent2">
                    <a:lumMod val="60000"/>
                    <a:lumOff val="40000"/>
                  </a:schemeClr>
                </a:solidFill>
                <a:sym typeface="Wingdings" pitchFamily="2" charset="2"/>
              </a:rPr>
              <a:t>movement</a:t>
            </a:r>
            <a:r>
              <a:rPr lang="zh-CN" altLang="en-US" dirty="0">
                <a:solidFill>
                  <a:schemeClr val="accent2">
                    <a:lumMod val="60000"/>
                    <a:lumOff val="40000"/>
                  </a:schemeClr>
                </a:solidFill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through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time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olidFill>
                  <a:schemeClr val="accent2">
                    <a:lumMod val="60000"/>
                    <a:lumOff val="40000"/>
                  </a:schemeClr>
                </a:solidFill>
                <a:sym typeface="Wingdings" pitchFamily="2" charset="2"/>
              </a:rPr>
              <a:t></a:t>
            </a:r>
            <a:r>
              <a:rPr lang="zh-CN" altLang="en-US" dirty="0">
                <a:solidFill>
                  <a:schemeClr val="accent2">
                    <a:lumMod val="60000"/>
                    <a:lumOff val="40000"/>
                  </a:schemeClr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chemeClr val="accent2">
                    <a:lumMod val="60000"/>
                    <a:lumOff val="40000"/>
                  </a:schemeClr>
                </a:solidFill>
                <a:sym typeface="Wingdings" pitchFamily="2" charset="2"/>
              </a:rPr>
              <a:t>temporal</a:t>
            </a:r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90E2F670-F0BB-49C9-6F2A-8E7E18FC3058}"/>
              </a:ext>
            </a:extLst>
          </p:cNvPr>
          <p:cNvSpPr/>
          <p:nvPr/>
        </p:nvSpPr>
        <p:spPr>
          <a:xfrm>
            <a:off x="8443331" y="2648963"/>
            <a:ext cx="2910469" cy="8028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Stage 1: text to single-frame multi-person pose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21AB7CB-F07A-236F-13C8-A6820BA133A9}"/>
              </a:ext>
            </a:extLst>
          </p:cNvPr>
          <p:cNvSpPr/>
          <p:nvPr/>
        </p:nvSpPr>
        <p:spPr>
          <a:xfrm>
            <a:off x="8443331" y="4444757"/>
            <a:ext cx="2910469" cy="8028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Stage 2: text to multi-person model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74F93C-B62A-9D51-E7CC-CA7956DF7413}"/>
              </a:ext>
            </a:extLst>
          </p:cNvPr>
          <p:cNvSpPr txBox="1"/>
          <p:nvPr/>
        </p:nvSpPr>
        <p:spPr>
          <a:xfrm>
            <a:off x="8673789" y="5217957"/>
            <a:ext cx="3023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Pose</a:t>
            </a:r>
            <a:r>
              <a:rPr lang="zh-CN" alt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layer❄️</a:t>
            </a:r>
            <a:r>
              <a:rPr lang="zh-CN" alt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CA" altLang="zh-CN" dirty="0"/>
              <a:t>+</a:t>
            </a:r>
            <a:r>
              <a:rPr lang="en-CA" altLang="zh-CN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accent2">
                    <a:lumMod val="60000"/>
                    <a:lumOff val="40000"/>
                  </a:schemeClr>
                </a:solidFill>
                <a:sym typeface="Wingdings" pitchFamily="2" charset="2"/>
              </a:rPr>
              <a:t>Motion</a:t>
            </a:r>
            <a:r>
              <a:rPr lang="zh-CN" altLang="en-US" dirty="0">
                <a:solidFill>
                  <a:schemeClr val="accent2">
                    <a:lumMod val="60000"/>
                    <a:lumOff val="40000"/>
                  </a:schemeClr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chemeClr val="accent2">
                    <a:lumMod val="60000"/>
                    <a:lumOff val="40000"/>
                  </a:schemeClr>
                </a:solidFill>
                <a:sym typeface="Wingdings" pitchFamily="2" charset="2"/>
              </a:rPr>
              <a:t>layer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07C9D5-E29D-87DF-5FE9-8A04B1D1F1C1}"/>
              </a:ext>
            </a:extLst>
          </p:cNvPr>
          <p:cNvSpPr txBox="1"/>
          <p:nvPr/>
        </p:nvSpPr>
        <p:spPr>
          <a:xfrm>
            <a:off x="9252725" y="3435590"/>
            <a:ext cx="1285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Pose</a:t>
            </a:r>
            <a:r>
              <a:rPr lang="zh-CN" alt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layer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2002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37476-08FB-E43B-F99F-9D3FA2676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1A1916A-C626-27B0-E9C4-6F27DE92D9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538288"/>
            <a:ext cx="7911765" cy="25021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A35819-5EBC-FC25-1A32-AB49FB8B9E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84"/>
          <a:stretch/>
        </p:blipFill>
        <p:spPr>
          <a:xfrm>
            <a:off x="838200" y="4243388"/>
            <a:ext cx="7772400" cy="243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1632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A47C997-9166-D7AD-C065-7A9FB2F9D9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3604376"/>
            <a:ext cx="7772400" cy="14338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A6C3B9-9858-A0A8-1342-AA0C063EE34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CA"/>
              <a:t>FreeMotion: A Unified Framework for Number-free Text-to-Motion Synthesis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9674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0A631-8768-2249-D812-486BA11F6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Results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36763B-A53A-0C6D-7E9E-134E51A46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0682" y="0"/>
            <a:ext cx="6638698" cy="2632233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394ABA16-F7ED-A789-97FD-468A6B9158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445032" y="2506662"/>
            <a:ext cx="9086127" cy="435133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FCA8823-8B93-FBB7-382E-9F46E119F3E3}"/>
              </a:ext>
            </a:extLst>
          </p:cNvPr>
          <p:cNvSpPr/>
          <p:nvPr/>
        </p:nvSpPr>
        <p:spPr>
          <a:xfrm>
            <a:off x="4801075" y="2218251"/>
            <a:ext cx="1206963" cy="218103"/>
          </a:xfrm>
          <a:prstGeom prst="rect">
            <a:avLst/>
          </a:prstGeom>
          <a:noFill/>
          <a:ln w="1905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B501D2-7532-A40D-7E52-FF5A91024B86}"/>
              </a:ext>
            </a:extLst>
          </p:cNvPr>
          <p:cNvSpPr/>
          <p:nvPr/>
        </p:nvSpPr>
        <p:spPr>
          <a:xfrm>
            <a:off x="6008038" y="2218250"/>
            <a:ext cx="1423763" cy="218103"/>
          </a:xfrm>
          <a:prstGeom prst="rect">
            <a:avLst/>
          </a:prstGeom>
          <a:noFill/>
          <a:ln w="1905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57AF58-70C9-8407-5C74-351EE4D50381}"/>
              </a:ext>
            </a:extLst>
          </p:cNvPr>
          <p:cNvSpPr/>
          <p:nvPr/>
        </p:nvSpPr>
        <p:spPr>
          <a:xfrm>
            <a:off x="7516695" y="2218249"/>
            <a:ext cx="2075300" cy="218103"/>
          </a:xfrm>
          <a:prstGeom prst="rect">
            <a:avLst/>
          </a:prstGeom>
          <a:noFill/>
          <a:ln w="1905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370310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18811-9367-16E5-1C1A-2AAF1BE1F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pic>
        <p:nvPicPr>
          <p:cNvPr id="3" name="Content Placeholder 6">
            <a:hlinkClick r:id="rId2"/>
            <a:extLst>
              <a:ext uri="{FF2B5EF4-FFF2-40B4-BE49-F238E27FC236}">
                <a16:creationId xmlns:a16="http://schemas.microsoft.com/office/drawing/2014/main" id="{A7AEB8D0-A784-FD4C-73AA-A5811EBF72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06541" y="2024408"/>
            <a:ext cx="6185459" cy="35311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153E61-02C6-AC7F-3054-23AA85B7D3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654" y="2284082"/>
            <a:ext cx="5591887" cy="321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8651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6E46D1-7630-49C8-0574-D6A398B5A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/>
              <a:t>Rethinking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A743BF-8752-37E2-DDD5-D953EDA4E6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r>
              <a:rPr lang="en-US" sz="2000"/>
              <a:t>Free</a:t>
            </a:r>
            <a:r>
              <a:rPr lang="en-US" altLang="zh-CN" sz="2000"/>
              <a:t>Motion</a:t>
            </a:r>
          </a:p>
          <a:p>
            <a:pPr lvl="1">
              <a:buFont typeface="Wingdings" pitchFamily="2" charset="2"/>
              <a:buChar char="ü"/>
            </a:pPr>
            <a:r>
              <a:rPr lang="en-US" altLang="zh-CN" sz="2000"/>
              <a:t>Provide</a:t>
            </a:r>
            <a:r>
              <a:rPr lang="zh-CN" altLang="en-US" sz="2000"/>
              <a:t> </a:t>
            </a:r>
            <a:r>
              <a:rPr lang="en-US" altLang="zh-CN" sz="2000"/>
              <a:t>a</a:t>
            </a:r>
            <a:r>
              <a:rPr lang="zh-CN" altLang="en-US" sz="2000"/>
              <a:t> </a:t>
            </a:r>
            <a:r>
              <a:rPr lang="en-US" altLang="zh-CN" sz="2000"/>
              <a:t>smart</a:t>
            </a:r>
            <a:r>
              <a:rPr lang="zh-CN" altLang="en-US" sz="2000"/>
              <a:t> </a:t>
            </a:r>
            <a:r>
              <a:rPr lang="en-US" altLang="zh-CN" sz="2000"/>
              <a:t>shortcuts</a:t>
            </a:r>
            <a:r>
              <a:rPr lang="zh-CN" altLang="en-US" sz="2000"/>
              <a:t> </a:t>
            </a:r>
            <a:r>
              <a:rPr lang="en-US" altLang="zh-CN" sz="2000" b="1"/>
              <a:t>to</a:t>
            </a:r>
            <a:r>
              <a:rPr lang="zh-CN" altLang="en-US" sz="2000" b="1"/>
              <a:t> </a:t>
            </a:r>
            <a:r>
              <a:rPr lang="en-US" altLang="zh-CN" sz="2000" b="1"/>
              <a:t>lift</a:t>
            </a:r>
            <a:r>
              <a:rPr lang="zh-CN" altLang="en-US" sz="2000" b="1"/>
              <a:t> </a:t>
            </a:r>
            <a:r>
              <a:rPr lang="en-US" altLang="zh-CN" sz="2000" b="1"/>
              <a:t>N-person</a:t>
            </a:r>
            <a:r>
              <a:rPr lang="zh-CN" altLang="en-US" sz="2000" b="1"/>
              <a:t> </a:t>
            </a:r>
            <a:r>
              <a:rPr lang="en-US" altLang="zh-CN" sz="2000" b="1"/>
              <a:t>motion</a:t>
            </a:r>
            <a:r>
              <a:rPr lang="zh-CN" altLang="en-US" sz="2000" b="1"/>
              <a:t> </a:t>
            </a:r>
            <a:r>
              <a:rPr lang="en-US" altLang="zh-CN" sz="2000" b="1"/>
              <a:t>synthesis</a:t>
            </a:r>
            <a:r>
              <a:rPr lang="zh-CN" altLang="en-US" sz="2000" b="1"/>
              <a:t> </a:t>
            </a:r>
            <a:r>
              <a:rPr lang="en-US" altLang="zh-CN" sz="2000" b="1"/>
              <a:t>from</a:t>
            </a:r>
            <a:r>
              <a:rPr lang="zh-CN" altLang="en-US" sz="2000" b="1"/>
              <a:t> </a:t>
            </a:r>
            <a:r>
              <a:rPr lang="en-US" altLang="zh-CN" sz="2000" b="1"/>
              <a:t>one/two-</a:t>
            </a:r>
            <a:r>
              <a:rPr lang="zh-CN" altLang="en-US" sz="2000" b="1"/>
              <a:t> </a:t>
            </a:r>
            <a:r>
              <a:rPr lang="en-US" altLang="zh-CN" sz="2000" b="1"/>
              <a:t>person</a:t>
            </a:r>
            <a:r>
              <a:rPr lang="zh-CN" altLang="en-US" sz="2000" b="1"/>
              <a:t> </a:t>
            </a:r>
            <a:r>
              <a:rPr lang="en-US" altLang="zh-CN" sz="2000" b="1"/>
              <a:t>motion</a:t>
            </a:r>
            <a:r>
              <a:rPr lang="zh-CN" altLang="en-US" sz="2000" b="1"/>
              <a:t> </a:t>
            </a:r>
            <a:r>
              <a:rPr lang="en-US" altLang="zh-CN" sz="2000" b="1"/>
              <a:t>dataset</a:t>
            </a:r>
          </a:p>
          <a:p>
            <a:pPr lvl="1">
              <a:buFont typeface="Wingdings" pitchFamily="2" charset="2"/>
              <a:buChar char="ü"/>
            </a:pPr>
            <a:r>
              <a:rPr lang="en-US" altLang="zh-CN" sz="2000"/>
              <a:t>N-person</a:t>
            </a:r>
            <a:r>
              <a:rPr lang="zh-CN" altLang="en-US" sz="2000"/>
              <a:t> </a:t>
            </a:r>
            <a:r>
              <a:rPr lang="en-US" altLang="zh-CN" sz="2000"/>
              <a:t>synthesis</a:t>
            </a:r>
            <a:r>
              <a:rPr lang="zh-CN" altLang="en-US" sz="2000"/>
              <a:t> </a:t>
            </a:r>
            <a:r>
              <a:rPr lang="en-US" altLang="zh-CN" sz="2000"/>
              <a:t>quality</a:t>
            </a:r>
            <a:r>
              <a:rPr lang="zh-CN" altLang="en-US" sz="2000"/>
              <a:t> </a:t>
            </a:r>
            <a:r>
              <a:rPr lang="en-US" altLang="zh-CN" sz="2000"/>
              <a:t>shown</a:t>
            </a:r>
            <a:r>
              <a:rPr lang="zh-CN" altLang="en-US" sz="2000"/>
              <a:t> </a:t>
            </a:r>
            <a:r>
              <a:rPr lang="en-US" altLang="zh-CN" sz="2000"/>
              <a:t>is</a:t>
            </a:r>
            <a:r>
              <a:rPr lang="zh-CN" altLang="en-US" sz="2000"/>
              <a:t> </a:t>
            </a:r>
            <a:r>
              <a:rPr lang="en-US" altLang="zh-CN" sz="2000"/>
              <a:t>not</a:t>
            </a:r>
            <a:r>
              <a:rPr lang="zh-CN" altLang="en-US" sz="2000"/>
              <a:t> </a:t>
            </a:r>
            <a:r>
              <a:rPr lang="en-US" altLang="zh-CN" sz="2000"/>
              <a:t>bad</a:t>
            </a:r>
            <a:r>
              <a:rPr lang="zh-CN" altLang="en-US" sz="2000"/>
              <a:t> </a:t>
            </a:r>
            <a:r>
              <a:rPr lang="en-US" altLang="zh-CN" sz="2000"/>
              <a:t>visually</a:t>
            </a:r>
          </a:p>
          <a:p>
            <a:pPr lvl="1"/>
            <a:r>
              <a:rPr lang="en-US" altLang="zh-CN" sz="2000"/>
              <a:t>Lack</a:t>
            </a:r>
            <a:r>
              <a:rPr lang="zh-CN" altLang="en-US" sz="2000"/>
              <a:t> </a:t>
            </a:r>
            <a:r>
              <a:rPr lang="en-US" altLang="zh-CN" sz="2000"/>
              <a:t>of</a:t>
            </a:r>
            <a:r>
              <a:rPr lang="zh-CN" altLang="en-US" sz="2000"/>
              <a:t> </a:t>
            </a:r>
            <a:r>
              <a:rPr lang="en-US" altLang="zh-CN" sz="2000"/>
              <a:t>quantitative</a:t>
            </a:r>
            <a:r>
              <a:rPr lang="zh-CN" altLang="en-US" sz="2000"/>
              <a:t> </a:t>
            </a:r>
            <a:r>
              <a:rPr lang="en-US" altLang="zh-CN" sz="2000"/>
              <a:t>evaluation</a:t>
            </a:r>
            <a:r>
              <a:rPr lang="zh-CN" altLang="en-US" sz="2000"/>
              <a:t> </a:t>
            </a:r>
            <a:r>
              <a:rPr lang="en-US" altLang="zh-CN" sz="2000"/>
              <a:t>metrics</a:t>
            </a:r>
            <a:r>
              <a:rPr lang="zh-CN" altLang="en-US" sz="2000"/>
              <a:t> </a:t>
            </a:r>
            <a:r>
              <a:rPr lang="en-US" altLang="zh-CN" sz="2000"/>
              <a:t>for</a:t>
            </a:r>
            <a:r>
              <a:rPr lang="zh-CN" altLang="en-US" sz="2000"/>
              <a:t> </a:t>
            </a:r>
            <a:r>
              <a:rPr lang="en-US" altLang="zh-CN" sz="2000"/>
              <a:t>N-person</a:t>
            </a:r>
          </a:p>
          <a:p>
            <a:pPr lvl="1"/>
            <a:r>
              <a:rPr lang="en-US" altLang="zh-CN" sz="2000"/>
              <a:t>Single-/Two-person</a:t>
            </a:r>
            <a:r>
              <a:rPr lang="zh-CN" altLang="en-US" sz="2000"/>
              <a:t> </a:t>
            </a:r>
            <a:r>
              <a:rPr lang="en-US" altLang="zh-CN" sz="2000"/>
              <a:t>synthesis</a:t>
            </a:r>
            <a:r>
              <a:rPr lang="zh-CN" altLang="en-US" sz="2000"/>
              <a:t> </a:t>
            </a:r>
            <a:r>
              <a:rPr lang="en-US" altLang="zh-CN" sz="2000"/>
              <a:t>visual</a:t>
            </a:r>
            <a:r>
              <a:rPr lang="zh-CN" altLang="en-US" sz="2000"/>
              <a:t> </a:t>
            </a:r>
            <a:r>
              <a:rPr lang="en-US" altLang="zh-CN" sz="2000"/>
              <a:t>quality</a:t>
            </a:r>
            <a:r>
              <a:rPr lang="zh-CN" altLang="en-US" sz="2000"/>
              <a:t> </a:t>
            </a:r>
            <a:r>
              <a:rPr lang="en-US" altLang="zh-CN" sz="2000"/>
              <a:t>seems</a:t>
            </a:r>
            <a:r>
              <a:rPr lang="zh-CN" altLang="en-US" sz="2000"/>
              <a:t> </a:t>
            </a:r>
            <a:r>
              <a:rPr lang="en-US" altLang="zh-CN" sz="2000"/>
              <a:t>to</a:t>
            </a:r>
            <a:r>
              <a:rPr lang="zh-CN" altLang="en-US" sz="2000"/>
              <a:t> </a:t>
            </a:r>
            <a:r>
              <a:rPr lang="en-US" altLang="zh-CN" sz="2000"/>
              <a:t>be</a:t>
            </a:r>
            <a:r>
              <a:rPr lang="zh-CN" altLang="en-US" sz="2000"/>
              <a:t> </a:t>
            </a:r>
            <a:r>
              <a:rPr lang="en-US" altLang="zh-CN" sz="2000"/>
              <a:t>traded</a:t>
            </a:r>
            <a:r>
              <a:rPr lang="zh-CN" altLang="en-US" sz="2000"/>
              <a:t> </a:t>
            </a:r>
            <a:r>
              <a:rPr lang="en-US" altLang="zh-CN" sz="2000"/>
              <a:t>off</a:t>
            </a:r>
          </a:p>
          <a:p>
            <a:pPr lvl="1"/>
            <a:endParaRPr lang="en-US" altLang="zh-CN" sz="2000"/>
          </a:p>
          <a:p>
            <a:r>
              <a:rPr lang="en-US" sz="2000"/>
              <a:t>LAION</a:t>
            </a:r>
            <a:r>
              <a:rPr lang="en-US" altLang="zh-CN" sz="2000"/>
              <a:t>-Pose</a:t>
            </a:r>
            <a:r>
              <a:rPr lang="zh-CN" altLang="en-US" sz="2000"/>
              <a:t> </a:t>
            </a:r>
            <a:r>
              <a:rPr lang="en-US" altLang="zh-CN" sz="2000"/>
              <a:t>/</a:t>
            </a:r>
            <a:r>
              <a:rPr lang="zh-CN" altLang="en-US" sz="2000"/>
              <a:t> </a:t>
            </a:r>
            <a:r>
              <a:rPr lang="en-US" altLang="zh-CN" sz="2000"/>
              <a:t>WebVis</a:t>
            </a:r>
            <a:r>
              <a:rPr lang="zh-CN" altLang="en-US" sz="2000"/>
              <a:t> </a:t>
            </a:r>
            <a:r>
              <a:rPr lang="en-US" altLang="zh-CN" sz="2000"/>
              <a:t>Motion</a:t>
            </a:r>
          </a:p>
          <a:p>
            <a:pPr lvl="1">
              <a:buFont typeface="Wingdings" pitchFamily="2" charset="2"/>
              <a:buChar char="ü"/>
            </a:pPr>
            <a:r>
              <a:rPr lang="en-US" altLang="zh-CN" sz="2000"/>
              <a:t>Provide</a:t>
            </a:r>
            <a:r>
              <a:rPr lang="zh-CN" altLang="en-US" sz="2000"/>
              <a:t> </a:t>
            </a:r>
            <a:r>
              <a:rPr lang="en-US" altLang="zh-CN" sz="2000"/>
              <a:t>the</a:t>
            </a:r>
            <a:r>
              <a:rPr lang="zh-CN" altLang="en-US" sz="2000"/>
              <a:t> </a:t>
            </a:r>
            <a:r>
              <a:rPr lang="en-US" altLang="zh-CN" sz="2000"/>
              <a:t>first</a:t>
            </a:r>
            <a:r>
              <a:rPr lang="zh-CN" altLang="en-US" sz="2000"/>
              <a:t> </a:t>
            </a:r>
            <a:r>
              <a:rPr lang="en-US" altLang="zh-CN" sz="2000"/>
              <a:t>N-person</a:t>
            </a:r>
            <a:r>
              <a:rPr lang="zh-CN" altLang="en-US" sz="2000"/>
              <a:t> </a:t>
            </a:r>
            <a:r>
              <a:rPr lang="en-US" altLang="zh-CN" sz="2000"/>
              <a:t>motion</a:t>
            </a:r>
            <a:r>
              <a:rPr lang="zh-CN" altLang="en-US" sz="2000"/>
              <a:t> </a:t>
            </a:r>
            <a:r>
              <a:rPr lang="en-US" altLang="zh-CN" sz="2000"/>
              <a:t>dataset</a:t>
            </a:r>
          </a:p>
          <a:p>
            <a:pPr lvl="1">
              <a:buFont typeface="Wingdings" pitchFamily="2" charset="2"/>
              <a:buChar char="ü"/>
            </a:pPr>
            <a:r>
              <a:rPr lang="en-US" altLang="zh-CN" sz="2000"/>
              <a:t>N-person</a:t>
            </a:r>
            <a:r>
              <a:rPr lang="zh-CN" altLang="en-US" sz="2000"/>
              <a:t> </a:t>
            </a:r>
            <a:r>
              <a:rPr lang="en-US" altLang="zh-CN" sz="2000"/>
              <a:t>synthesis</a:t>
            </a:r>
            <a:r>
              <a:rPr lang="zh-CN" altLang="en-US" sz="2000"/>
              <a:t> </a:t>
            </a:r>
            <a:r>
              <a:rPr lang="en-US" altLang="zh-CN" sz="2000"/>
              <a:t>covers</a:t>
            </a:r>
            <a:r>
              <a:rPr lang="zh-CN" altLang="en-US" sz="2000"/>
              <a:t> </a:t>
            </a:r>
            <a:r>
              <a:rPr lang="en-US" altLang="zh-CN" sz="2000"/>
              <a:t>a</a:t>
            </a:r>
            <a:r>
              <a:rPr lang="zh-CN" altLang="en-US" sz="2000"/>
              <a:t> </a:t>
            </a:r>
            <a:r>
              <a:rPr lang="en-US" altLang="zh-CN" sz="2000"/>
              <a:t>broader</a:t>
            </a:r>
            <a:r>
              <a:rPr lang="zh-CN" altLang="en-US" sz="2000"/>
              <a:t> </a:t>
            </a:r>
            <a:r>
              <a:rPr lang="en-US" altLang="zh-CN" sz="2000"/>
              <a:t>range</a:t>
            </a:r>
            <a:r>
              <a:rPr lang="zh-CN" altLang="en-US" sz="2000"/>
              <a:t> </a:t>
            </a:r>
            <a:r>
              <a:rPr lang="en-US" altLang="zh-CN" sz="2000"/>
              <a:t>of</a:t>
            </a:r>
            <a:r>
              <a:rPr lang="zh-CN" altLang="en-US" sz="2000"/>
              <a:t> </a:t>
            </a:r>
            <a:r>
              <a:rPr lang="en-US" altLang="zh-CN" sz="2000"/>
              <a:t>text</a:t>
            </a:r>
            <a:r>
              <a:rPr lang="zh-CN" altLang="en-US" sz="2000"/>
              <a:t> </a:t>
            </a:r>
            <a:r>
              <a:rPr lang="en-US" altLang="zh-CN" sz="2000"/>
              <a:t>prompts</a:t>
            </a:r>
            <a:endParaRPr lang="en-US" sz="2000"/>
          </a:p>
          <a:p>
            <a:pPr lvl="1"/>
            <a:r>
              <a:rPr lang="en-US" altLang="zh-CN" sz="2000"/>
              <a:t>Sequences</a:t>
            </a:r>
            <a:r>
              <a:rPr lang="zh-CN" altLang="en-US" sz="2000"/>
              <a:t> </a:t>
            </a:r>
            <a:r>
              <a:rPr lang="en-US" altLang="zh-CN" sz="2000"/>
              <a:t>are</a:t>
            </a:r>
            <a:r>
              <a:rPr lang="zh-CN" altLang="en-US" sz="2000"/>
              <a:t> </a:t>
            </a:r>
            <a:r>
              <a:rPr lang="en-US" altLang="zh-CN" sz="2000"/>
              <a:t>short</a:t>
            </a:r>
          </a:p>
          <a:p>
            <a:pPr lvl="1"/>
            <a:r>
              <a:rPr lang="en-US" altLang="zh-CN" sz="2000"/>
              <a:t>Motion</a:t>
            </a:r>
            <a:r>
              <a:rPr lang="zh-CN" altLang="en-US" sz="2000"/>
              <a:t> </a:t>
            </a:r>
            <a:r>
              <a:rPr lang="en-US" altLang="zh-CN" sz="2000"/>
              <a:t>quality</a:t>
            </a:r>
            <a:r>
              <a:rPr lang="zh-CN" altLang="en-US" sz="2000"/>
              <a:t> </a:t>
            </a:r>
            <a:r>
              <a:rPr lang="en-US" altLang="zh-CN" sz="2000"/>
              <a:t>is</a:t>
            </a:r>
            <a:r>
              <a:rPr lang="zh-CN" altLang="en-US" sz="2000"/>
              <a:t> </a:t>
            </a:r>
            <a:r>
              <a:rPr lang="en-US" altLang="zh-CN" sz="2000"/>
              <a:t>limited</a:t>
            </a:r>
            <a:r>
              <a:rPr lang="zh-CN" altLang="en-US" sz="2000"/>
              <a:t> </a:t>
            </a:r>
            <a:r>
              <a:rPr lang="en-US" altLang="zh-CN" sz="2000"/>
              <a:t>from</a:t>
            </a:r>
            <a:r>
              <a:rPr lang="zh-CN" altLang="en-US" sz="2000"/>
              <a:t> </a:t>
            </a:r>
            <a:r>
              <a:rPr lang="en-US" altLang="zh-CN" sz="2000"/>
              <a:t>in-the-wild</a:t>
            </a:r>
            <a:r>
              <a:rPr lang="zh-CN" altLang="en-US" sz="2000"/>
              <a:t> </a:t>
            </a:r>
            <a:r>
              <a:rPr lang="en-US" altLang="zh-CN" sz="2000"/>
              <a:t>single-view</a:t>
            </a:r>
            <a:r>
              <a:rPr lang="zh-CN" altLang="en-US" sz="2000"/>
              <a:t> </a:t>
            </a:r>
            <a:r>
              <a:rPr lang="en-US" altLang="zh-CN" sz="2000"/>
              <a:t>reconstruction</a:t>
            </a:r>
          </a:p>
          <a:p>
            <a:pPr lvl="1"/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41364633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6E46D1-7630-49C8-0574-D6A398B5A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/>
              <a:t>Rethinking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A743BF-8752-37E2-DDD5-D953EDA4E6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r>
              <a:rPr lang="en-US" sz="2000"/>
              <a:t>Free</a:t>
            </a:r>
            <a:r>
              <a:rPr lang="en-US" altLang="zh-CN" sz="2000"/>
              <a:t>Motion</a:t>
            </a:r>
          </a:p>
          <a:p>
            <a:pPr lvl="1">
              <a:buFont typeface="Wingdings" pitchFamily="2" charset="2"/>
              <a:buChar char="ü"/>
            </a:pPr>
            <a:r>
              <a:rPr lang="en-US" altLang="zh-CN" sz="2000"/>
              <a:t>Provide</a:t>
            </a:r>
            <a:r>
              <a:rPr lang="zh-CN" altLang="en-US" sz="2000"/>
              <a:t> </a:t>
            </a:r>
            <a:r>
              <a:rPr lang="en-US" altLang="zh-CN" sz="2000"/>
              <a:t>a</a:t>
            </a:r>
            <a:r>
              <a:rPr lang="zh-CN" altLang="en-US" sz="2000"/>
              <a:t> </a:t>
            </a:r>
            <a:r>
              <a:rPr lang="en-US" altLang="zh-CN" sz="2000"/>
              <a:t>smart</a:t>
            </a:r>
            <a:r>
              <a:rPr lang="zh-CN" altLang="en-US" sz="2000"/>
              <a:t> </a:t>
            </a:r>
            <a:r>
              <a:rPr lang="en-US" altLang="zh-CN" sz="2000"/>
              <a:t>shortcuts</a:t>
            </a:r>
            <a:r>
              <a:rPr lang="zh-CN" altLang="en-US" sz="2000"/>
              <a:t> </a:t>
            </a:r>
            <a:r>
              <a:rPr lang="en-US" altLang="zh-CN" sz="2000" b="1"/>
              <a:t>to</a:t>
            </a:r>
            <a:r>
              <a:rPr lang="zh-CN" altLang="en-US" sz="2000" b="1"/>
              <a:t> </a:t>
            </a:r>
            <a:r>
              <a:rPr lang="en-US" altLang="zh-CN" sz="2000" b="1"/>
              <a:t>lift</a:t>
            </a:r>
            <a:r>
              <a:rPr lang="zh-CN" altLang="en-US" sz="2000" b="1"/>
              <a:t> </a:t>
            </a:r>
            <a:r>
              <a:rPr lang="en-US" altLang="zh-CN" sz="2000" b="1"/>
              <a:t>N-person</a:t>
            </a:r>
            <a:r>
              <a:rPr lang="zh-CN" altLang="en-US" sz="2000" b="1"/>
              <a:t> </a:t>
            </a:r>
            <a:r>
              <a:rPr lang="en-US" altLang="zh-CN" sz="2000" b="1"/>
              <a:t>motion</a:t>
            </a:r>
            <a:r>
              <a:rPr lang="zh-CN" altLang="en-US" sz="2000" b="1"/>
              <a:t> </a:t>
            </a:r>
            <a:r>
              <a:rPr lang="en-US" altLang="zh-CN" sz="2000" b="1"/>
              <a:t>synthesis</a:t>
            </a:r>
            <a:r>
              <a:rPr lang="zh-CN" altLang="en-US" sz="2000" b="1"/>
              <a:t> </a:t>
            </a:r>
            <a:r>
              <a:rPr lang="en-US" altLang="zh-CN" sz="2000" b="1"/>
              <a:t>from</a:t>
            </a:r>
            <a:r>
              <a:rPr lang="zh-CN" altLang="en-US" sz="2000" b="1"/>
              <a:t> </a:t>
            </a:r>
            <a:r>
              <a:rPr lang="en-US" altLang="zh-CN" sz="2000" b="1"/>
              <a:t>one/two-</a:t>
            </a:r>
            <a:r>
              <a:rPr lang="zh-CN" altLang="en-US" sz="2000" b="1"/>
              <a:t> </a:t>
            </a:r>
            <a:r>
              <a:rPr lang="en-US" altLang="zh-CN" sz="2000" b="1"/>
              <a:t>person</a:t>
            </a:r>
            <a:r>
              <a:rPr lang="zh-CN" altLang="en-US" sz="2000" b="1"/>
              <a:t> </a:t>
            </a:r>
            <a:r>
              <a:rPr lang="en-US" altLang="zh-CN" sz="2000" b="1"/>
              <a:t>motion</a:t>
            </a:r>
            <a:r>
              <a:rPr lang="zh-CN" altLang="en-US" sz="2000" b="1"/>
              <a:t> </a:t>
            </a:r>
            <a:r>
              <a:rPr lang="en-US" altLang="zh-CN" sz="2000" b="1"/>
              <a:t>dataset</a:t>
            </a:r>
          </a:p>
          <a:p>
            <a:pPr lvl="1">
              <a:buFont typeface="Wingdings" pitchFamily="2" charset="2"/>
              <a:buChar char="ü"/>
            </a:pPr>
            <a:r>
              <a:rPr lang="en-US" altLang="zh-CN" sz="2000"/>
              <a:t>N-person</a:t>
            </a:r>
            <a:r>
              <a:rPr lang="zh-CN" altLang="en-US" sz="2000"/>
              <a:t> </a:t>
            </a:r>
            <a:r>
              <a:rPr lang="en-US" altLang="zh-CN" sz="2000"/>
              <a:t>synthesis</a:t>
            </a:r>
            <a:r>
              <a:rPr lang="zh-CN" altLang="en-US" sz="2000"/>
              <a:t> </a:t>
            </a:r>
            <a:r>
              <a:rPr lang="en-US" altLang="zh-CN" sz="2000"/>
              <a:t>quality</a:t>
            </a:r>
            <a:r>
              <a:rPr lang="zh-CN" altLang="en-US" sz="2000"/>
              <a:t> </a:t>
            </a:r>
            <a:r>
              <a:rPr lang="en-US" altLang="zh-CN" sz="2000"/>
              <a:t>shown</a:t>
            </a:r>
            <a:r>
              <a:rPr lang="zh-CN" altLang="en-US" sz="2000"/>
              <a:t> </a:t>
            </a:r>
            <a:r>
              <a:rPr lang="en-US" altLang="zh-CN" sz="2000"/>
              <a:t>is</a:t>
            </a:r>
            <a:r>
              <a:rPr lang="zh-CN" altLang="en-US" sz="2000"/>
              <a:t> </a:t>
            </a:r>
            <a:r>
              <a:rPr lang="en-US" altLang="zh-CN" sz="2000"/>
              <a:t>not</a:t>
            </a:r>
            <a:r>
              <a:rPr lang="zh-CN" altLang="en-US" sz="2000"/>
              <a:t> </a:t>
            </a:r>
            <a:r>
              <a:rPr lang="en-US" altLang="zh-CN" sz="2000"/>
              <a:t>bad</a:t>
            </a:r>
            <a:r>
              <a:rPr lang="zh-CN" altLang="en-US" sz="2000"/>
              <a:t> </a:t>
            </a:r>
            <a:r>
              <a:rPr lang="en-US" altLang="zh-CN" sz="2000"/>
              <a:t>visually</a:t>
            </a:r>
          </a:p>
          <a:p>
            <a:pPr lvl="1"/>
            <a:r>
              <a:rPr lang="en-US" altLang="zh-CN" sz="2000"/>
              <a:t>Lack</a:t>
            </a:r>
            <a:r>
              <a:rPr lang="zh-CN" altLang="en-US" sz="2000"/>
              <a:t> </a:t>
            </a:r>
            <a:r>
              <a:rPr lang="en-US" altLang="zh-CN" sz="2000"/>
              <a:t>of</a:t>
            </a:r>
            <a:r>
              <a:rPr lang="zh-CN" altLang="en-US" sz="2000"/>
              <a:t> </a:t>
            </a:r>
            <a:r>
              <a:rPr lang="en-US" altLang="zh-CN" sz="2000"/>
              <a:t>quantitative</a:t>
            </a:r>
            <a:r>
              <a:rPr lang="zh-CN" altLang="en-US" sz="2000"/>
              <a:t> </a:t>
            </a:r>
            <a:r>
              <a:rPr lang="en-US" altLang="zh-CN" sz="2000"/>
              <a:t>evaluation</a:t>
            </a:r>
            <a:r>
              <a:rPr lang="zh-CN" altLang="en-US" sz="2000"/>
              <a:t> </a:t>
            </a:r>
            <a:r>
              <a:rPr lang="en-US" altLang="zh-CN" sz="2000"/>
              <a:t>metrics</a:t>
            </a:r>
            <a:r>
              <a:rPr lang="zh-CN" altLang="en-US" sz="2000"/>
              <a:t> </a:t>
            </a:r>
            <a:r>
              <a:rPr lang="en-US" altLang="zh-CN" sz="2000"/>
              <a:t>for</a:t>
            </a:r>
            <a:r>
              <a:rPr lang="zh-CN" altLang="en-US" sz="2000"/>
              <a:t> </a:t>
            </a:r>
            <a:r>
              <a:rPr lang="en-US" altLang="zh-CN" sz="2000"/>
              <a:t>N-person</a:t>
            </a:r>
          </a:p>
          <a:p>
            <a:pPr lvl="1"/>
            <a:r>
              <a:rPr lang="en-US" altLang="zh-CN" sz="2000"/>
              <a:t>Single-/Two-person</a:t>
            </a:r>
            <a:r>
              <a:rPr lang="zh-CN" altLang="en-US" sz="2000"/>
              <a:t> </a:t>
            </a:r>
            <a:r>
              <a:rPr lang="en-US" altLang="zh-CN" sz="2000"/>
              <a:t>synthesis</a:t>
            </a:r>
            <a:r>
              <a:rPr lang="zh-CN" altLang="en-US" sz="2000"/>
              <a:t> </a:t>
            </a:r>
            <a:r>
              <a:rPr lang="en-US" altLang="zh-CN" sz="2000"/>
              <a:t>visual</a:t>
            </a:r>
            <a:r>
              <a:rPr lang="zh-CN" altLang="en-US" sz="2000"/>
              <a:t> </a:t>
            </a:r>
            <a:r>
              <a:rPr lang="en-US" altLang="zh-CN" sz="2000"/>
              <a:t>quality</a:t>
            </a:r>
            <a:r>
              <a:rPr lang="zh-CN" altLang="en-US" sz="2000"/>
              <a:t> </a:t>
            </a:r>
            <a:r>
              <a:rPr lang="en-US" altLang="zh-CN" sz="2000"/>
              <a:t>seems</a:t>
            </a:r>
            <a:r>
              <a:rPr lang="zh-CN" altLang="en-US" sz="2000"/>
              <a:t> </a:t>
            </a:r>
            <a:r>
              <a:rPr lang="en-US" altLang="zh-CN" sz="2000"/>
              <a:t>to</a:t>
            </a:r>
            <a:r>
              <a:rPr lang="zh-CN" altLang="en-US" sz="2000"/>
              <a:t> </a:t>
            </a:r>
            <a:r>
              <a:rPr lang="en-US" altLang="zh-CN" sz="2000"/>
              <a:t>be</a:t>
            </a:r>
            <a:r>
              <a:rPr lang="zh-CN" altLang="en-US" sz="2000"/>
              <a:t> </a:t>
            </a:r>
            <a:r>
              <a:rPr lang="en-US" altLang="zh-CN" sz="2000"/>
              <a:t>traded</a:t>
            </a:r>
            <a:r>
              <a:rPr lang="zh-CN" altLang="en-US" sz="2000"/>
              <a:t> </a:t>
            </a:r>
            <a:r>
              <a:rPr lang="en-US" altLang="zh-CN" sz="2000"/>
              <a:t>off</a:t>
            </a:r>
          </a:p>
          <a:p>
            <a:pPr lvl="1"/>
            <a:endParaRPr lang="en-US" altLang="zh-CN" sz="2000"/>
          </a:p>
          <a:p>
            <a:r>
              <a:rPr lang="en-US" sz="2000"/>
              <a:t>LAION</a:t>
            </a:r>
            <a:r>
              <a:rPr lang="en-US" altLang="zh-CN" sz="2000"/>
              <a:t>-Pose</a:t>
            </a:r>
            <a:r>
              <a:rPr lang="zh-CN" altLang="en-US" sz="2000"/>
              <a:t> </a:t>
            </a:r>
            <a:r>
              <a:rPr lang="en-US" altLang="zh-CN" sz="2000"/>
              <a:t>/</a:t>
            </a:r>
            <a:r>
              <a:rPr lang="zh-CN" altLang="en-US" sz="2000"/>
              <a:t> </a:t>
            </a:r>
            <a:r>
              <a:rPr lang="en-US" altLang="zh-CN" sz="2000"/>
              <a:t>WebVis</a:t>
            </a:r>
            <a:r>
              <a:rPr lang="zh-CN" altLang="en-US" sz="2000"/>
              <a:t> </a:t>
            </a:r>
            <a:r>
              <a:rPr lang="en-US" altLang="zh-CN" sz="2000"/>
              <a:t>Motion</a:t>
            </a:r>
          </a:p>
          <a:p>
            <a:pPr lvl="1">
              <a:buFont typeface="Wingdings" pitchFamily="2" charset="2"/>
              <a:buChar char="ü"/>
            </a:pPr>
            <a:r>
              <a:rPr lang="en-US" altLang="zh-CN" sz="2000"/>
              <a:t>Provide</a:t>
            </a:r>
            <a:r>
              <a:rPr lang="zh-CN" altLang="en-US" sz="2000"/>
              <a:t> </a:t>
            </a:r>
            <a:r>
              <a:rPr lang="en-US" altLang="zh-CN" sz="2000"/>
              <a:t>the</a:t>
            </a:r>
            <a:r>
              <a:rPr lang="zh-CN" altLang="en-US" sz="2000"/>
              <a:t> </a:t>
            </a:r>
            <a:r>
              <a:rPr lang="en-US" altLang="zh-CN" sz="2000"/>
              <a:t>first</a:t>
            </a:r>
            <a:r>
              <a:rPr lang="zh-CN" altLang="en-US" sz="2000"/>
              <a:t> </a:t>
            </a:r>
            <a:r>
              <a:rPr lang="en-US" altLang="zh-CN" sz="2000"/>
              <a:t>N-person</a:t>
            </a:r>
            <a:r>
              <a:rPr lang="zh-CN" altLang="en-US" sz="2000"/>
              <a:t> </a:t>
            </a:r>
            <a:r>
              <a:rPr lang="en-US" altLang="zh-CN" sz="2000"/>
              <a:t>motion</a:t>
            </a:r>
            <a:r>
              <a:rPr lang="zh-CN" altLang="en-US" sz="2000"/>
              <a:t> </a:t>
            </a:r>
            <a:r>
              <a:rPr lang="en-US" altLang="zh-CN" sz="2000"/>
              <a:t>dataset</a:t>
            </a:r>
          </a:p>
          <a:p>
            <a:pPr lvl="1">
              <a:buFont typeface="Wingdings" pitchFamily="2" charset="2"/>
              <a:buChar char="ü"/>
            </a:pPr>
            <a:r>
              <a:rPr lang="en-US" altLang="zh-CN" sz="2000"/>
              <a:t>N-person</a:t>
            </a:r>
            <a:r>
              <a:rPr lang="zh-CN" altLang="en-US" sz="2000"/>
              <a:t> </a:t>
            </a:r>
            <a:r>
              <a:rPr lang="en-US" altLang="zh-CN" sz="2000"/>
              <a:t>synthesis</a:t>
            </a:r>
            <a:r>
              <a:rPr lang="zh-CN" altLang="en-US" sz="2000"/>
              <a:t> </a:t>
            </a:r>
            <a:r>
              <a:rPr lang="en-US" altLang="zh-CN" sz="2000"/>
              <a:t>covers</a:t>
            </a:r>
            <a:r>
              <a:rPr lang="zh-CN" altLang="en-US" sz="2000"/>
              <a:t> </a:t>
            </a:r>
            <a:r>
              <a:rPr lang="en-US" altLang="zh-CN" sz="2000"/>
              <a:t>a</a:t>
            </a:r>
            <a:r>
              <a:rPr lang="zh-CN" altLang="en-US" sz="2000"/>
              <a:t> </a:t>
            </a:r>
            <a:r>
              <a:rPr lang="en-US" altLang="zh-CN" sz="2000"/>
              <a:t>broader</a:t>
            </a:r>
            <a:r>
              <a:rPr lang="zh-CN" altLang="en-US" sz="2000"/>
              <a:t> </a:t>
            </a:r>
            <a:r>
              <a:rPr lang="en-US" altLang="zh-CN" sz="2000"/>
              <a:t>range</a:t>
            </a:r>
            <a:r>
              <a:rPr lang="zh-CN" altLang="en-US" sz="2000"/>
              <a:t> </a:t>
            </a:r>
            <a:r>
              <a:rPr lang="en-US" altLang="zh-CN" sz="2000"/>
              <a:t>of</a:t>
            </a:r>
            <a:r>
              <a:rPr lang="zh-CN" altLang="en-US" sz="2000"/>
              <a:t> </a:t>
            </a:r>
            <a:r>
              <a:rPr lang="en-US" altLang="zh-CN" sz="2000"/>
              <a:t>text</a:t>
            </a:r>
            <a:r>
              <a:rPr lang="zh-CN" altLang="en-US" sz="2000"/>
              <a:t> </a:t>
            </a:r>
            <a:r>
              <a:rPr lang="en-US" altLang="zh-CN" sz="2000"/>
              <a:t>prompts</a:t>
            </a:r>
            <a:endParaRPr lang="en-US" sz="2000"/>
          </a:p>
          <a:p>
            <a:pPr lvl="1"/>
            <a:r>
              <a:rPr lang="en-US" altLang="zh-CN" sz="2000"/>
              <a:t>Sequences</a:t>
            </a:r>
            <a:r>
              <a:rPr lang="zh-CN" altLang="en-US" sz="2000"/>
              <a:t> </a:t>
            </a:r>
            <a:r>
              <a:rPr lang="en-US" altLang="zh-CN" sz="2000"/>
              <a:t>are</a:t>
            </a:r>
            <a:r>
              <a:rPr lang="zh-CN" altLang="en-US" sz="2000"/>
              <a:t> </a:t>
            </a:r>
            <a:r>
              <a:rPr lang="en-US" altLang="zh-CN" sz="2000"/>
              <a:t>short</a:t>
            </a:r>
          </a:p>
          <a:p>
            <a:pPr lvl="1"/>
            <a:r>
              <a:rPr lang="en-US" altLang="zh-CN" sz="2000"/>
              <a:t>Motion</a:t>
            </a:r>
            <a:r>
              <a:rPr lang="zh-CN" altLang="en-US" sz="2000"/>
              <a:t> </a:t>
            </a:r>
            <a:r>
              <a:rPr lang="en-US" altLang="zh-CN" sz="2000"/>
              <a:t>quality</a:t>
            </a:r>
            <a:r>
              <a:rPr lang="zh-CN" altLang="en-US" sz="2000"/>
              <a:t> </a:t>
            </a:r>
            <a:r>
              <a:rPr lang="en-US" altLang="zh-CN" sz="2000"/>
              <a:t>is</a:t>
            </a:r>
            <a:r>
              <a:rPr lang="zh-CN" altLang="en-US" sz="2000"/>
              <a:t> </a:t>
            </a:r>
            <a:r>
              <a:rPr lang="en-US" altLang="zh-CN" sz="2000"/>
              <a:t>limited</a:t>
            </a:r>
            <a:r>
              <a:rPr lang="zh-CN" altLang="en-US" sz="2000"/>
              <a:t> </a:t>
            </a:r>
            <a:r>
              <a:rPr lang="en-US" altLang="zh-CN" sz="2000"/>
              <a:t>from</a:t>
            </a:r>
            <a:r>
              <a:rPr lang="zh-CN" altLang="en-US" sz="2000"/>
              <a:t> </a:t>
            </a:r>
            <a:r>
              <a:rPr lang="en-US" altLang="zh-CN" sz="2000"/>
              <a:t>in-the-wild</a:t>
            </a:r>
            <a:r>
              <a:rPr lang="zh-CN" altLang="en-US" sz="2000"/>
              <a:t> </a:t>
            </a:r>
            <a:r>
              <a:rPr lang="en-US" altLang="zh-CN" sz="2000"/>
              <a:t>single-view</a:t>
            </a:r>
            <a:r>
              <a:rPr lang="zh-CN" altLang="en-US" sz="2000"/>
              <a:t> </a:t>
            </a:r>
            <a:r>
              <a:rPr lang="en-US" altLang="zh-CN" sz="2000"/>
              <a:t>reconstruction</a:t>
            </a:r>
          </a:p>
          <a:p>
            <a:pPr lvl="1"/>
            <a:endParaRPr lang="en-US" sz="200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753D0FA-D8B8-0317-32F1-F7761F9F562E}"/>
              </a:ext>
            </a:extLst>
          </p:cNvPr>
          <p:cNvSpPr/>
          <p:nvPr/>
        </p:nvSpPr>
        <p:spPr>
          <a:xfrm>
            <a:off x="4681181" y="314836"/>
            <a:ext cx="3671247" cy="1047703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High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quality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 err="1">
                <a:solidFill>
                  <a:schemeClr val="tx1"/>
                </a:solidFill>
              </a:rPr>
              <a:t>MoCap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dataset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of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multi-person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interaction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4CDCE45-3D22-BCD6-E063-7C54D44F70C0}"/>
              </a:ext>
            </a:extLst>
          </p:cNvPr>
          <p:cNvSpPr/>
          <p:nvPr/>
        </p:nvSpPr>
        <p:spPr>
          <a:xfrm>
            <a:off x="8352428" y="314835"/>
            <a:ext cx="3671247" cy="1047703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</a:rPr>
              <a:t>Versatile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controllable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multi-person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interaction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synthesis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framework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1056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893EF-8CC1-0462-0CE8-7C040D0C2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D4B962F-D364-9573-0825-586FFFBC1F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45098" b="1439"/>
          <a:stretch/>
        </p:blipFill>
        <p:spPr>
          <a:xfrm>
            <a:off x="6484183" y="1690688"/>
            <a:ext cx="4761439" cy="48553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6C4E69-77B9-5DB5-126C-0ECD0898B1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0440" y="1382823"/>
            <a:ext cx="2025091" cy="269682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18C75A4-761F-7202-E592-EBFF1C69E0E6}"/>
              </a:ext>
            </a:extLst>
          </p:cNvPr>
          <p:cNvCxnSpPr/>
          <p:nvPr/>
        </p:nvCxnSpPr>
        <p:spPr>
          <a:xfrm>
            <a:off x="6096000" y="1952368"/>
            <a:ext cx="0" cy="4744994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6D6927C9-21D4-CB88-A379-048C232C27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651" y="1382823"/>
            <a:ext cx="2622919" cy="25185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A194B7-9D1C-297A-073D-9D01070674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0899" y="4472175"/>
            <a:ext cx="3619353" cy="237460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27F7F56-C2AF-2CC5-3DF8-74E2091E9A10}"/>
              </a:ext>
            </a:extLst>
          </p:cNvPr>
          <p:cNvSpPr txBox="1"/>
          <p:nvPr/>
        </p:nvSpPr>
        <p:spPr>
          <a:xfrm>
            <a:off x="1176592" y="1382823"/>
            <a:ext cx="1583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MDM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3EB0D7-1C81-94CE-F5BD-B858E1A87B6D}"/>
              </a:ext>
            </a:extLst>
          </p:cNvPr>
          <p:cNvSpPr txBox="1"/>
          <p:nvPr/>
        </p:nvSpPr>
        <p:spPr>
          <a:xfrm>
            <a:off x="4010726" y="1382823"/>
            <a:ext cx="1583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MoMask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ED3DC02-FA32-08EA-5151-45F721BA1B3E}"/>
              </a:ext>
            </a:extLst>
          </p:cNvPr>
          <p:cNvSpPr txBox="1"/>
          <p:nvPr/>
        </p:nvSpPr>
        <p:spPr>
          <a:xfrm>
            <a:off x="2411858" y="4220971"/>
            <a:ext cx="1583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err="1"/>
              <a:t>InterGen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7B5CBA0-A3C0-E5A3-484D-05A5D7F2F84C}"/>
              </a:ext>
            </a:extLst>
          </p:cNvPr>
          <p:cNvSpPr txBox="1"/>
          <p:nvPr/>
        </p:nvSpPr>
        <p:spPr>
          <a:xfrm>
            <a:off x="-250134" y="2446687"/>
            <a:ext cx="1583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Single</a:t>
            </a:r>
          </a:p>
          <a:p>
            <a:pPr algn="ctr"/>
            <a:r>
              <a:rPr lang="en-US" altLang="zh-CN" dirty="0"/>
              <a:t>Person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5B65B5-4A06-DBFE-F428-44CAD7FB2E20}"/>
              </a:ext>
            </a:extLst>
          </p:cNvPr>
          <p:cNvSpPr txBox="1"/>
          <p:nvPr/>
        </p:nvSpPr>
        <p:spPr>
          <a:xfrm>
            <a:off x="-241941" y="5336310"/>
            <a:ext cx="1583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Two</a:t>
            </a:r>
          </a:p>
          <a:p>
            <a:pPr algn="ctr"/>
            <a:r>
              <a:rPr lang="en-US" altLang="zh-CN" dirty="0"/>
              <a:t>Person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495182A-CDF6-9612-9A19-0A33757BD8C9}"/>
              </a:ext>
            </a:extLst>
          </p:cNvPr>
          <p:cNvSpPr txBox="1"/>
          <p:nvPr/>
        </p:nvSpPr>
        <p:spPr>
          <a:xfrm>
            <a:off x="7987517" y="1321356"/>
            <a:ext cx="1583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err="1"/>
              <a:t>FreeMotion</a:t>
            </a:r>
            <a:endParaRPr lang="en-US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4127D82-A8E4-FAEC-6C00-710682F46A3B}"/>
              </a:ext>
            </a:extLst>
          </p:cNvPr>
          <p:cNvSpPr txBox="1"/>
          <p:nvPr/>
        </p:nvSpPr>
        <p:spPr>
          <a:xfrm>
            <a:off x="10841889" y="3749052"/>
            <a:ext cx="1583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chemeClr val="accent2"/>
                </a:solidFill>
                <a:highlight>
                  <a:srgbClr val="FFFF00"/>
                </a:highlight>
              </a:rPr>
              <a:t>N-Person</a:t>
            </a:r>
            <a:endParaRPr lang="en-US" b="1" dirty="0">
              <a:solidFill>
                <a:schemeClr val="accent2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7578635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F10E8-D5A5-AAF6-5385-3F5681B10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Method</a:t>
            </a:r>
            <a:endParaRPr lang="en-US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F1058AC6-43D6-B10E-D131-4CF39D1B25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-1" r="899" b="847"/>
          <a:stretch/>
        </p:blipFill>
        <p:spPr>
          <a:xfrm>
            <a:off x="1090313" y="1602130"/>
            <a:ext cx="8605483" cy="489074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0FF0264-E351-BD61-2108-CFECF748DCE5}"/>
              </a:ext>
            </a:extLst>
          </p:cNvPr>
          <p:cNvSpPr/>
          <p:nvPr/>
        </p:nvSpPr>
        <p:spPr>
          <a:xfrm>
            <a:off x="6563361" y="3197993"/>
            <a:ext cx="783440" cy="284898"/>
          </a:xfrm>
          <a:prstGeom prst="rect">
            <a:avLst/>
          </a:prstGeom>
          <a:noFill/>
          <a:ln w="1905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7C2B68-1CB4-719C-483B-3666E244FFF6}"/>
              </a:ext>
            </a:extLst>
          </p:cNvPr>
          <p:cNvSpPr/>
          <p:nvPr/>
        </p:nvSpPr>
        <p:spPr>
          <a:xfrm>
            <a:off x="8217944" y="3197994"/>
            <a:ext cx="1054573" cy="284899"/>
          </a:xfrm>
          <a:prstGeom prst="rect">
            <a:avLst/>
          </a:prstGeom>
          <a:noFill/>
          <a:ln w="1905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A88B9F-6DCB-F92C-3B08-2D95747119CD}"/>
              </a:ext>
            </a:extLst>
          </p:cNvPr>
          <p:cNvSpPr/>
          <p:nvPr/>
        </p:nvSpPr>
        <p:spPr>
          <a:xfrm>
            <a:off x="7475989" y="3197995"/>
            <a:ext cx="380175" cy="284898"/>
          </a:xfrm>
          <a:prstGeom prst="rect">
            <a:avLst/>
          </a:prstGeom>
          <a:noFill/>
          <a:ln w="1905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E2061F3-0243-C958-2A13-3F29F7B47700}"/>
              </a:ext>
            </a:extLst>
          </p:cNvPr>
          <p:cNvSpPr/>
          <p:nvPr/>
        </p:nvSpPr>
        <p:spPr>
          <a:xfrm>
            <a:off x="9412334" y="2026055"/>
            <a:ext cx="2044519" cy="45116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b="1" dirty="0">
                <a:solidFill>
                  <a:schemeClr val="tx1"/>
                </a:solidFill>
              </a:rPr>
              <a:t>Conditional</a:t>
            </a:r>
            <a:r>
              <a:rPr lang="zh-CN" altLang="en-US" sz="1200" b="1" dirty="0">
                <a:solidFill>
                  <a:schemeClr val="tx1"/>
                </a:solidFill>
              </a:rPr>
              <a:t> </a:t>
            </a:r>
            <a:r>
              <a:rPr lang="en-US" altLang="zh-CN" sz="1200" b="1" dirty="0">
                <a:solidFill>
                  <a:schemeClr val="tx1"/>
                </a:solidFill>
              </a:rPr>
              <a:t>Motion</a:t>
            </a:r>
            <a:r>
              <a:rPr lang="zh-CN" altLang="en-US" sz="1200" b="1" dirty="0">
                <a:solidFill>
                  <a:schemeClr val="tx1"/>
                </a:solidFill>
              </a:rPr>
              <a:t> </a:t>
            </a:r>
            <a:r>
              <a:rPr lang="en-US" altLang="zh-CN" sz="1200" b="1" dirty="0">
                <a:solidFill>
                  <a:schemeClr val="tx1"/>
                </a:solidFill>
              </a:rPr>
              <a:t>Distribution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6C8315D-5C8F-DF50-72F9-18B9FEFB1A1C}"/>
              </a:ext>
            </a:extLst>
          </p:cNvPr>
          <p:cNvSpPr/>
          <p:nvPr/>
        </p:nvSpPr>
        <p:spPr>
          <a:xfrm>
            <a:off x="6275447" y="2032126"/>
            <a:ext cx="1151448" cy="4511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100" dirty="0">
                <a:solidFill>
                  <a:schemeClr val="tx1"/>
                </a:solidFill>
              </a:rPr>
              <a:t>N-person</a:t>
            </a:r>
          </a:p>
          <a:p>
            <a:pPr algn="ctr"/>
            <a:r>
              <a:rPr lang="en-US" altLang="zh-CN" sz="1100" dirty="0">
                <a:solidFill>
                  <a:schemeClr val="tx1"/>
                </a:solidFill>
              </a:rPr>
              <a:t>Joint</a:t>
            </a:r>
            <a:r>
              <a:rPr lang="zh-CN" altLang="en-US" sz="1100" dirty="0">
                <a:solidFill>
                  <a:schemeClr val="tx1"/>
                </a:solidFill>
              </a:rPr>
              <a:t> </a:t>
            </a:r>
            <a:r>
              <a:rPr lang="en-US" altLang="zh-CN" sz="1100" dirty="0">
                <a:solidFill>
                  <a:schemeClr val="tx1"/>
                </a:solidFill>
              </a:rPr>
              <a:t>distribution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E7AEA1-4606-5F6C-C7EF-9C6959BD84C1}"/>
              </a:ext>
            </a:extLst>
          </p:cNvPr>
          <p:cNvSpPr/>
          <p:nvPr/>
        </p:nvSpPr>
        <p:spPr>
          <a:xfrm>
            <a:off x="7747205" y="2026055"/>
            <a:ext cx="1379300" cy="45116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100" dirty="0">
                <a:solidFill>
                  <a:schemeClr val="tx1"/>
                </a:solidFill>
              </a:rPr>
              <a:t>1</a:t>
            </a:r>
            <a:r>
              <a:rPr lang="zh-CN" altLang="en-US" sz="1100" dirty="0">
                <a:solidFill>
                  <a:schemeClr val="tx1"/>
                </a:solidFill>
              </a:rPr>
              <a:t> </a:t>
            </a:r>
            <a:r>
              <a:rPr lang="en-US" altLang="zh-CN" sz="1100" dirty="0">
                <a:solidFill>
                  <a:schemeClr val="tx1"/>
                </a:solidFill>
              </a:rPr>
              <a:t>person</a:t>
            </a:r>
          </a:p>
          <a:p>
            <a:pPr algn="ctr"/>
            <a:r>
              <a:rPr lang="en-US" altLang="zh-CN" sz="1100" dirty="0">
                <a:solidFill>
                  <a:schemeClr val="tx1"/>
                </a:solidFill>
              </a:rPr>
              <a:t>Marginal</a:t>
            </a:r>
            <a:r>
              <a:rPr lang="zh-CN" altLang="en-US" sz="1100" dirty="0">
                <a:solidFill>
                  <a:schemeClr val="tx1"/>
                </a:solidFill>
              </a:rPr>
              <a:t> </a:t>
            </a:r>
            <a:r>
              <a:rPr lang="en-US" altLang="zh-CN" sz="1100" dirty="0">
                <a:solidFill>
                  <a:schemeClr val="tx1"/>
                </a:solidFill>
              </a:rPr>
              <a:t>distribution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11" name="Curved Down Arrow 10">
            <a:extLst>
              <a:ext uri="{FF2B5EF4-FFF2-40B4-BE49-F238E27FC236}">
                <a16:creationId xmlns:a16="http://schemas.microsoft.com/office/drawing/2014/main" id="{9D3ED455-4992-6524-FC45-D7F3D8C5FE43}"/>
              </a:ext>
            </a:extLst>
          </p:cNvPr>
          <p:cNvSpPr/>
          <p:nvPr/>
        </p:nvSpPr>
        <p:spPr>
          <a:xfrm>
            <a:off x="6929490" y="1507039"/>
            <a:ext cx="3491903" cy="460269"/>
          </a:xfrm>
          <a:prstGeom prst="curvedDownArrow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9371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1CC0A-D0DA-25A9-3977-53C40F434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Method</a:t>
            </a: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ABC286C-E091-F1D1-5E1D-EFABFAAA32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7578" y="1540816"/>
            <a:ext cx="10515600" cy="37763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D6783F5-9692-55DA-D53F-0642816F50B5}"/>
              </a:ext>
            </a:extLst>
          </p:cNvPr>
          <p:cNvSpPr txBox="1"/>
          <p:nvPr/>
        </p:nvSpPr>
        <p:spPr>
          <a:xfrm>
            <a:off x="838200" y="5317183"/>
            <a:ext cx="91994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>
                <a:solidFill>
                  <a:schemeClr val="accent5">
                    <a:lumMod val="75000"/>
                  </a:schemeClr>
                </a:solidFill>
              </a:rPr>
              <a:t>Generation</a:t>
            </a:r>
            <a:r>
              <a:rPr lang="zh-CN" altLang="en-US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altLang="zh-CN">
                <a:solidFill>
                  <a:schemeClr val="accent5">
                    <a:lumMod val="75000"/>
                  </a:schemeClr>
                </a:solidFill>
              </a:rPr>
              <a:t>Module</a:t>
            </a:r>
            <a:r>
              <a:rPr lang="zh-CN" altLang="en-US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altLang="zh-CN">
                <a:sym typeface="Wingdings" pitchFamily="2" charset="2"/>
              </a:rPr>
              <a:t></a:t>
            </a:r>
            <a:r>
              <a:rPr lang="zh-CN" altLang="en-US">
                <a:sym typeface="Wingdings" pitchFamily="2" charset="2"/>
              </a:rPr>
              <a:t> </a:t>
            </a:r>
            <a:r>
              <a:rPr lang="en-US" altLang="zh-CN">
                <a:sym typeface="Wingdings" pitchFamily="2" charset="2"/>
              </a:rPr>
              <a:t>generate</a:t>
            </a:r>
            <a:r>
              <a:rPr lang="zh-CN" altLang="en-US">
                <a:sym typeface="Wingdings" pitchFamily="2" charset="2"/>
              </a:rPr>
              <a:t> </a:t>
            </a:r>
            <a:r>
              <a:rPr lang="en-US" altLang="zh-CN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single-person</a:t>
            </a:r>
            <a:r>
              <a:rPr lang="zh-CN" altLang="en-US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 </a:t>
            </a:r>
            <a:r>
              <a:rPr lang="en-US" altLang="zh-CN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motion</a:t>
            </a:r>
            <a:r>
              <a:rPr lang="zh-CN" altLang="en-US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 </a:t>
            </a:r>
            <a:r>
              <a:rPr lang="en-US" altLang="zh-CN">
                <a:sym typeface="Wingdings" pitchFamily="2" charset="2"/>
              </a:rPr>
              <a:t>for</a:t>
            </a:r>
            <a:r>
              <a:rPr lang="zh-CN" altLang="en-US">
                <a:sym typeface="Wingdings" pitchFamily="2" charset="2"/>
              </a:rPr>
              <a:t> </a:t>
            </a:r>
            <a:r>
              <a:rPr lang="en-US" altLang="zh-CN">
                <a:sym typeface="Wingdings" pitchFamily="2" charset="2"/>
              </a:rPr>
              <a:t>each</a:t>
            </a:r>
            <a:r>
              <a:rPr lang="zh-CN" altLang="en-US">
                <a:sym typeface="Wingdings" pitchFamily="2" charset="2"/>
              </a:rPr>
              <a:t> </a:t>
            </a:r>
            <a:r>
              <a:rPr lang="en-US" altLang="zh-CN">
                <a:sym typeface="Wingdings" pitchFamily="2" charset="2"/>
              </a:rPr>
              <a:t>person</a:t>
            </a:r>
            <a:r>
              <a:rPr lang="zh-CN" altLang="en-US">
                <a:sym typeface="Wingdings" pitchFamily="2" charset="2"/>
              </a:rPr>
              <a:t> </a:t>
            </a:r>
            <a:r>
              <a:rPr lang="en-US" altLang="zh-CN">
                <a:sym typeface="Wingdings" pitchFamily="2" charset="2"/>
              </a:rPr>
              <a:t>from</a:t>
            </a:r>
            <a:r>
              <a:rPr lang="zh-CN" altLang="en-US">
                <a:sym typeface="Wingdings" pitchFamily="2" charset="2"/>
              </a:rPr>
              <a:t> </a:t>
            </a:r>
            <a:r>
              <a:rPr lang="en-US" altLang="zh-CN">
                <a:sym typeface="Wingdings" pitchFamily="2" charset="2"/>
              </a:rPr>
              <a:t>text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>
                <a:solidFill>
                  <a:schemeClr val="accent2">
                    <a:lumMod val="75000"/>
                  </a:schemeClr>
                </a:solidFill>
                <a:sym typeface="Wingdings" pitchFamily="2" charset="2"/>
              </a:rPr>
              <a:t>Interaction</a:t>
            </a:r>
            <a:r>
              <a:rPr lang="zh-CN" altLang="en-US">
                <a:solidFill>
                  <a:schemeClr val="accent2">
                    <a:lumMod val="75000"/>
                  </a:schemeClr>
                </a:solidFill>
                <a:sym typeface="Wingdings" pitchFamily="2" charset="2"/>
              </a:rPr>
              <a:t> </a:t>
            </a:r>
            <a:r>
              <a:rPr lang="en-US" altLang="zh-CN">
                <a:solidFill>
                  <a:schemeClr val="accent2">
                    <a:lumMod val="75000"/>
                  </a:schemeClr>
                </a:solidFill>
                <a:sym typeface="Wingdings" pitchFamily="2" charset="2"/>
              </a:rPr>
              <a:t>Module</a:t>
            </a:r>
            <a:r>
              <a:rPr lang="zh-CN" altLang="en-US">
                <a:solidFill>
                  <a:schemeClr val="accent2">
                    <a:lumMod val="75000"/>
                  </a:schemeClr>
                </a:solidFill>
                <a:sym typeface="Wingdings" pitchFamily="2" charset="2"/>
              </a:rPr>
              <a:t> </a:t>
            </a:r>
            <a:r>
              <a:rPr lang="en-US" altLang="zh-CN">
                <a:sym typeface="Wingdings" pitchFamily="2" charset="2"/>
              </a:rPr>
              <a:t></a:t>
            </a:r>
            <a:r>
              <a:rPr lang="zh-CN" altLang="en-US">
                <a:sym typeface="Wingdings" pitchFamily="2" charset="2"/>
              </a:rPr>
              <a:t> </a:t>
            </a:r>
            <a:r>
              <a:rPr lang="en-US" altLang="zh-CN">
                <a:solidFill>
                  <a:schemeClr val="accent2">
                    <a:lumMod val="75000"/>
                  </a:schemeClr>
                </a:solidFill>
                <a:sym typeface="Wingdings" pitchFamily="2" charset="2"/>
              </a:rPr>
              <a:t>inject</a:t>
            </a:r>
            <a:r>
              <a:rPr lang="zh-CN" altLang="en-US">
                <a:solidFill>
                  <a:schemeClr val="accent2">
                    <a:lumMod val="75000"/>
                  </a:schemeClr>
                </a:solidFill>
                <a:sym typeface="Wingdings" pitchFamily="2" charset="2"/>
              </a:rPr>
              <a:t> </a:t>
            </a:r>
            <a:r>
              <a:rPr lang="en-US" altLang="zh-CN" u="sng">
                <a:solidFill>
                  <a:schemeClr val="accent2">
                    <a:lumMod val="75000"/>
                  </a:schemeClr>
                </a:solidFill>
                <a:sym typeface="Wingdings" pitchFamily="2" charset="2"/>
              </a:rPr>
              <a:t>condition</a:t>
            </a:r>
            <a:r>
              <a:rPr lang="zh-CN" altLang="en-US" u="sng">
                <a:solidFill>
                  <a:schemeClr val="accent2">
                    <a:lumMod val="75000"/>
                  </a:schemeClr>
                </a:solidFill>
                <a:sym typeface="Wingdings" pitchFamily="2" charset="2"/>
              </a:rPr>
              <a:t> </a:t>
            </a:r>
            <a:r>
              <a:rPr lang="en-US" altLang="zh-CN" u="sng">
                <a:solidFill>
                  <a:schemeClr val="accent2">
                    <a:lumMod val="75000"/>
                  </a:schemeClr>
                </a:solidFill>
                <a:sym typeface="Wingdings" pitchFamily="2" charset="2"/>
              </a:rPr>
              <a:t>motions</a:t>
            </a:r>
            <a:r>
              <a:rPr lang="zh-CN" altLang="en-US" u="sng">
                <a:solidFill>
                  <a:schemeClr val="accent2">
                    <a:lumMod val="75000"/>
                  </a:schemeClr>
                </a:solidFill>
                <a:sym typeface="Wingdings" pitchFamily="2" charset="2"/>
              </a:rPr>
              <a:t> </a:t>
            </a:r>
            <a:r>
              <a:rPr lang="en-US" altLang="zh-CN">
                <a:solidFill>
                  <a:schemeClr val="accent2">
                    <a:lumMod val="75000"/>
                  </a:schemeClr>
                </a:solidFill>
                <a:sym typeface="Wingdings" pitchFamily="2" charset="2"/>
              </a:rPr>
              <a:t>(other</a:t>
            </a:r>
            <a:r>
              <a:rPr lang="zh-CN" altLang="en-US">
                <a:solidFill>
                  <a:schemeClr val="accent2">
                    <a:lumMod val="75000"/>
                  </a:schemeClr>
                </a:solidFill>
                <a:sym typeface="Wingdings" pitchFamily="2" charset="2"/>
              </a:rPr>
              <a:t> </a:t>
            </a:r>
            <a:r>
              <a:rPr lang="en-US" altLang="zh-CN">
                <a:solidFill>
                  <a:schemeClr val="accent2">
                    <a:lumMod val="75000"/>
                  </a:schemeClr>
                </a:solidFill>
                <a:sym typeface="Wingdings" pitchFamily="2" charset="2"/>
              </a:rPr>
              <a:t>persons)</a:t>
            </a:r>
            <a:r>
              <a:rPr lang="zh-CN" altLang="en-US">
                <a:solidFill>
                  <a:schemeClr val="accent2">
                    <a:lumMod val="75000"/>
                  </a:schemeClr>
                </a:solidFill>
                <a:sym typeface="Wingdings" pitchFamily="2" charset="2"/>
              </a:rPr>
              <a:t> </a:t>
            </a:r>
            <a:r>
              <a:rPr lang="en-US" altLang="zh-CN">
                <a:sym typeface="Wingdings" pitchFamily="2" charset="2"/>
              </a:rPr>
              <a:t>to</a:t>
            </a:r>
            <a:r>
              <a:rPr lang="zh-CN" altLang="en-US">
                <a:sym typeface="Wingdings" pitchFamily="2" charset="2"/>
              </a:rPr>
              <a:t> </a:t>
            </a:r>
            <a:r>
              <a:rPr lang="en-US" altLang="zh-CN" u="sng">
                <a:sym typeface="Wingdings" pitchFamily="2" charset="2"/>
              </a:rPr>
              <a:t>the</a:t>
            </a:r>
            <a:r>
              <a:rPr lang="zh-CN" altLang="en-US" u="sng">
                <a:sym typeface="Wingdings" pitchFamily="2" charset="2"/>
              </a:rPr>
              <a:t> </a:t>
            </a:r>
            <a:r>
              <a:rPr lang="en-US" altLang="zh-CN" u="sng">
                <a:sym typeface="Wingdings" pitchFamily="2" charset="2"/>
              </a:rPr>
              <a:t>current</a:t>
            </a:r>
            <a:r>
              <a:rPr lang="zh-CN" altLang="en-US" u="sng">
                <a:sym typeface="Wingdings" pitchFamily="2" charset="2"/>
              </a:rPr>
              <a:t> </a:t>
            </a:r>
            <a:r>
              <a:rPr lang="en-US" altLang="zh-CN" u="sng">
                <a:sym typeface="Wingdings" pitchFamily="2" charset="2"/>
              </a:rPr>
              <a:t>motion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dirty="0"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8980933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4661E-B81E-F5A6-FF7D-A56B5C3C9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Stage</a:t>
            </a:r>
            <a:r>
              <a:rPr lang="zh-CN" altLang="en-US" dirty="0"/>
              <a:t> </a:t>
            </a:r>
            <a:r>
              <a:rPr lang="en-US" altLang="zh-CN" dirty="0"/>
              <a:t>1:</a:t>
            </a:r>
            <a:r>
              <a:rPr lang="zh-CN" altLang="en-US" dirty="0"/>
              <a:t> </a:t>
            </a:r>
            <a:r>
              <a:rPr lang="en-US" altLang="zh-CN" dirty="0"/>
              <a:t>Train</a:t>
            </a:r>
            <a:r>
              <a:rPr lang="zh-CN" altLang="en-US" dirty="0"/>
              <a:t> </a:t>
            </a:r>
            <a:r>
              <a:rPr lang="en-US" altLang="zh-CN" dirty="0"/>
              <a:t>Generation</a:t>
            </a:r>
            <a:r>
              <a:rPr lang="zh-CN" altLang="en-US" dirty="0"/>
              <a:t> </a:t>
            </a:r>
            <a:r>
              <a:rPr lang="en-US" altLang="zh-CN" dirty="0"/>
              <a:t>Module</a:t>
            </a:r>
            <a:r>
              <a:rPr lang="zh-CN" altLang="en-US" dirty="0"/>
              <a:t> </a:t>
            </a:r>
            <a:br>
              <a:rPr lang="en-CA" altLang="zh-CN" dirty="0"/>
            </a:br>
            <a:r>
              <a:rPr lang="en-US" altLang="zh-CN" dirty="0"/>
              <a:t>(single</a:t>
            </a:r>
            <a:r>
              <a:rPr lang="zh-CN" altLang="en-US" dirty="0"/>
              <a:t> </a:t>
            </a:r>
            <a:r>
              <a:rPr lang="en-US" altLang="zh-CN" dirty="0"/>
              <a:t>person)</a:t>
            </a:r>
            <a:endParaRPr lang="en-US" dirty="0"/>
          </a:p>
        </p:txBody>
      </p:sp>
      <p:pic>
        <p:nvPicPr>
          <p:cNvPr id="4" name="Content Placeholder 7">
            <a:extLst>
              <a:ext uri="{FF2B5EF4-FFF2-40B4-BE49-F238E27FC236}">
                <a16:creationId xmlns:a16="http://schemas.microsoft.com/office/drawing/2014/main" id="{5FF2CC44-ED78-E08B-9D81-5E9EF3C4A8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6130" t="3924" r="29123" b="49939"/>
          <a:stretch/>
        </p:blipFill>
        <p:spPr>
          <a:xfrm>
            <a:off x="838200" y="1872934"/>
            <a:ext cx="9650627" cy="24695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1FFFD9-1836-B4B9-DCAD-8576D86C90E5}"/>
              </a:ext>
            </a:extLst>
          </p:cNvPr>
          <p:cNvSpPr txBox="1"/>
          <p:nvPr/>
        </p:nvSpPr>
        <p:spPr>
          <a:xfrm>
            <a:off x="838200" y="5151610"/>
            <a:ext cx="91198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Add</a:t>
            </a:r>
            <a:r>
              <a:rPr lang="zh-CN" altLang="en-US" dirty="0"/>
              <a:t> </a:t>
            </a:r>
            <a:r>
              <a:rPr lang="en-US" altLang="zh-CN" dirty="0"/>
              <a:t>noise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input</a:t>
            </a:r>
            <a:r>
              <a:rPr lang="zh-CN" altLang="en-US" dirty="0"/>
              <a:t> </a:t>
            </a:r>
            <a:r>
              <a:rPr lang="en-US" altLang="zh-CN" dirty="0"/>
              <a:t>motion</a:t>
            </a:r>
            <a:r>
              <a:rPr lang="zh-CN" altLang="en-US" dirty="0"/>
              <a:t> </a:t>
            </a:r>
            <a:r>
              <a:rPr lang="en-US" altLang="zh-CN" dirty="0"/>
              <a:t>x</a:t>
            </a:r>
            <a:r>
              <a:rPr lang="zh-CN" altLang="en-US" dirty="0"/>
              <a:t> </a:t>
            </a:r>
            <a:r>
              <a:rPr lang="en-US" altLang="zh-CN" dirty="0">
                <a:sym typeface="Wingdings" pitchFamily="2" charset="2"/>
              </a:rPr>
              <a:t>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sym typeface="Wingdings" pitchFamily="2" charset="2"/>
              </a:rPr>
              <a:t>Denoise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the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noisy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motion</a:t>
            </a:r>
            <a:r>
              <a:rPr lang="zh-CN" altLang="en-US" dirty="0">
                <a:sym typeface="Wingdings" pitchFamily="2" charset="2"/>
              </a:rPr>
              <a:t>       </a:t>
            </a:r>
            <a:r>
              <a:rPr lang="en-US" altLang="zh-CN" dirty="0">
                <a:sym typeface="Wingdings" pitchFamily="2" charset="2"/>
              </a:rPr>
              <a:t>iteratively</a:t>
            </a: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65FA4A-5E0E-0CC3-FEF7-77242DAE68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004" y="4639111"/>
            <a:ext cx="1281796" cy="3693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05A87E-C97B-7B2C-DA21-A064996C08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0272" y="5146740"/>
            <a:ext cx="384464" cy="3570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A18AEB-31A1-78C3-CC58-CD0FE5C100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6035" y="5453972"/>
            <a:ext cx="311728" cy="2894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CFD7D5-2CC4-E34A-9151-3D48190B97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1000" y="5166435"/>
            <a:ext cx="4171615" cy="60555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9DD444B-20F6-69D5-5FCA-76245AB32E51}"/>
              </a:ext>
            </a:extLst>
          </p:cNvPr>
          <p:cNvSpPr/>
          <p:nvPr/>
        </p:nvSpPr>
        <p:spPr>
          <a:xfrm>
            <a:off x="7805940" y="5349279"/>
            <a:ext cx="521734" cy="308926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C59A5F1-C4CE-A66D-79C1-1FA5A641567B}"/>
              </a:ext>
            </a:extLst>
          </p:cNvPr>
          <p:cNvSpPr/>
          <p:nvPr/>
        </p:nvSpPr>
        <p:spPr>
          <a:xfrm>
            <a:off x="8809696" y="5349279"/>
            <a:ext cx="521734" cy="308926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E005762-888C-ED65-C712-8CEB185DF5D2}"/>
              </a:ext>
            </a:extLst>
          </p:cNvPr>
          <p:cNvSpPr/>
          <p:nvPr/>
        </p:nvSpPr>
        <p:spPr>
          <a:xfrm>
            <a:off x="9813452" y="5349279"/>
            <a:ext cx="477096" cy="308926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3C26F2-40EB-F5E7-900C-03704B45E2A8}"/>
              </a:ext>
            </a:extLst>
          </p:cNvPr>
          <p:cNvSpPr txBox="1"/>
          <p:nvPr/>
        </p:nvSpPr>
        <p:spPr>
          <a:xfrm>
            <a:off x="7553875" y="4849194"/>
            <a:ext cx="1025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rgbClr val="C00000"/>
                </a:solidFill>
              </a:rPr>
              <a:t>Foot</a:t>
            </a:r>
            <a:r>
              <a:rPr lang="zh-CN" altLang="en-US" sz="1200" dirty="0">
                <a:solidFill>
                  <a:srgbClr val="C00000"/>
                </a:solidFill>
              </a:rPr>
              <a:t> </a:t>
            </a:r>
            <a:r>
              <a:rPr lang="en-US" altLang="zh-CN" sz="1200" dirty="0">
                <a:solidFill>
                  <a:srgbClr val="C00000"/>
                </a:solidFill>
              </a:rPr>
              <a:t>contact</a:t>
            </a:r>
            <a:r>
              <a:rPr lang="zh-CN" altLang="en-US" sz="1200" dirty="0">
                <a:solidFill>
                  <a:srgbClr val="C00000"/>
                </a:solidFill>
              </a:rPr>
              <a:t> </a:t>
            </a:r>
            <a:endParaRPr lang="en-CA" altLang="zh-CN" sz="1200" dirty="0">
              <a:solidFill>
                <a:srgbClr val="C00000"/>
              </a:solidFill>
            </a:endParaRPr>
          </a:p>
          <a:p>
            <a:r>
              <a:rPr lang="en-US" altLang="zh-CN" sz="1200" dirty="0">
                <a:solidFill>
                  <a:srgbClr val="C00000"/>
                </a:solidFill>
              </a:rPr>
              <a:t>Loss</a:t>
            </a:r>
            <a:endParaRPr lang="en-US" sz="1200" dirty="0">
              <a:solidFill>
                <a:srgbClr val="C0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043AB1-0C45-A5CD-68A9-B92C772E786B}"/>
              </a:ext>
            </a:extLst>
          </p:cNvPr>
          <p:cNvSpPr txBox="1"/>
          <p:nvPr/>
        </p:nvSpPr>
        <p:spPr>
          <a:xfrm>
            <a:off x="8516533" y="4848928"/>
            <a:ext cx="1025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rgbClr val="C00000"/>
                </a:solidFill>
              </a:rPr>
              <a:t>Joint</a:t>
            </a:r>
            <a:r>
              <a:rPr lang="zh-CN" altLang="en-US" sz="1200" dirty="0">
                <a:solidFill>
                  <a:srgbClr val="C00000"/>
                </a:solidFill>
              </a:rPr>
              <a:t> </a:t>
            </a:r>
            <a:r>
              <a:rPr lang="en-US" altLang="zh-CN" sz="1200" dirty="0">
                <a:solidFill>
                  <a:srgbClr val="C00000"/>
                </a:solidFill>
              </a:rPr>
              <a:t>velocity</a:t>
            </a:r>
            <a:endParaRPr lang="en-CA" altLang="zh-CN" sz="1200" dirty="0">
              <a:solidFill>
                <a:srgbClr val="C00000"/>
              </a:solidFill>
            </a:endParaRPr>
          </a:p>
          <a:p>
            <a:r>
              <a:rPr lang="en-US" altLang="zh-CN" sz="1200" dirty="0">
                <a:solidFill>
                  <a:srgbClr val="C00000"/>
                </a:solidFill>
              </a:rPr>
              <a:t>Loss</a:t>
            </a:r>
            <a:endParaRPr lang="en-US" sz="1200" dirty="0">
              <a:solidFill>
                <a:srgbClr val="C0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3D61CB-B1B3-0319-2AD2-0C92AB7150A5}"/>
              </a:ext>
            </a:extLst>
          </p:cNvPr>
          <p:cNvSpPr txBox="1"/>
          <p:nvPr/>
        </p:nvSpPr>
        <p:spPr>
          <a:xfrm>
            <a:off x="9652929" y="4848927"/>
            <a:ext cx="1025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rgbClr val="C00000"/>
                </a:solidFill>
              </a:rPr>
              <a:t>Bone</a:t>
            </a:r>
            <a:r>
              <a:rPr lang="zh-CN" altLang="en-US" sz="1200" dirty="0">
                <a:solidFill>
                  <a:srgbClr val="C00000"/>
                </a:solidFill>
              </a:rPr>
              <a:t> </a:t>
            </a:r>
            <a:r>
              <a:rPr lang="en-US" altLang="zh-CN" sz="1200" dirty="0">
                <a:solidFill>
                  <a:srgbClr val="C00000"/>
                </a:solidFill>
              </a:rPr>
              <a:t>length</a:t>
            </a:r>
            <a:endParaRPr lang="en-CA" altLang="zh-CN" sz="1200" dirty="0">
              <a:solidFill>
                <a:srgbClr val="C00000"/>
              </a:solidFill>
            </a:endParaRPr>
          </a:p>
          <a:p>
            <a:r>
              <a:rPr lang="en-US" altLang="zh-CN" sz="1200" dirty="0">
                <a:solidFill>
                  <a:srgbClr val="C00000"/>
                </a:solidFill>
              </a:rPr>
              <a:t>Loss</a:t>
            </a:r>
            <a:endParaRPr lang="en-US" sz="1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6344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84BCE-D221-F542-B6AD-D6C7314D1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Stage</a:t>
            </a:r>
            <a:r>
              <a:rPr lang="zh-CN" altLang="en-US" dirty="0"/>
              <a:t> </a:t>
            </a:r>
            <a:r>
              <a:rPr lang="en-US" altLang="zh-CN" dirty="0"/>
              <a:t>2:</a:t>
            </a:r>
            <a:r>
              <a:rPr lang="zh-CN" altLang="en-US" dirty="0"/>
              <a:t> </a:t>
            </a:r>
            <a:r>
              <a:rPr lang="en-US" altLang="zh-CN" dirty="0"/>
              <a:t>Train</a:t>
            </a:r>
            <a:r>
              <a:rPr lang="zh-CN" altLang="en-US" dirty="0"/>
              <a:t> </a:t>
            </a:r>
            <a:r>
              <a:rPr lang="en-US" altLang="zh-CN" dirty="0"/>
              <a:t>Interactive</a:t>
            </a:r>
            <a:r>
              <a:rPr lang="zh-CN" altLang="en-US" dirty="0"/>
              <a:t> </a:t>
            </a:r>
            <a:r>
              <a:rPr lang="en-US" altLang="zh-CN" dirty="0"/>
              <a:t>Module</a:t>
            </a:r>
            <a:br>
              <a:rPr lang="en-US" altLang="zh-CN" dirty="0"/>
            </a:br>
            <a:r>
              <a:rPr lang="en-US" altLang="zh-CN" dirty="0"/>
              <a:t>(Two-person)</a:t>
            </a:r>
            <a:r>
              <a:rPr lang="zh-CN" altLang="en-US" dirty="0"/>
              <a:t> </a:t>
            </a:r>
            <a:r>
              <a:rPr lang="en-US" altLang="zh-CN" dirty="0"/>
              <a:t>(Multi-person)</a:t>
            </a:r>
            <a:r>
              <a:rPr lang="zh-CN" altLang="en-US" dirty="0"/>
              <a:t> </a:t>
            </a:r>
            <a:endParaRPr lang="en-US" dirty="0"/>
          </a:p>
        </p:txBody>
      </p:sp>
      <p:pic>
        <p:nvPicPr>
          <p:cNvPr id="4" name="Content Placeholder 7">
            <a:extLst>
              <a:ext uri="{FF2B5EF4-FFF2-40B4-BE49-F238E27FC236}">
                <a16:creationId xmlns:a16="http://schemas.microsoft.com/office/drawing/2014/main" id="{73E2A0A5-1CD2-4BBF-3737-4A732E7937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52" t="49150" r="29289" b="2166"/>
          <a:stretch/>
        </p:blipFill>
        <p:spPr>
          <a:xfrm>
            <a:off x="482849" y="2579446"/>
            <a:ext cx="7838303" cy="2001795"/>
          </a:xfrm>
          <a:prstGeom prst="rect">
            <a:avLst/>
          </a:prstGeom>
        </p:spPr>
      </p:pic>
      <p:pic>
        <p:nvPicPr>
          <p:cNvPr id="5" name="Content Placeholder 7">
            <a:extLst>
              <a:ext uri="{FF2B5EF4-FFF2-40B4-BE49-F238E27FC236}">
                <a16:creationId xmlns:a16="http://schemas.microsoft.com/office/drawing/2014/main" id="{6459B899-CD92-07FD-D454-23D6D156B2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755" r="1749"/>
          <a:stretch/>
        </p:blipFill>
        <p:spPr>
          <a:xfrm>
            <a:off x="8531745" y="2238442"/>
            <a:ext cx="2891482" cy="3776367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034662E7-3984-DAA2-5622-C466B46679C8}"/>
              </a:ext>
            </a:extLst>
          </p:cNvPr>
          <p:cNvGrpSpPr/>
          <p:nvPr/>
        </p:nvGrpSpPr>
        <p:grpSpPr>
          <a:xfrm>
            <a:off x="6814812" y="1008108"/>
            <a:ext cx="5259423" cy="1381108"/>
            <a:chOff x="6296829" y="855217"/>
            <a:chExt cx="5990408" cy="157306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943C705-A707-1B67-6D05-F03882FFAD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12994"/>
            <a:stretch/>
          </p:blipFill>
          <p:spPr>
            <a:xfrm>
              <a:off x="6296829" y="1907861"/>
              <a:ext cx="5150583" cy="520418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041D6BB-6509-2587-5F0A-1C948FCBFE98}"/>
                </a:ext>
              </a:extLst>
            </p:cNvPr>
            <p:cNvSpPr/>
            <p:nvPr/>
          </p:nvSpPr>
          <p:spPr>
            <a:xfrm>
              <a:off x="8631443" y="1981749"/>
              <a:ext cx="594248" cy="351862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28D04639-076E-CA67-D631-5B0564C5BFCB}"/>
                </a:ext>
              </a:extLst>
            </p:cNvPr>
            <p:cNvCxnSpPr>
              <a:cxnSpLocks/>
              <a:stCxn id="7" idx="0"/>
            </p:cNvCxnSpPr>
            <p:nvPr/>
          </p:nvCxnSpPr>
          <p:spPr>
            <a:xfrm flipV="1">
              <a:off x="8928567" y="1162994"/>
              <a:ext cx="198247" cy="818755"/>
            </a:xfrm>
            <a:prstGeom prst="straightConnector1">
              <a:avLst/>
            </a:prstGeom>
            <a:ln w="952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61E8C4B-E402-69B7-3DAF-6ACC8A42D9F5}"/>
                </a:ext>
              </a:extLst>
            </p:cNvPr>
            <p:cNvSpPr txBox="1"/>
            <p:nvPr/>
          </p:nvSpPr>
          <p:spPr>
            <a:xfrm>
              <a:off x="8361218" y="855217"/>
              <a:ext cx="3926019" cy="3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rgbClr val="C00000"/>
                  </a:solidFill>
                </a:rPr>
                <a:t>Hidden</a:t>
              </a:r>
              <a:r>
                <a:rPr lang="zh-CN" altLang="en-US" sz="1200" dirty="0">
                  <a:solidFill>
                    <a:srgbClr val="C00000"/>
                  </a:solidFill>
                </a:rPr>
                <a:t> </a:t>
              </a:r>
              <a:r>
                <a:rPr lang="en-US" altLang="zh-CN" sz="1200" dirty="0">
                  <a:solidFill>
                    <a:srgbClr val="C00000"/>
                  </a:solidFill>
                </a:rPr>
                <a:t>state</a:t>
              </a:r>
              <a:r>
                <a:rPr lang="zh-CN" altLang="en-US" sz="1200" dirty="0">
                  <a:solidFill>
                    <a:srgbClr val="C00000"/>
                  </a:solidFill>
                </a:rPr>
                <a:t> </a:t>
              </a:r>
              <a:r>
                <a:rPr lang="en-US" altLang="zh-CN" sz="1200" dirty="0">
                  <a:solidFill>
                    <a:srgbClr val="C00000"/>
                  </a:solidFill>
                </a:rPr>
                <a:t>for</a:t>
              </a:r>
              <a:r>
                <a:rPr lang="zh-CN" altLang="en-US" sz="1200" dirty="0">
                  <a:solidFill>
                    <a:srgbClr val="C00000"/>
                  </a:solidFill>
                </a:rPr>
                <a:t> </a:t>
              </a:r>
              <a:r>
                <a:rPr lang="en-US" altLang="zh-CN" sz="1200" dirty="0">
                  <a:solidFill>
                    <a:srgbClr val="C00000"/>
                  </a:solidFill>
                </a:rPr>
                <a:t>the</a:t>
              </a:r>
              <a:r>
                <a:rPr lang="zh-CN" altLang="en-US" sz="1200" dirty="0">
                  <a:solidFill>
                    <a:srgbClr val="C00000"/>
                  </a:solidFill>
                </a:rPr>
                <a:t> </a:t>
              </a:r>
              <a:r>
                <a:rPr lang="en-US" altLang="zh-CN" sz="1200" dirty="0">
                  <a:solidFill>
                    <a:srgbClr val="C00000"/>
                  </a:solidFill>
                </a:rPr>
                <a:t>current</a:t>
              </a:r>
              <a:r>
                <a:rPr lang="zh-CN" altLang="en-US" sz="1200" dirty="0">
                  <a:solidFill>
                    <a:srgbClr val="C00000"/>
                  </a:solidFill>
                </a:rPr>
                <a:t> </a:t>
              </a:r>
              <a:r>
                <a:rPr lang="en-US" altLang="zh-CN" sz="1200" dirty="0">
                  <a:solidFill>
                    <a:srgbClr val="C00000"/>
                  </a:solidFill>
                </a:rPr>
                <a:t>noised</a:t>
              </a:r>
              <a:r>
                <a:rPr lang="zh-CN" altLang="en-US" sz="1200" dirty="0">
                  <a:solidFill>
                    <a:srgbClr val="C00000"/>
                  </a:solidFill>
                </a:rPr>
                <a:t> </a:t>
              </a:r>
              <a:r>
                <a:rPr lang="en-US" altLang="zh-CN" sz="1200" dirty="0">
                  <a:solidFill>
                    <a:srgbClr val="C00000"/>
                  </a:solidFill>
                </a:rPr>
                <a:t>motion</a:t>
              </a:r>
              <a:endParaRPr lang="en-US" sz="1200" dirty="0">
                <a:solidFill>
                  <a:srgbClr val="C00000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ED4B52C-F4E3-0872-04C5-ED0C91B61B7B}"/>
                </a:ext>
              </a:extLst>
            </p:cNvPr>
            <p:cNvSpPr txBox="1"/>
            <p:nvPr/>
          </p:nvSpPr>
          <p:spPr>
            <a:xfrm>
              <a:off x="9188977" y="1283073"/>
              <a:ext cx="2670418" cy="525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rgbClr val="C00000"/>
                  </a:solidFill>
                </a:rPr>
                <a:t>Hidden</a:t>
              </a:r>
              <a:r>
                <a:rPr lang="zh-CN" altLang="en-US" sz="1200" dirty="0">
                  <a:solidFill>
                    <a:srgbClr val="C00000"/>
                  </a:solidFill>
                </a:rPr>
                <a:t> </a:t>
              </a:r>
              <a:r>
                <a:rPr lang="en-US" altLang="zh-CN" sz="1200" dirty="0">
                  <a:solidFill>
                    <a:srgbClr val="C00000"/>
                  </a:solidFill>
                </a:rPr>
                <a:t>state</a:t>
              </a:r>
              <a:r>
                <a:rPr lang="zh-CN" altLang="en-US" sz="1200" dirty="0">
                  <a:solidFill>
                    <a:srgbClr val="C00000"/>
                  </a:solidFill>
                </a:rPr>
                <a:t> </a:t>
              </a:r>
              <a:r>
                <a:rPr lang="en-US" altLang="zh-CN" sz="1200" dirty="0">
                  <a:solidFill>
                    <a:srgbClr val="C00000"/>
                  </a:solidFill>
                </a:rPr>
                <a:t>for</a:t>
              </a:r>
              <a:r>
                <a:rPr lang="zh-CN" altLang="en-US" sz="1200" dirty="0">
                  <a:solidFill>
                    <a:srgbClr val="C00000"/>
                  </a:solidFill>
                </a:rPr>
                <a:t> </a:t>
              </a:r>
              <a:r>
                <a:rPr lang="en-US" altLang="zh-CN" sz="1200" dirty="0">
                  <a:solidFill>
                    <a:srgbClr val="C00000"/>
                  </a:solidFill>
                </a:rPr>
                <a:t>the</a:t>
              </a:r>
              <a:r>
                <a:rPr lang="zh-CN" altLang="en-US" sz="1200" dirty="0">
                  <a:solidFill>
                    <a:srgbClr val="C00000"/>
                  </a:solidFill>
                </a:rPr>
                <a:t> </a:t>
              </a:r>
              <a:r>
                <a:rPr lang="en-US" altLang="zh-CN" sz="1200" dirty="0">
                  <a:solidFill>
                    <a:srgbClr val="C00000"/>
                  </a:solidFill>
                </a:rPr>
                <a:t>condition</a:t>
              </a:r>
              <a:r>
                <a:rPr lang="zh-CN" altLang="en-US" sz="1200" dirty="0">
                  <a:solidFill>
                    <a:srgbClr val="C00000"/>
                  </a:solidFill>
                </a:rPr>
                <a:t> </a:t>
              </a:r>
              <a:r>
                <a:rPr lang="en-US" altLang="zh-CN" sz="1200" dirty="0">
                  <a:solidFill>
                    <a:srgbClr val="C00000"/>
                  </a:solidFill>
                </a:rPr>
                <a:t>motions</a:t>
              </a:r>
              <a:r>
                <a:rPr lang="zh-CN" altLang="en-US" sz="1200" dirty="0">
                  <a:solidFill>
                    <a:srgbClr val="C00000"/>
                  </a:solidFill>
                </a:rPr>
                <a:t> </a:t>
              </a:r>
              <a:r>
                <a:rPr lang="en-US" altLang="zh-CN" sz="1200" dirty="0">
                  <a:solidFill>
                    <a:srgbClr val="C00000"/>
                  </a:solidFill>
                </a:rPr>
                <a:t>are</a:t>
              </a:r>
              <a:r>
                <a:rPr lang="zh-CN" altLang="en-US" sz="1200" dirty="0">
                  <a:solidFill>
                    <a:srgbClr val="C00000"/>
                  </a:solidFill>
                </a:rPr>
                <a:t> </a:t>
              </a:r>
              <a:r>
                <a:rPr lang="en-US" altLang="zh-CN" sz="1200" dirty="0">
                  <a:solidFill>
                    <a:srgbClr val="C00000"/>
                  </a:solidFill>
                </a:rPr>
                <a:t>randomly</a:t>
              </a:r>
              <a:r>
                <a:rPr lang="zh-CN" altLang="en-US" sz="1200" dirty="0">
                  <a:solidFill>
                    <a:srgbClr val="C00000"/>
                  </a:solidFill>
                </a:rPr>
                <a:t> </a:t>
              </a:r>
              <a:r>
                <a:rPr lang="en-US" altLang="zh-CN" sz="1200" dirty="0">
                  <a:solidFill>
                    <a:srgbClr val="C00000"/>
                  </a:solidFill>
                </a:rPr>
                <a:t>masked</a:t>
              </a:r>
              <a:r>
                <a:rPr lang="zh-CN" altLang="en-US" sz="1200" dirty="0">
                  <a:solidFill>
                    <a:srgbClr val="C00000"/>
                  </a:solidFill>
                </a:rPr>
                <a:t> </a:t>
              </a:r>
              <a:r>
                <a:rPr lang="en-US" altLang="zh-CN" sz="1200" dirty="0">
                  <a:solidFill>
                    <a:srgbClr val="C00000"/>
                  </a:solidFill>
                </a:rPr>
                <a:t>out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9DD6FF5-30D4-2EBB-9A87-FC7B6568867F}"/>
                </a:ext>
              </a:extLst>
            </p:cNvPr>
            <p:cNvSpPr/>
            <p:nvPr/>
          </p:nvSpPr>
          <p:spPr>
            <a:xfrm>
              <a:off x="9329610" y="1981355"/>
              <a:ext cx="1891125" cy="351862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43958F08-B2A5-7079-7E12-78B0044EBED4}"/>
                </a:ext>
              </a:extLst>
            </p:cNvPr>
            <p:cNvCxnSpPr>
              <a:cxnSpLocks/>
              <a:stCxn id="15" idx="0"/>
              <a:endCxn id="13" idx="2"/>
            </p:cNvCxnSpPr>
            <p:nvPr/>
          </p:nvCxnSpPr>
          <p:spPr>
            <a:xfrm flipV="1">
              <a:off x="10275173" y="1808903"/>
              <a:ext cx="249013" cy="172452"/>
            </a:xfrm>
            <a:prstGeom prst="straightConnector1">
              <a:avLst/>
            </a:prstGeom>
            <a:ln w="952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3B9A2BF5-0727-C1F8-A2C8-16EFE54B0756}"/>
              </a:ext>
            </a:extLst>
          </p:cNvPr>
          <p:cNvSpPr txBox="1"/>
          <p:nvPr/>
        </p:nvSpPr>
        <p:spPr>
          <a:xfrm>
            <a:off x="588145" y="4902169"/>
            <a:ext cx="783830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sym typeface="Wingdings" pitchFamily="2" charset="2"/>
              </a:rPr>
              <a:t>Spatial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Control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dirty="0">
                <a:sym typeface="Wingdings" pitchFamily="2" charset="2"/>
              </a:rPr>
              <a:t>Explicit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Guidance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altLang="zh-CN" dirty="0">
                <a:sym typeface="Wingdings" pitchFamily="2" charset="2"/>
              </a:rPr>
              <a:t>L2-distance: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generated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motion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positions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vs.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goal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spatial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positions</a:t>
            </a:r>
            <a:r>
              <a:rPr lang="zh-CN" altLang="en-US" dirty="0">
                <a:sym typeface="Wingdings" pitchFamily="2" charset="2"/>
              </a:rPr>
              <a:t> </a:t>
            </a:r>
            <a:endParaRPr lang="en-US" altLang="zh-CN" dirty="0">
              <a:sym typeface="Wingdings" pitchFamily="2" charset="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dirty="0">
                <a:sym typeface="Wingdings" pitchFamily="2" charset="2"/>
              </a:rPr>
              <a:t>Implicit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Guidance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altLang="zh-CN" dirty="0">
                <a:sym typeface="Wingdings" pitchFamily="2" charset="2"/>
              </a:rPr>
              <a:t>Spatial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control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as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a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part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of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the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current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motion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hidden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states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zh-CN" dirty="0">
              <a:sym typeface="Wingdings" pitchFamily="2" charset="2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3DBCE28-8E4F-8AB2-389F-D1112DB28B58}"/>
              </a:ext>
            </a:extLst>
          </p:cNvPr>
          <p:cNvSpPr txBox="1"/>
          <p:nvPr/>
        </p:nvSpPr>
        <p:spPr>
          <a:xfrm>
            <a:off x="687297" y="1843504"/>
            <a:ext cx="612291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sym typeface="Wingdings" pitchFamily="2" charset="2"/>
              </a:rPr>
              <a:t>Fuse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information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from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motion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conditions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to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current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motion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1600" dirty="0">
              <a:sym typeface="Wingdings" pitchFamily="2" charset="2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E21C4A07-2D51-EE7D-2C0D-97E9377BE7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297" y="4473291"/>
            <a:ext cx="929620" cy="29818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8C70D16-B1B5-4122-6E7C-0C228B02CF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868" y="2342056"/>
            <a:ext cx="929620" cy="26785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BAF70DBB-4B99-30BA-7F82-AC53974BCA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6335" y="5212894"/>
            <a:ext cx="1359183" cy="2783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4D08BA0-66F3-7EA9-4941-463324D56C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1576" y="2160759"/>
            <a:ext cx="3784211" cy="389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3842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058C6-835B-EC5E-C23B-2364FECDF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Evaluation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08BB5C-816A-9366-1ADF-4F9DB0247C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err="1"/>
              <a:t>InterHuman</a:t>
            </a:r>
            <a:r>
              <a:rPr lang="zh-CN" altLang="en-US" dirty="0"/>
              <a:t> </a:t>
            </a:r>
            <a:r>
              <a:rPr lang="en-US" altLang="zh-CN" dirty="0"/>
              <a:t>Dataset</a:t>
            </a:r>
          </a:p>
          <a:p>
            <a:pPr lvl="1"/>
            <a:r>
              <a:rPr lang="en-US" altLang="zh-CN" b="1" dirty="0"/>
              <a:t>Two-person</a:t>
            </a:r>
            <a:r>
              <a:rPr lang="zh-CN" altLang="en-US" dirty="0"/>
              <a:t> </a:t>
            </a:r>
            <a:r>
              <a:rPr lang="en-US" altLang="zh-CN" dirty="0"/>
              <a:t>interaction</a:t>
            </a:r>
            <a:r>
              <a:rPr lang="zh-CN" altLang="en-US" dirty="0"/>
              <a:t> </a:t>
            </a:r>
            <a:r>
              <a:rPr lang="en-US" altLang="zh-CN" dirty="0"/>
              <a:t>text-to-motion</a:t>
            </a:r>
            <a:r>
              <a:rPr lang="zh-CN" altLang="en-US" dirty="0"/>
              <a:t> </a:t>
            </a:r>
            <a:r>
              <a:rPr lang="en-US" altLang="zh-CN" dirty="0"/>
              <a:t>dataset</a:t>
            </a:r>
          </a:p>
          <a:p>
            <a:endParaRPr lang="en-US" altLang="zh-CN" dirty="0"/>
          </a:p>
          <a:p>
            <a:r>
              <a:rPr lang="en-US" altLang="zh-CN" dirty="0"/>
              <a:t>Evaluate</a:t>
            </a:r>
            <a:r>
              <a:rPr lang="zh-CN" altLang="en-US" dirty="0"/>
              <a:t> </a:t>
            </a:r>
            <a:r>
              <a:rPr lang="en-US" altLang="zh-CN" dirty="0"/>
              <a:t>model</a:t>
            </a:r>
            <a:r>
              <a:rPr lang="zh-CN" altLang="en-US" dirty="0"/>
              <a:t> </a:t>
            </a:r>
            <a:r>
              <a:rPr lang="en-US" altLang="zh-CN" dirty="0"/>
              <a:t>capacity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b="1" dirty="0"/>
              <a:t>single</a:t>
            </a:r>
            <a:r>
              <a:rPr lang="zh-CN" altLang="en-US" b="1" dirty="0"/>
              <a:t> </a:t>
            </a:r>
            <a:r>
              <a:rPr lang="en-US" altLang="zh-CN" b="1" dirty="0"/>
              <a:t>&amp;</a:t>
            </a:r>
            <a:r>
              <a:rPr lang="zh-CN" altLang="en-US" b="1" dirty="0"/>
              <a:t> </a:t>
            </a:r>
            <a:r>
              <a:rPr lang="en-US" altLang="zh-CN" b="1" dirty="0"/>
              <a:t>two-person</a:t>
            </a:r>
            <a:r>
              <a:rPr lang="zh-CN" altLang="en-US" b="1" dirty="0"/>
              <a:t> </a:t>
            </a:r>
            <a:r>
              <a:rPr lang="en-US" altLang="zh-CN" b="1" dirty="0"/>
              <a:t>motion</a:t>
            </a:r>
            <a:r>
              <a:rPr lang="zh-CN" altLang="en-US" b="1" dirty="0"/>
              <a:t> </a:t>
            </a:r>
            <a:r>
              <a:rPr lang="en-US" altLang="zh-CN" b="1" dirty="0"/>
              <a:t>synthesis</a:t>
            </a:r>
          </a:p>
          <a:p>
            <a:pPr lvl="1"/>
            <a:r>
              <a:rPr lang="en-US" altLang="zh-CN" dirty="0"/>
              <a:t>Reannotating</a:t>
            </a:r>
            <a:r>
              <a:rPr lang="zh-CN" altLang="en-US" dirty="0"/>
              <a:t> </a:t>
            </a:r>
            <a:r>
              <a:rPr lang="en-US" altLang="zh-CN" dirty="0" err="1"/>
              <a:t>InterHuman</a:t>
            </a:r>
            <a:r>
              <a:rPr lang="zh-CN" altLang="en-US" dirty="0"/>
              <a:t> </a:t>
            </a:r>
            <a:r>
              <a:rPr lang="en-US" altLang="zh-CN" dirty="0"/>
              <a:t>Dataset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b="1" dirty="0"/>
              <a:t>single-person</a:t>
            </a:r>
            <a:r>
              <a:rPr lang="zh-CN" altLang="en-US" b="1" dirty="0"/>
              <a:t> </a:t>
            </a:r>
            <a:r>
              <a:rPr lang="en-US" altLang="zh-CN" b="1" dirty="0"/>
              <a:t>text</a:t>
            </a:r>
            <a:r>
              <a:rPr lang="zh-CN" altLang="en-US" b="1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b="1" dirty="0"/>
              <a:t>LLM</a:t>
            </a:r>
            <a:endParaRPr lang="en-US" altLang="zh-CN" dirty="0"/>
          </a:p>
          <a:p>
            <a:pPr lvl="1"/>
            <a:r>
              <a:rPr lang="en-US" altLang="zh-CN" dirty="0"/>
              <a:t>Modify</a:t>
            </a:r>
            <a:r>
              <a:rPr lang="zh-CN" altLang="en-US" dirty="0"/>
              <a:t> </a:t>
            </a:r>
            <a:r>
              <a:rPr lang="en-US" altLang="zh-CN" dirty="0" err="1"/>
              <a:t>InterGen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single-person</a:t>
            </a:r>
            <a:r>
              <a:rPr lang="zh-CN" altLang="en-US" dirty="0"/>
              <a:t> </a:t>
            </a:r>
            <a:r>
              <a:rPr lang="en-US" altLang="zh-CN" dirty="0"/>
              <a:t>synthesis:</a:t>
            </a:r>
          </a:p>
          <a:p>
            <a:pPr lvl="2"/>
            <a:r>
              <a:rPr lang="en-US" altLang="zh-CN" dirty="0"/>
              <a:t>Cross-attention</a:t>
            </a:r>
            <a:r>
              <a:rPr lang="zh-CN" altLang="en-US" dirty="0"/>
              <a:t> </a:t>
            </a:r>
            <a:r>
              <a:rPr lang="en-US" altLang="zh-CN" dirty="0"/>
              <a:t>output</a:t>
            </a:r>
            <a:r>
              <a:rPr lang="zh-CN" altLang="en-US" dirty="0"/>
              <a:t> </a:t>
            </a:r>
            <a:r>
              <a:rPr lang="en-US" altLang="zh-CN" dirty="0"/>
              <a:t>muting</a:t>
            </a:r>
          </a:p>
          <a:p>
            <a:pPr lvl="1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2DFA1C-2D21-84C4-48CC-FC7DF99916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9719" y="195944"/>
            <a:ext cx="4355606" cy="24500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59008C-4DB3-4460-F561-6D2DCDB656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8243" y="4485095"/>
            <a:ext cx="4075794" cy="2007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6020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1E69A-8B0B-6C19-5D5F-3D3346DB4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Results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43EDEF6-62C7-5BB2-13B7-50543CBC2E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389504"/>
            <a:ext cx="5837959" cy="29114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3D7E9A-33D9-E0AF-198E-201D76A753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4257896"/>
            <a:ext cx="5702879" cy="21348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B822A3-3C71-E871-4186-42D03D5DBB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80" t="2200"/>
          <a:stretch/>
        </p:blipFill>
        <p:spPr>
          <a:xfrm>
            <a:off x="6676159" y="2458458"/>
            <a:ext cx="5342433" cy="2318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1421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5191</TotalTime>
  <Words>827</Words>
  <Application>Microsoft Macintosh PowerPoint</Application>
  <PresentationFormat>Widescreen</PresentationFormat>
  <Paragraphs>147</Paragraphs>
  <Slides>23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SFRM1000</vt:lpstr>
      <vt:lpstr>SFTI1000</vt:lpstr>
      <vt:lpstr>Arial</vt:lpstr>
      <vt:lpstr>Calibri</vt:lpstr>
      <vt:lpstr>Calibri Light</vt:lpstr>
      <vt:lpstr>Wingdings</vt:lpstr>
      <vt:lpstr>Office Theme 2013 - 2022</vt:lpstr>
      <vt:lpstr>Multi-Person Text-to-Motion Synthesis in ECCV2024</vt:lpstr>
      <vt:lpstr>FreeMotion: A Unified Framework for Number-free Text-to-Motion Synthesis</vt:lpstr>
      <vt:lpstr>Motivation</vt:lpstr>
      <vt:lpstr>Method</vt:lpstr>
      <vt:lpstr>Method</vt:lpstr>
      <vt:lpstr>Stage 1: Train Generation Module  (single person)</vt:lpstr>
      <vt:lpstr>Stage 2: Train Interactive Module (Two-person) (Multi-person) </vt:lpstr>
      <vt:lpstr>Evaluation</vt:lpstr>
      <vt:lpstr>Results</vt:lpstr>
      <vt:lpstr>Results</vt:lpstr>
      <vt:lpstr>Towards Open Domain Text-Driven Synthesis of Multi-Person Motions</vt:lpstr>
      <vt:lpstr>Motivation</vt:lpstr>
      <vt:lpstr>Dataset Contribution</vt:lpstr>
      <vt:lpstr>LAION-Pose</vt:lpstr>
      <vt:lpstr>WebVid-Motion</vt:lpstr>
      <vt:lpstr>WebVid-Motion</vt:lpstr>
      <vt:lpstr>WebVid-Motion</vt:lpstr>
      <vt:lpstr>Synthesis Framework</vt:lpstr>
      <vt:lpstr>Results</vt:lpstr>
      <vt:lpstr>Results</vt:lpstr>
      <vt:lpstr>Results</vt:lpstr>
      <vt:lpstr>Rethinking</vt:lpstr>
      <vt:lpstr>Rethinking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FreeMotion: A Unified Framework for Number-free Text-to-Motion Synthesis</dc:title>
  <dc:creator>Yilin Wang</dc:creator>
  <cp:lastModifiedBy>Yilin Wang</cp:lastModifiedBy>
  <cp:revision>17</cp:revision>
  <dcterms:created xsi:type="dcterms:W3CDTF">2024-10-04T00:20:14Z</dcterms:created>
  <dcterms:modified xsi:type="dcterms:W3CDTF">2024-10-18T00:31:19Z</dcterms:modified>
</cp:coreProperties>
</file>