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66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7"/>
    <p:restoredTop sz="94593"/>
  </p:normalViewPr>
  <p:slideViewPr>
    <p:cSldViewPr snapToGrid="0">
      <p:cViewPr varScale="1">
        <p:scale>
          <a:sx n="111" d="100"/>
          <a:sy n="111" d="100"/>
        </p:scale>
        <p:origin x="24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28EB-91AA-5C3D-791F-82E831280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FAF21-3661-8B36-CCF0-73E70D923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185D-8939-BF1D-0DD0-F15F9A07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87A3-5C57-A1BD-FDDE-CD0FDB03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C871-BB09-FC9C-14EE-8D9D135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543-1556-0DA1-B827-2964041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C13BB-7E30-13D9-5BE8-727B0827F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BAEF-2FBD-193D-634A-5EDA2DCF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D3E5-6AB9-4364-070E-7860A0F8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C1D2-1803-6962-C80A-E6CE698D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51094-782C-1FAA-EBC8-56F2E3718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AC00F-ED81-E678-DC50-3BB304C30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B539-A91A-F299-B840-0C804105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4A8D-598B-9DB6-F2E5-3BA5D69B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68D66-2BFB-E5FD-01D7-4587F2C0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0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C560-015B-919C-3147-4FA99BA1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685A-CB79-BF96-9C39-B50A4F6C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D623-72FA-D179-471D-5D2DA327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5AA6-0D84-73FA-1721-FC535CF5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19F7-00B1-8245-AE4E-A8D03FA4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A2A-172F-2C0C-84C8-E6BC4FB1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BE414-75F9-8E35-85B9-720132A3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95BE-B024-F4F0-0DFA-511A7CC5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0BD5A-35F4-027C-B6C1-24BB4D49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A556-903B-6FFF-578D-1536E49D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6B0A-B24F-FB18-FE9F-9C56B141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D5AB-0032-71A0-4067-A87C4D08F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1480A-2B9D-A0FB-AB47-AA53ACD0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98D1-5838-C800-1EF9-8704C3F3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C2598-0348-1E43-BF30-F00C178E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5D09-F94E-C7BB-654F-8E88528C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67B3-044E-FC3D-DCF0-3A2EE6D8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4754-16C2-2BA3-9DEF-4CEEBE750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BF2B-495C-B9E5-8D12-8C7CE81E9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E147E-D2A4-29D1-0731-63673691C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926EC-CA59-7DA8-D42C-1ED12729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27DA7-E897-6009-AFC6-33DF16DD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0527E-9030-AAAC-71A8-27DC1D16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809BA-325D-C54E-A01B-F223DD8D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63D3-0E96-BF1A-D8B8-F17E33E5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3D680-6493-2ABE-D555-380F3FD9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F2E76-A766-DBFB-E00B-B9814E31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F31AC-5E73-95E1-F9FF-64FDEB0C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E059C-2FFE-C9B6-A37D-5313EE72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4994F-F503-FE20-3FAA-50944A35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B290-0A0E-E105-0701-8E55B914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2C52-48E0-0D5F-C88F-544BF934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B32E-0ECA-56B0-CE87-D658A6AB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CAB04-98B6-84FB-FE8F-D2C1A5D9B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2C119-B23F-8A6F-C19B-9216250B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A0E67-81F3-E5BA-EE46-F995D93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00958-105F-F330-A632-FD76CA2F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D221-ED57-63CD-7CE8-1D596D16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34FB-D68A-C3EE-24B1-2A6D546F3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72362-7637-6314-1639-E1AA312B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7B116-C76B-ADB6-AE92-EA864BAA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0B2F1-DDD5-94EB-EEE0-536FB0A5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BA12D-8005-ED1E-3E6C-8A14356C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07B23-A4DF-09A3-B041-520F4D3A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EEA00-752F-95FB-3078-5D96849B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D331-A51C-E872-7CC6-E7BE3A7E1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FE59-79C9-6545-8D1A-8077D2ED170A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E72F-EA5A-5116-060C-D0A97E68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E871-A043-094C-EBA3-11F3B0CCE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9942-41F7-C847-A45A-7DDE7E44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eizhuoli.github.io/walkthedo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18380.21841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pages.cs.wisc.edu/~joony/RESEARCH/online_locomo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theorangeduck.com/media/uploads/other_stuff/phasefunction.pdf" TargetMode="External"/><Relationship Id="rId4" Type="http://schemas.openxmlformats.org/officeDocument/2006/relationships/hyperlink" Target="https://dl.acm.org/doi/10.1145/3528223.353017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00A8C-7488-368B-13DE-5C9163FBE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1"/>
            <a:ext cx="10909640" cy="1832654"/>
          </a:xfrm>
        </p:spPr>
        <p:txBody>
          <a:bodyPr anchor="b">
            <a:normAutofit/>
          </a:bodyPr>
          <a:lstStyle/>
          <a:p>
            <a:r>
              <a:rPr lang="en-US" sz="5100"/>
              <a:t>WalkTheDog: Cross-Morphology Motion Alignment via Phase 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AB70-1EA4-647B-01E1-62C6ECFC5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2419141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altLang="zh-CN" sz="1100" i="1" err="1"/>
              <a:t>Peizhuo</a:t>
            </a:r>
            <a:r>
              <a:rPr lang="en-US" altLang="zh-CN" sz="1100" i="1"/>
              <a:t> Li, Sebastian Starke, </a:t>
            </a:r>
            <a:r>
              <a:rPr lang="en-US" altLang="zh-CN" sz="1100" i="1" err="1"/>
              <a:t>Yuting</a:t>
            </a:r>
            <a:r>
              <a:rPr lang="en-US" altLang="zh-CN" sz="1100" i="1"/>
              <a:t> Ye, Olga </a:t>
            </a:r>
            <a:r>
              <a:rPr lang="en-US" altLang="zh-CN" sz="1100" i="1" err="1"/>
              <a:t>Sorkine</a:t>
            </a:r>
            <a:r>
              <a:rPr lang="en-US" altLang="zh-CN" sz="1100" i="1"/>
              <a:t>-Hornung</a:t>
            </a:r>
            <a:r>
              <a:rPr lang="zh-CN" altLang="en-US" sz="1100" i="1"/>
              <a:t> </a:t>
            </a:r>
            <a:r>
              <a:rPr lang="en-US" altLang="zh-CN" sz="1100" i="1"/>
              <a:t>(SIGGRAPH</a:t>
            </a:r>
            <a:r>
              <a:rPr lang="zh-CN" altLang="en-US" sz="1100" i="1"/>
              <a:t> </a:t>
            </a:r>
            <a:r>
              <a:rPr lang="en-US" altLang="zh-CN" sz="1100" i="1"/>
              <a:t>2024)</a:t>
            </a:r>
          </a:p>
          <a:p>
            <a:r>
              <a:rPr lang="en-US" altLang="zh-CN" sz="1100" i="1"/>
              <a:t>Presented</a:t>
            </a:r>
            <a:r>
              <a:rPr lang="zh-CN" altLang="en-US" sz="1100" i="1"/>
              <a:t> </a:t>
            </a:r>
            <a:r>
              <a:rPr lang="en-US" altLang="zh-CN" sz="1100" i="1"/>
              <a:t>by:</a:t>
            </a:r>
            <a:r>
              <a:rPr lang="zh-CN" altLang="en-US" sz="1100" i="1"/>
              <a:t> </a:t>
            </a:r>
            <a:r>
              <a:rPr lang="en-US" altLang="zh-CN" sz="1100" i="1"/>
              <a:t>Yilin</a:t>
            </a:r>
            <a:r>
              <a:rPr lang="zh-CN" altLang="en-US" sz="1100" i="1"/>
              <a:t> </a:t>
            </a:r>
            <a:r>
              <a:rPr lang="en-US" altLang="zh-CN" sz="1100" i="1"/>
              <a:t>Wang</a:t>
            </a:r>
            <a:endParaRPr lang="en-US" sz="1100" i="1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atom&#10;&#10;Description automatically generated with medium confidence">
            <a:extLst>
              <a:ext uri="{FF2B5EF4-FFF2-40B4-BE49-F238E27FC236}">
                <a16:creationId xmlns:a16="http://schemas.microsoft.com/office/drawing/2014/main" id="{6C910851-4A6A-BFF9-3226-C4283701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38" y="3124200"/>
            <a:ext cx="912607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BCA2-5B8E-3E49-F2FE-3D67C383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EDD44-5CC1-615D-B2D8-497126CA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manifold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VQ-PAEs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49ED9-D194-48E5-B5CC-767F84BA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14" y="2513718"/>
            <a:ext cx="7772400" cy="327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33F0E-E59A-7E5C-BAA4-1207A165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0" y="3746263"/>
            <a:ext cx="3917950" cy="808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C9CE1-6B67-FE9F-25EE-7964298D4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14" y="4590667"/>
            <a:ext cx="2692400" cy="4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0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BCA2-5B8E-3E49-F2FE-3D67C383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EDD44-5CC1-615D-B2D8-497126CA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manifold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VQ-PAEs</a:t>
            </a:r>
          </a:p>
          <a:p>
            <a:pPr lvl="1"/>
            <a:r>
              <a:rPr lang="en-US" altLang="zh-CN" dirty="0"/>
              <a:t>Reinitialization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49ED9-D194-48E5-B5CC-767F84BA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3855642"/>
            <a:ext cx="6668814" cy="2808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33F0E-E59A-7E5C-BAA4-1207A165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50" y="4767796"/>
            <a:ext cx="3361649" cy="693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C9CE1-6B67-FE9F-25EE-7964298D4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02" y="5516474"/>
            <a:ext cx="2310112" cy="376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C525A-1EEE-84C2-AE43-441B1F4C0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3" y="2658623"/>
            <a:ext cx="3433253" cy="1298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888B7-86F9-E3F4-90F8-1E213EB8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77746"/>
            <a:ext cx="2959100" cy="72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0E87B-AA5B-CAF0-0AC4-7E2F573D6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169" y="3419001"/>
            <a:ext cx="4140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C494-A44F-278F-2AAA-AF29D52C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A376-A70D-3517-8162-718EF304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Frequency-scaled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681A-8873-E6DE-FA17-EE648684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7974"/>
            <a:ext cx="6389489" cy="2996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D75C7F-E0BD-DCF9-FF12-D9F20058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689" y="3206692"/>
            <a:ext cx="4841731" cy="18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6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64E2-1416-5416-FD41-E2E7C71C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5AC0-6F87-047F-AD7E-D0758727A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>
                <a:hlinkClick r:id="rId2"/>
              </a:rPr>
              <a:t>link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C655E-7AAD-9752-FB77-ADEFCB7E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94" y="1305785"/>
            <a:ext cx="4705318" cy="2695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B82FA-8157-FFB5-2186-B65F273A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813" y="1333113"/>
            <a:ext cx="4556088" cy="2600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8F7E7-1C0C-936D-829C-147BD3256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944" y="3934054"/>
            <a:ext cx="4587850" cy="263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8385E-5529-753B-B69D-CE37D16A9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812" y="3934053"/>
            <a:ext cx="4571970" cy="26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31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F254-A886-4804-936B-869F8FFAB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Questions…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1DE90-9C6A-189A-3C6A-6E9B25A29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784F-83C2-BE40-9B5E-03324CC4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91FF-D47B-3146-A3A5-F293D6E66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motion,</a:t>
            </a:r>
            <a:r>
              <a:rPr lang="zh-CN" altLang="en-US" dirty="0"/>
              <a:t> </a:t>
            </a:r>
            <a:r>
              <a:rPr lang="en-US" altLang="zh-CN" dirty="0"/>
              <a:t>regardless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character’s</a:t>
            </a:r>
            <a:r>
              <a:rPr lang="zh-CN" altLang="en-US" dirty="0"/>
              <a:t> </a:t>
            </a:r>
            <a:r>
              <a:rPr lang="en-US" altLang="zh-CN" dirty="0"/>
              <a:t>morphology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skeletal</a:t>
            </a:r>
            <a:r>
              <a:rPr lang="zh-CN" altLang="en-US" dirty="0"/>
              <a:t> </a:t>
            </a:r>
            <a:r>
              <a:rPr lang="en-US" altLang="zh-CN" dirty="0"/>
              <a:t>structures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DF29B-ADE9-1C2F-000B-D19B4034B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05" y="3164229"/>
            <a:ext cx="3393195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D9A20-5426-D539-A6EF-5233641EA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04" y="3164228"/>
            <a:ext cx="3724330" cy="213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3D14D-2FEE-B8BC-944A-01C907104D5F}"/>
              </a:ext>
            </a:extLst>
          </p:cNvPr>
          <p:cNvSpPr txBox="1"/>
          <p:nvPr/>
        </p:nvSpPr>
        <p:spPr>
          <a:xfrm>
            <a:off x="2648080" y="5432766"/>
            <a:ext cx="2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dog</a:t>
            </a:r>
            <a:r>
              <a:rPr lang="zh-CN" altLang="en-US" dirty="0"/>
              <a:t> </a:t>
            </a:r>
            <a:r>
              <a:rPr lang="en-US" altLang="zh-CN" dirty="0"/>
              <a:t>walks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74E5F-D288-F3A3-06FA-6B343164E6FA}"/>
              </a:ext>
            </a:extLst>
          </p:cNvPr>
          <p:cNvSpPr txBox="1"/>
          <p:nvPr/>
        </p:nvSpPr>
        <p:spPr>
          <a:xfrm>
            <a:off x="6560147" y="5432764"/>
            <a:ext cx="2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dog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endParaRPr lang="en-US" dirty="0"/>
          </a:p>
        </p:txBody>
      </p:sp>
      <p:pic>
        <p:nvPicPr>
          <p:cNvPr id="10" name="Picture 9" descr="A diagram of a atom&#10;&#10;Description automatically generated with medium confidence">
            <a:extLst>
              <a:ext uri="{FF2B5EF4-FFF2-40B4-BE49-F238E27FC236}">
                <a16:creationId xmlns:a16="http://schemas.microsoft.com/office/drawing/2014/main" id="{F7CD9E83-49B0-93B7-0B3D-3750E2D3B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3" y="-3466404"/>
            <a:ext cx="912607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1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3E4D-8A59-6292-F804-234B7480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Manifold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CBEE-8D0A-A2F2-0C07-E82B8E6F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373" y="1594397"/>
            <a:ext cx="5644056" cy="4351338"/>
          </a:xfrm>
        </p:spPr>
        <p:txBody>
          <a:bodyPr/>
          <a:lstStyle/>
          <a:p>
            <a:r>
              <a:rPr lang="en-US" altLang="zh-CN" i="1" dirty="0"/>
              <a:t>Periodic</a:t>
            </a:r>
            <a:r>
              <a:rPr lang="zh-CN" altLang="en-US" i="1" dirty="0"/>
              <a:t> </a:t>
            </a:r>
            <a:r>
              <a:rPr lang="en-US" altLang="zh-CN" i="1" dirty="0"/>
              <a:t>Structure</a:t>
            </a:r>
            <a:r>
              <a:rPr lang="zh-CN" altLang="en-US" i="1" dirty="0"/>
              <a:t> </a:t>
            </a:r>
            <a:r>
              <a:rPr lang="en-US" altLang="zh-CN" i="1" dirty="0"/>
              <a:t>of</a:t>
            </a:r>
            <a:r>
              <a:rPr lang="zh-CN" altLang="en-US" i="1" dirty="0"/>
              <a:t> </a:t>
            </a:r>
            <a:r>
              <a:rPr lang="en-US" altLang="zh-CN" i="1" dirty="0"/>
              <a:t>Motion</a:t>
            </a:r>
          </a:p>
          <a:p>
            <a:pPr lvl="1"/>
            <a:r>
              <a:rPr lang="en-US" altLang="zh-CN" i="1" dirty="0"/>
              <a:t>Frequency-scaled</a:t>
            </a:r>
            <a:r>
              <a:rPr lang="zh-CN" altLang="en-US" i="1" dirty="0"/>
              <a:t> </a:t>
            </a:r>
            <a:r>
              <a:rPr lang="en-US" altLang="zh-CN" i="1" dirty="0"/>
              <a:t>motion</a:t>
            </a:r>
            <a:r>
              <a:rPr lang="zh-CN" altLang="en-US" i="1" dirty="0"/>
              <a:t> </a:t>
            </a:r>
            <a:r>
              <a:rPr lang="en-US" altLang="zh-CN" i="1" dirty="0"/>
              <a:t>alignment</a:t>
            </a:r>
            <a:r>
              <a:rPr lang="zh-CN" altLang="en-US" i="1" dirty="0"/>
              <a:t> </a:t>
            </a:r>
            <a:r>
              <a:rPr lang="en-US" altLang="zh-CN" i="1" dirty="0"/>
              <a:t>(</a:t>
            </a:r>
            <a:r>
              <a:rPr lang="en-US" altLang="zh-CN" i="1" dirty="0">
                <a:hlinkClick r:id="rId2"/>
              </a:rPr>
              <a:t>MotionBlending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i="1" dirty="0" err="1">
                <a:hlinkClick r:id="rId3"/>
              </a:rPr>
              <a:t>Fstyle</a:t>
            </a:r>
            <a:r>
              <a:rPr lang="en-US" altLang="zh-CN" i="1" dirty="0"/>
              <a:t>)</a:t>
            </a:r>
          </a:p>
          <a:p>
            <a:pPr lvl="1"/>
            <a:r>
              <a:rPr lang="en-US" altLang="zh-CN" i="1" dirty="0"/>
              <a:t>Phase</a:t>
            </a:r>
            <a:r>
              <a:rPr lang="zh-CN" altLang="en-US" i="1" dirty="0"/>
              <a:t> </a:t>
            </a:r>
            <a:r>
              <a:rPr lang="en-US" altLang="zh-CN" i="1" dirty="0"/>
              <a:t>+</a:t>
            </a:r>
            <a:r>
              <a:rPr lang="zh-CN" altLang="en-US" i="1" dirty="0"/>
              <a:t> </a:t>
            </a:r>
            <a:r>
              <a:rPr lang="en-US" altLang="zh-CN" i="1" dirty="0"/>
              <a:t>NN</a:t>
            </a:r>
            <a:r>
              <a:rPr lang="zh-CN" altLang="en-US" i="1" dirty="0"/>
              <a:t> </a:t>
            </a:r>
            <a:r>
              <a:rPr lang="en-US" altLang="zh-CN" i="1" dirty="0"/>
              <a:t>for</a:t>
            </a:r>
            <a:r>
              <a:rPr lang="zh-CN" altLang="en-US" i="1" dirty="0"/>
              <a:t> </a:t>
            </a:r>
            <a:r>
              <a:rPr lang="en-US" altLang="zh-CN" i="1" dirty="0"/>
              <a:t>motion</a:t>
            </a:r>
            <a:r>
              <a:rPr lang="zh-CN" altLang="en-US" i="1" dirty="0"/>
              <a:t> </a:t>
            </a:r>
            <a:r>
              <a:rPr lang="en-US" altLang="zh-CN" i="1" dirty="0"/>
              <a:t>application</a:t>
            </a:r>
            <a:r>
              <a:rPr lang="zh-CN" altLang="en-US" i="1" dirty="0"/>
              <a:t> </a:t>
            </a:r>
            <a:r>
              <a:rPr lang="en-US" altLang="zh-CN" i="1" dirty="0"/>
              <a:t>(</a:t>
            </a:r>
            <a:r>
              <a:rPr lang="en-US" altLang="zh-CN" i="1" dirty="0">
                <a:hlinkClick r:id="rId4"/>
              </a:rPr>
              <a:t>DeepPhase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i="1" dirty="0">
                <a:hlinkClick r:id="rId5"/>
              </a:rPr>
              <a:t>PFNN</a:t>
            </a:r>
            <a:r>
              <a:rPr lang="en-US" altLang="zh-CN" i="1" dirty="0"/>
              <a:t>)</a:t>
            </a:r>
            <a:endParaRPr lang="en-CA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5F75-0DAD-DC37-9126-732300599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2" y="3540073"/>
            <a:ext cx="6663559" cy="22681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B77480-E23F-B9B5-EF67-9C609F82E877}"/>
              </a:ext>
            </a:extLst>
          </p:cNvPr>
          <p:cNvSpPr txBox="1">
            <a:spLocks/>
          </p:cNvSpPr>
          <p:nvPr/>
        </p:nvSpPr>
        <p:spPr>
          <a:xfrm>
            <a:off x="6474372" y="3636364"/>
            <a:ext cx="5717628" cy="255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Learn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u="sng" dirty="0"/>
              <a:t>common</a:t>
            </a:r>
            <a:r>
              <a:rPr lang="zh-CN" altLang="en-US" sz="2400" u="sng" dirty="0"/>
              <a:t> </a:t>
            </a:r>
            <a:r>
              <a:rPr lang="en-US" altLang="zh-CN" sz="2400" b="1" u="sng" dirty="0"/>
              <a:t>phase</a:t>
            </a:r>
            <a:r>
              <a:rPr lang="zh-CN" altLang="en-US" sz="2400" b="1" u="sng" dirty="0"/>
              <a:t> </a:t>
            </a:r>
            <a:r>
              <a:rPr lang="en-US" altLang="zh-CN" sz="2400" b="1" u="sng" dirty="0"/>
              <a:t>manifold</a:t>
            </a:r>
          </a:p>
          <a:p>
            <a:pPr lvl="1"/>
            <a:r>
              <a:rPr lang="en-US" altLang="zh-CN" sz="2000" dirty="0">
                <a:sym typeface="Wingdings" pitchFamily="2" charset="2"/>
              </a:rPr>
              <a:t>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1D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phase</a:t>
            </a:r>
          </a:p>
          <a:p>
            <a:pPr lvl="1"/>
            <a:r>
              <a:rPr lang="en-US" altLang="zh-CN" sz="2000" dirty="0">
                <a:sym typeface="Wingdings" pitchFamily="2" charset="2"/>
              </a:rPr>
              <a:t>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Discrete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amplitude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vector</a:t>
            </a:r>
            <a:endParaRPr lang="en-US" altLang="zh-CN" sz="2400" dirty="0"/>
          </a:p>
          <a:p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connected</a:t>
            </a:r>
            <a:r>
              <a:rPr lang="zh-CN" altLang="en-US" sz="2400" dirty="0"/>
              <a:t> </a:t>
            </a:r>
            <a:r>
              <a:rPr lang="en-US" altLang="zh-CN" sz="2400" dirty="0"/>
              <a:t>component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Wingdings" pitchFamily="2" charset="2"/>
              </a:rPr>
              <a:t>is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an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ellipse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embedded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in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high-dimensional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space.</a:t>
            </a: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3CB0C-3BB9-6994-3432-49596C67E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85" y="1819696"/>
            <a:ext cx="5441731" cy="13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66AF-27CF-2D07-3EC0-C2960E56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FE79-3F07-039B-0216-621ACD25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Manifold</a:t>
            </a:r>
          </a:p>
          <a:p>
            <a:pPr lvl="1"/>
            <a:r>
              <a:rPr lang="en-US" altLang="zh-CN" dirty="0">
                <a:effectLst/>
                <a:latin typeface="LinLibertineT"/>
              </a:rPr>
              <a:t>Mapping</a:t>
            </a:r>
            <a:r>
              <a:rPr lang="zh-CN" altLang="en-US" dirty="0">
                <a:effectLst/>
                <a:latin typeface="LinLibertineT"/>
              </a:rPr>
              <a:t> </a:t>
            </a:r>
            <a:r>
              <a:rPr lang="en-CA" u="sng" dirty="0">
                <a:effectLst/>
                <a:latin typeface="LinLibertineT"/>
              </a:rPr>
              <a:t>each frame </a:t>
            </a:r>
            <a:r>
              <a:rPr lang="en-CA" dirty="0">
                <a:effectLst/>
                <a:latin typeface="LinLibertineT"/>
              </a:rPr>
              <a:t>to a point on the phase manifold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9755B-89B1-53A8-ADD0-D70B2F966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3" y="3226999"/>
            <a:ext cx="6663559" cy="226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442AF-6B8F-5FA9-5EDC-82B9C86C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3149409"/>
            <a:ext cx="41402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ED3FB5-91E9-E4D1-5890-82C95FDF5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9069" r="919" b="13416"/>
          <a:stretch/>
        </p:blipFill>
        <p:spPr>
          <a:xfrm>
            <a:off x="7753331" y="4390805"/>
            <a:ext cx="3348896" cy="289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C2DCF-5E5F-090A-0F4F-DC19FE31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744" y="5015071"/>
            <a:ext cx="4412653" cy="347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42E57-C807-69F3-54C6-89B0743F3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192" y="4028272"/>
            <a:ext cx="1786060" cy="3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09F-5D60-2687-DA66-EEC83BA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D7A6-0214-592C-0739-1A7EA25F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Quantized</a:t>
            </a:r>
            <a:r>
              <a:rPr lang="zh-CN" altLang="en-US" dirty="0"/>
              <a:t> </a:t>
            </a:r>
            <a:r>
              <a:rPr lang="en-US" altLang="zh-CN" dirty="0"/>
              <a:t>Periodic</a:t>
            </a:r>
            <a:r>
              <a:rPr lang="zh-CN" altLang="en-US" dirty="0"/>
              <a:t> </a:t>
            </a:r>
            <a:r>
              <a:rPr lang="en-US" altLang="zh-CN" dirty="0"/>
              <a:t>Autoencoder(VQ-PAE)</a:t>
            </a:r>
          </a:p>
          <a:p>
            <a:pPr lvl="1"/>
            <a:r>
              <a:rPr lang="en-US" b="1" u="sng" dirty="0"/>
              <a:t>Phase linearity</a:t>
            </a:r>
            <a:r>
              <a:rPr lang="en-US" dirty="0"/>
              <a:t>: the phase 𝜙 increase as linearly as possible over time. </a:t>
            </a:r>
          </a:p>
          <a:p>
            <a:pPr lvl="1"/>
            <a:r>
              <a:rPr lang="en-US" b="1" u="sng" dirty="0"/>
              <a:t>Amplitude constancy</a:t>
            </a:r>
            <a:r>
              <a:rPr lang="en-US" dirty="0"/>
              <a:t>: the amplitude A as constant as possible over time.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0EC8-AD21-F004-0781-A2B591A5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9" y="3161766"/>
            <a:ext cx="11698835" cy="292153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84409-59F2-B669-2B64-F3EDA0186A92}"/>
              </a:ext>
            </a:extLst>
          </p:cNvPr>
          <p:cNvSpPr/>
          <p:nvPr/>
        </p:nvSpPr>
        <p:spPr>
          <a:xfrm>
            <a:off x="-1996966" y="3161766"/>
            <a:ext cx="1902372" cy="2554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09F-5D60-2687-DA66-EEC83BA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D7A6-0214-592C-0739-1A7EA25F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Quantized</a:t>
            </a:r>
            <a:r>
              <a:rPr lang="zh-CN" altLang="en-US" dirty="0"/>
              <a:t> </a:t>
            </a:r>
            <a:r>
              <a:rPr lang="en-US" altLang="zh-CN" dirty="0"/>
              <a:t>Periodic</a:t>
            </a:r>
            <a:r>
              <a:rPr lang="zh-CN" altLang="en-US" dirty="0"/>
              <a:t> </a:t>
            </a:r>
            <a:r>
              <a:rPr lang="en-US" altLang="zh-CN" dirty="0"/>
              <a:t>Autoencoder(VQ-PAE)</a:t>
            </a:r>
          </a:p>
          <a:p>
            <a:pPr lvl="1"/>
            <a:r>
              <a:rPr lang="en-US" altLang="zh-CN" dirty="0"/>
              <a:t>Shallow</a:t>
            </a:r>
            <a:r>
              <a:rPr lang="zh-CN" altLang="en-US" dirty="0"/>
              <a:t> </a:t>
            </a:r>
            <a:r>
              <a:rPr lang="en-US" altLang="zh-CN" dirty="0"/>
              <a:t>2-layer</a:t>
            </a:r>
            <a:r>
              <a:rPr lang="zh-CN" altLang="en-US" dirty="0"/>
              <a:t> </a:t>
            </a:r>
            <a:r>
              <a:rPr lang="en-US" altLang="zh-CN" dirty="0"/>
              <a:t>1D</a:t>
            </a:r>
            <a:r>
              <a:rPr lang="zh-CN" altLang="en-US" dirty="0"/>
              <a:t> </a:t>
            </a:r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encoder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0EC8-AD21-F004-0781-A2B591A5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9" y="3161766"/>
            <a:ext cx="11698835" cy="292153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84409-59F2-B669-2B64-F3EDA0186A92}"/>
              </a:ext>
            </a:extLst>
          </p:cNvPr>
          <p:cNvSpPr/>
          <p:nvPr/>
        </p:nvSpPr>
        <p:spPr>
          <a:xfrm>
            <a:off x="2322786" y="3342290"/>
            <a:ext cx="1902372" cy="2554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008EC-B265-05F4-72D1-E1AC1B3A9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07" y="-1830190"/>
            <a:ext cx="4641193" cy="1257666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1676AFC-A272-A58A-2751-6E0F5D569FC6}"/>
              </a:ext>
            </a:extLst>
          </p:cNvPr>
          <p:cNvCxnSpPr>
            <a:endCxn id="6" idx="1"/>
          </p:cNvCxnSpPr>
          <p:nvPr/>
        </p:nvCxnSpPr>
        <p:spPr>
          <a:xfrm rot="5400000" flipH="1" flipV="1">
            <a:off x="5643588" y="-1158847"/>
            <a:ext cx="1111529" cy="102651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4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09F-5D60-2687-DA66-EEC83BA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D7A6-0214-592C-0739-1A7EA25F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Quantized</a:t>
            </a:r>
            <a:r>
              <a:rPr lang="zh-CN" altLang="en-US" dirty="0"/>
              <a:t> </a:t>
            </a:r>
            <a:r>
              <a:rPr lang="en-US" altLang="zh-CN" dirty="0"/>
              <a:t>Periodic</a:t>
            </a:r>
            <a:r>
              <a:rPr lang="zh-CN" altLang="en-US" dirty="0"/>
              <a:t> </a:t>
            </a:r>
            <a:r>
              <a:rPr lang="en-US" altLang="zh-CN" dirty="0"/>
              <a:t>Autoencoder(VQ-PAE)</a:t>
            </a:r>
          </a:p>
          <a:p>
            <a:pPr lvl="1"/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phase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&amp;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frequency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Phase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calculation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0EC8-AD21-F004-0781-A2B591A5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9" y="3161766"/>
            <a:ext cx="11698835" cy="292153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84409-59F2-B669-2B64-F3EDA0186A92}"/>
              </a:ext>
            </a:extLst>
          </p:cNvPr>
          <p:cNvSpPr/>
          <p:nvPr/>
        </p:nvSpPr>
        <p:spPr>
          <a:xfrm>
            <a:off x="4193628" y="3552497"/>
            <a:ext cx="2385848" cy="1040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DC2AE-A1AF-AF1E-84F6-873F0E7F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07" y="2148466"/>
            <a:ext cx="4641193" cy="1257666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2B72B3A6-F308-4B30-D550-8585E629C6A4}"/>
              </a:ext>
            </a:extLst>
          </p:cNvPr>
          <p:cNvCxnSpPr>
            <a:endCxn id="6" idx="1"/>
          </p:cNvCxnSpPr>
          <p:nvPr/>
        </p:nvCxnSpPr>
        <p:spPr>
          <a:xfrm rot="5400000" flipH="1" flipV="1">
            <a:off x="5643588" y="2819809"/>
            <a:ext cx="1111529" cy="102651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39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09F-5D60-2687-DA66-EEC83BA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D7A6-0214-592C-0739-1A7EA25F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Quantized</a:t>
            </a:r>
            <a:r>
              <a:rPr lang="zh-CN" altLang="en-US" dirty="0"/>
              <a:t> </a:t>
            </a:r>
            <a:r>
              <a:rPr lang="en-US" altLang="zh-CN" dirty="0"/>
              <a:t>Periodic</a:t>
            </a:r>
            <a:r>
              <a:rPr lang="zh-CN" altLang="en-US" dirty="0"/>
              <a:t> </a:t>
            </a:r>
            <a:r>
              <a:rPr lang="en-US" altLang="zh-CN" dirty="0"/>
              <a:t>Autoencoder(VQ-PAE)</a:t>
            </a:r>
          </a:p>
          <a:p>
            <a:pPr lvl="1"/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quantization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</a:p>
          <a:p>
            <a:pPr lvl="1"/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codebook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0EC8-AD21-F004-0781-A2B591A5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9" y="3161766"/>
            <a:ext cx="11698835" cy="292153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84409-59F2-B669-2B64-F3EDA0186A92}"/>
              </a:ext>
            </a:extLst>
          </p:cNvPr>
          <p:cNvSpPr/>
          <p:nvPr/>
        </p:nvSpPr>
        <p:spPr>
          <a:xfrm>
            <a:off x="4193628" y="4569345"/>
            <a:ext cx="2385848" cy="1040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509F-5D60-2687-DA66-EEC83BAA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D7A6-0214-592C-0739-1A7EA25F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Quantized</a:t>
            </a:r>
            <a:r>
              <a:rPr lang="zh-CN" altLang="en-US" dirty="0"/>
              <a:t> </a:t>
            </a:r>
            <a:r>
              <a:rPr lang="en-US" altLang="zh-CN" dirty="0"/>
              <a:t>Periodic</a:t>
            </a:r>
            <a:r>
              <a:rPr lang="zh-CN" altLang="en-US" dirty="0"/>
              <a:t> </a:t>
            </a:r>
            <a:r>
              <a:rPr lang="en-US" altLang="zh-CN" dirty="0"/>
              <a:t>Autoencoder(VQ-PAE)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0EC8-AD21-F004-0781-A2B591A5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9" y="3161766"/>
            <a:ext cx="11698835" cy="292153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84409-59F2-B669-2B64-F3EDA0186A92}"/>
              </a:ext>
            </a:extLst>
          </p:cNvPr>
          <p:cNvSpPr/>
          <p:nvPr/>
        </p:nvSpPr>
        <p:spPr>
          <a:xfrm>
            <a:off x="7420303" y="3481032"/>
            <a:ext cx="2596055" cy="23101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1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241</Words>
  <Application>Microsoft Macintosh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LinLibertineT</vt:lpstr>
      <vt:lpstr>Arial</vt:lpstr>
      <vt:lpstr>Calibri</vt:lpstr>
      <vt:lpstr>Calibri Light</vt:lpstr>
      <vt:lpstr>Office Theme 2013 - 2022</vt:lpstr>
      <vt:lpstr>WalkTheDog: Cross-Morphology Motion Alignment via Phase Manifolds</vt:lpstr>
      <vt:lpstr>Motivation</vt:lpstr>
      <vt:lpstr>Phase Manifold of Motions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Applications</vt:lpstr>
      <vt:lpstr>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Cross-Morphology Motion Representation</dc:title>
  <dc:creator>Yilin Wang</dc:creator>
  <cp:lastModifiedBy>Yilin Wang</cp:lastModifiedBy>
  <cp:revision>7</cp:revision>
  <dcterms:created xsi:type="dcterms:W3CDTF">2024-07-21T16:41:59Z</dcterms:created>
  <dcterms:modified xsi:type="dcterms:W3CDTF">2024-07-21T19:01:34Z</dcterms:modified>
</cp:coreProperties>
</file>