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</p:sldMasterIdLst>
  <p:notesMasterIdLst>
    <p:notesMasterId r:id="rId21"/>
  </p:notesMasterIdLst>
  <p:sldIdLst>
    <p:sldId id="256" r:id="rId2"/>
    <p:sldId id="277" r:id="rId3"/>
    <p:sldId id="286" r:id="rId4"/>
    <p:sldId id="285" r:id="rId5"/>
    <p:sldId id="287" r:id="rId6"/>
    <p:sldId id="288" r:id="rId7"/>
    <p:sldId id="289" r:id="rId8"/>
    <p:sldId id="291" r:id="rId9"/>
    <p:sldId id="295" r:id="rId10"/>
    <p:sldId id="296" r:id="rId11"/>
    <p:sldId id="292" r:id="rId12"/>
    <p:sldId id="293" r:id="rId13"/>
    <p:sldId id="297" r:id="rId14"/>
    <p:sldId id="299" r:id="rId15"/>
    <p:sldId id="300" r:id="rId16"/>
    <p:sldId id="283" r:id="rId17"/>
    <p:sldId id="294" r:id="rId18"/>
    <p:sldId id="276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78" autoAdjust="0"/>
    <p:restoredTop sz="87719" autoAdjust="0"/>
  </p:normalViewPr>
  <p:slideViewPr>
    <p:cSldViewPr snapToGrid="0">
      <p:cViewPr>
        <p:scale>
          <a:sx n="100" d="100"/>
          <a:sy n="100" d="100"/>
        </p:scale>
        <p:origin x="8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293CC-133A-425E-8E95-44D5DB235276}" type="datetimeFigureOut">
              <a:rPr lang="en-CA" smtClean="0"/>
              <a:t>2024-06-09</a:t>
            </a:fld>
            <a:endParaRPr lang="en-CA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A0C4F-7332-4ECD-8489-2B5836A7C25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6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Currently, diffusion models have become the mainstream in visual generation research, owing to their robust generative capabilities. However, challenges persist in the realm of image-to-video, especially in character animation, where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temporally maintaining consistency with detailed information from character remains a formidable problem. To address these problems, they i</a:t>
            </a:r>
            <a:r>
              <a:rPr lang="en-US" dirty="0"/>
              <a:t>ntroduced a novel framework leveraging diffusion models for character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0C4F-7332-4ECD-8489-2B5836A7C25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6358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0C4F-7332-4ECD-8489-2B5836A7C25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8350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0C4F-7332-4ECD-8489-2B5836A7C255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134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paper, to preserve consistency of appearance features from reference image, they designed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ReferenceNet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merge detail features via spatial attention.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ensure controllability and continuity, an efficient pose guider is introduced to direct character’s movements;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addition, they employed an effective temporal modeling approach to ensure smooth inter-frame transitions between video frames.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0C4F-7332-4ECD-8489-2B5836A7C25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2183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Given a feature map x1 from denoising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x2 from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ReferenceNet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they first copy x2 by t times and concatenate it with x1 along w dimension.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we perform self-attention and extract the first half of the feature map as the output.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0C4F-7332-4ECD-8489-2B5836A7C25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081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from other methods, as the denoising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needs to be fine-tuned, they choose not to incorporate an additional control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network to prevent a significant increase in computational complexity.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0C4F-7332-4ECD-8489-2B5836A7C25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8077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0C4F-7332-4ECD-8489-2B5836A7C25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9305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Fashion Video Synthesis aims to turn fashion photographs into realistic, animated videos using a driving pose sequence. Experiments are conducted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UBC fashion video dataset, which consists of 500 training and 100 testing videos, each containing roughly 350 frames.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 outperforms other methods, particularly exhibiting a significant lead in video metric.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0C4F-7332-4ECD-8489-2B5836A7C25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6577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utilized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TikTok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dataset, comprising 340 training and 100 testing single human dancing videos (10-15 seconds long).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model can grasp the foreground-background relationship from the subject’s motion, negating the necessity for prior human segmentation.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0C4F-7332-4ECD-8489-2B5836A7C25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8811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these two methods do not perform pose control, they only compare their ability to maintain the appearance fidelity to the reference image.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depicted in Fig. 6, current image-to-video methods face challenges in generating substantial character movements and struggle to maintain long-term appearance consistency in videos,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thus hindering effective support for consistent character animation.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0C4F-7332-4ECD-8489-2B5836A7C25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1149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Experiments are conducted on the UBC fashion video dataset.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0C4F-7332-4ECD-8489-2B5836A7C255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9087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E928C-1CEA-490F-A0B8-90331B0EC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759A76-F5A6-4E20-A8D0-9A0EA13DE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16EDD-94E2-4E83-B37C-F9CDB6FF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C57D-C7D7-4678-8789-A42AE1E9196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B3C99-1156-484A-B269-4EA0801B4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693CE-3534-4DA3-8F09-6EDEE6B82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A4543-66CC-48AE-9C36-524ABB62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08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5646E-8EE5-4607-9A0F-94AE873B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B44884-DE1C-43F5-8FD3-C6639A6DF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8BD0E-0B49-4CDD-9249-C0FE0328B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C57D-C7D7-4678-8789-A42AE1E9196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D4554-D483-418E-8985-CB9C1466F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97E15-983A-4F04-8166-09B74467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A4543-66CC-48AE-9C36-524ABB62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6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81E899-42F0-4177-BF18-32746C1D2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CCD6E5-8515-4B69-9572-AB413CD98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F1E7C-347B-4623-8915-361848D47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C57D-C7D7-4678-8789-A42AE1E9196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64E88-26E4-4C13-AE3D-0AA561A52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7FD13-9C14-4CBA-927F-1A775357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A4543-66CC-48AE-9C36-524ABB62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11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CA796-15DD-4AC9-A8B9-5D8F36362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C6160-1BCF-4072-AFA3-A55F510B4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EF9C1-75C3-44F7-9537-2F998998A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C57D-C7D7-4678-8789-A42AE1E9196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C27E3-24D0-45AA-91BC-434143118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F2CDC-4412-4E63-84AC-C37571D6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A4543-66CC-48AE-9C36-524ABB62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D65E-ABE4-412A-B293-D16350FAE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2F6E2-AE3F-48AA-A3A9-6FFB70317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EE09B-F328-47A5-A500-A81AF968E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C57D-C7D7-4678-8789-A42AE1E9196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FE006-54A0-489F-8332-3D628AAC0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D6F79-A26E-451C-970E-271B4638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A4543-66CC-48AE-9C36-524ABB62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6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90429-9D8C-41C2-A2DA-B3F736484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3B893-2886-40FD-A77E-9D714DCDD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1BB2A-54B0-47DB-947B-714FEADE5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2D5E0-F56D-4C75-B8C3-81A16EFA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C57D-C7D7-4678-8789-A42AE1E9196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5B8EF-4249-4AE8-B5DF-44C0E875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C23CD-90CD-473F-95D0-9A741B909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A4543-66CC-48AE-9C36-524ABB62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85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2984-24FD-4598-AF44-A49ECD2F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A2F60-7C6F-4797-8DC7-9DEAD1E64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ED68FC-AB2F-4F1F-AEC7-609CCC997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2F4C7-9E97-4035-9149-D20F394E3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30A3FA-A63C-4037-BD86-0CFB894B3D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9AC903-EFD9-4F8D-864F-674DB7279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C57D-C7D7-4678-8789-A42AE1E9196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C97A38-B02B-4B90-AA9E-3C932FB4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9CF4F1-EEBE-4144-A93D-93FF29AF8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A4543-66CC-48AE-9C36-524ABB62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5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2D76B-3104-4F7C-ABBD-F69CF5660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70B7A-AE44-491B-8D41-BF77AC3DA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C57D-C7D7-4678-8789-A42AE1E9196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2BC37-F854-4553-A684-32A042C1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BBAF5-F9B2-4364-A4D0-19A3412EA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A4543-66CC-48AE-9C36-524ABB62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2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A875A-FD8B-4169-984E-1A75FFB1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C57D-C7D7-4678-8789-A42AE1E9196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A91808-C2D9-487A-BD1B-AD9FFCCD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C2798-5FA3-4339-BA53-AD2F3060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A4543-66CC-48AE-9C36-524ABB62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8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8505-1A31-4899-B82C-3FD9FA5D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A70F7-3455-4588-9CA8-D1BA4498C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129C1-8846-42E4-92EB-04852C140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61252-AA09-4A0D-9019-0C05F6212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C57D-C7D7-4678-8789-A42AE1E9196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DF669-CFDE-4A94-B06B-B670F980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3A09E-54A2-4251-BF91-16F193AE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A4543-66CC-48AE-9C36-524ABB62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5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8AF0-B153-4C4F-9DE2-7BF65743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2D2ADE-626D-4F44-B903-044C7999CB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B3CA2-1EE1-465A-B1A2-2D38C5843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50492-0C54-41E1-B47D-7956D8AE6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C57D-C7D7-4678-8789-A42AE1E9196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5EA1D-51F1-4D18-8449-5046AD414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2F45E-E93E-4970-BB72-395EFF77B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A4543-66CC-48AE-9C36-524ABB62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64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B4E0C8-FB9A-4830-A168-94FDE68B1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7F12C-EBC5-4D58-968E-EDAAB2909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A16FE-91E2-4EAE-8348-DC60597558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5C57D-C7D7-4678-8789-A42AE1E9196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6690D-27B9-4519-B9E7-88F1D08D8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84BC0-EBBB-4EDC-81D0-07BF16221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A4543-66CC-48AE-9C36-524ABB62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7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3.png"/><Relationship Id="rId5" Type="http://schemas.microsoft.com/office/2007/relationships/media" Target="../media/media3.mp4"/><Relationship Id="rId10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hyperlink" Target="https://github.com/MooreThreads/Moore-AnimateAnyone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6.mp4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github.com/MooreThreads/Moore-AnimateAnyone" TargetMode="Externa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ooreThreads/Moore-AnimateAnyone" TargetMode="External"/><Relationship Id="rId2" Type="http://schemas.openxmlformats.org/officeDocument/2006/relationships/hyperlink" Target="https://github.com/TMElyralab/MusePos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ideo" Target="../media/media10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1.png"/><Relationship Id="rId3" Type="http://schemas.microsoft.com/office/2007/relationships/media" Target="../media/media8.mp4"/><Relationship Id="rId21" Type="http://schemas.openxmlformats.org/officeDocument/2006/relationships/hyperlink" Target="https://github.com/TMElyralab/MusePose" TargetMode="External"/><Relationship Id="rId7" Type="http://schemas.microsoft.com/office/2007/relationships/media" Target="../media/media10.mp4"/><Relationship Id="rId12" Type="http://schemas.openxmlformats.org/officeDocument/2006/relationships/video" Target="../media/media12.mp4"/><Relationship Id="rId17" Type="http://schemas.openxmlformats.org/officeDocument/2006/relationships/image" Target="../media/image30.png"/><Relationship Id="rId2" Type="http://schemas.openxmlformats.org/officeDocument/2006/relationships/video" Target="../media/media7.mp4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microsoft.com/office/2007/relationships/media" Target="../media/media12.mp4"/><Relationship Id="rId5" Type="http://schemas.microsoft.com/office/2007/relationships/media" Target="../media/media9.mp4"/><Relationship Id="rId15" Type="http://schemas.openxmlformats.org/officeDocument/2006/relationships/image" Target="../media/image28.png"/><Relationship Id="rId10" Type="http://schemas.openxmlformats.org/officeDocument/2006/relationships/video" Target="../media/media11.mp4"/><Relationship Id="rId19" Type="http://schemas.openxmlformats.org/officeDocument/2006/relationships/image" Target="../media/image32.png"/><Relationship Id="rId4" Type="http://schemas.openxmlformats.org/officeDocument/2006/relationships/video" Target="../media/media8.mp4"/><Relationship Id="rId9" Type="http://schemas.microsoft.com/office/2007/relationships/media" Target="../media/media11.mp4"/><Relationship Id="rId1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309B961-1041-4F26-BD7A-896EE08A503F}"/>
              </a:ext>
            </a:extLst>
          </p:cNvPr>
          <p:cNvSpPr txBox="1"/>
          <p:nvPr/>
        </p:nvSpPr>
        <p:spPr>
          <a:xfrm>
            <a:off x="4432090" y="5286753"/>
            <a:ext cx="339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Yande Li   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10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24E692-F5E3-41D6-AF9F-DA4ACE5E7947}"/>
              </a:ext>
            </a:extLst>
          </p:cNvPr>
          <p:cNvSpPr/>
          <p:nvPr/>
        </p:nvSpPr>
        <p:spPr>
          <a:xfrm>
            <a:off x="1262061" y="2978429"/>
            <a:ext cx="97393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F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MusePose</a:t>
            </a:r>
            <a:r>
              <a:rPr lang="en-US" sz="2400" b="1" dirty="0">
                <a:solidFill>
                  <a:srgbClr val="1F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Pose-Driven Image-to-Video Framework for Virtual Human Generation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Zhengyan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Tong, Chao Li,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Zhaokang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Chen, Bin Wu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Wenjiang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Zhou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Lyra Lab, Tencent Music Entertainment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FDDE22-E354-44D0-A10E-CE65F887B4AD}"/>
              </a:ext>
            </a:extLst>
          </p:cNvPr>
          <p:cNvSpPr/>
          <p:nvPr/>
        </p:nvSpPr>
        <p:spPr>
          <a:xfrm>
            <a:off x="1262061" y="1042907"/>
            <a:ext cx="95916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F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Animate Anyone: Consistent and Controllable Image-to-Video Synthesis for Character Animation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Hu, Xin Gao, Peng Zhang,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Sun, Bang Zhang,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Liefeng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for Intelligent Computing, Alibaba Group</a:t>
            </a:r>
          </a:p>
        </p:txBody>
      </p:sp>
    </p:spTree>
    <p:extLst>
      <p:ext uri="{BB962C8B-B14F-4D97-AF65-F5344CB8AC3E}">
        <p14:creationId xmlns:p14="http://schemas.microsoft.com/office/powerpoint/2010/main" val="2855339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87A86C-2943-4CBA-AD11-5960D7276FEA}"/>
              </a:ext>
            </a:extLst>
          </p:cNvPr>
          <p:cNvSpPr/>
          <p:nvPr/>
        </p:nvSpPr>
        <p:spPr>
          <a:xfrm>
            <a:off x="292085" y="153860"/>
            <a:ext cx="2861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Dance Generation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E1DAA8-8DA4-4588-BB52-F3F476E09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760" y="2623997"/>
            <a:ext cx="5220429" cy="2010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20F5A2-87DF-4D03-B668-C87BCE18D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74" y="971168"/>
            <a:ext cx="5391902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62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ADE672-8FC3-4BE1-908D-7DE48654E2E5}"/>
              </a:ext>
            </a:extLst>
          </p:cNvPr>
          <p:cNvSpPr/>
          <p:nvPr/>
        </p:nvSpPr>
        <p:spPr>
          <a:xfrm>
            <a:off x="399972" y="263009"/>
            <a:ext cx="3458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Image-to-Video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CAEDA-A2AF-4CAB-937E-C3E1D9918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572" y="263009"/>
            <a:ext cx="5410955" cy="64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60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ADE672-8FC3-4BE1-908D-7DE48654E2E5}"/>
              </a:ext>
            </a:extLst>
          </p:cNvPr>
          <p:cNvSpPr/>
          <p:nvPr/>
        </p:nvSpPr>
        <p:spPr>
          <a:xfrm>
            <a:off x="399972" y="263009"/>
            <a:ext cx="1699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Ablation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908CE-A98B-4000-9B72-95CD5C411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13" y="1295058"/>
            <a:ext cx="5277587" cy="4896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2A21C0-96FC-42AD-9104-411669E67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643" y="1847725"/>
            <a:ext cx="5287113" cy="1790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1329C2-B493-4EEA-B399-1CCCF036303B}"/>
              </a:ext>
            </a:extLst>
          </p:cNvPr>
          <p:cNvSpPr/>
          <p:nvPr/>
        </p:nvSpPr>
        <p:spPr>
          <a:xfrm>
            <a:off x="6405930" y="4066564"/>
            <a:ext cx="49676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only the CLIP image encoder to represent reference image features without integrating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ReferenceNet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initially finetuning SD and subsequently training    ControlNet with the reference image.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integrating the above two designs. </a:t>
            </a:r>
          </a:p>
        </p:txBody>
      </p:sp>
    </p:spTree>
    <p:extLst>
      <p:ext uri="{BB962C8B-B14F-4D97-AF65-F5344CB8AC3E}">
        <p14:creationId xmlns:p14="http://schemas.microsoft.com/office/powerpoint/2010/main" val="1999361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27D3D-7256-4BDA-993E-B2FC2B9DD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628776"/>
            <a:ext cx="10515600" cy="401955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First, similar to many visual generation models, their model may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struggle to generate highly stable results for hand movements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sometimes leading to distortions and motion blur. 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Second, since images provide information from only one perspective,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generating unseen parts during character movement is an ill-posed problem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which encounters potential instability. 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Third, due to the utilization of DDPM, our model exhibits a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operational efficiency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to non-diffusion-model-based methods.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ADE672-8FC3-4BE1-908D-7DE48654E2E5}"/>
              </a:ext>
            </a:extLst>
          </p:cNvPr>
          <p:cNvSpPr/>
          <p:nvPr/>
        </p:nvSpPr>
        <p:spPr>
          <a:xfrm>
            <a:off x="399972" y="263009"/>
            <a:ext cx="1362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</a:t>
            </a:r>
          </a:p>
        </p:txBody>
      </p:sp>
    </p:spTree>
    <p:extLst>
      <p:ext uri="{BB962C8B-B14F-4D97-AF65-F5344CB8AC3E}">
        <p14:creationId xmlns:p14="http://schemas.microsoft.com/office/powerpoint/2010/main" val="2819157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4BF7A9E0-CD63-46B3-812F-A0DC680820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8977" y="756644"/>
            <a:ext cx="5140323" cy="2285703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5DC5DF79-1D1B-4EA1-8DDC-7AA6D6E8A2E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5176" y="3607394"/>
            <a:ext cx="4987923" cy="2493962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40B0723F-7043-4FFB-A057-6F4B0DB600F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2551" y="3607394"/>
            <a:ext cx="4987924" cy="2493962"/>
          </a:xfrm>
          <a:prstGeom prst="rect">
            <a:avLst/>
          </a:prstGeom>
        </p:spPr>
      </p:pic>
      <p:pic>
        <p:nvPicPr>
          <p:cNvPr id="7" name="4">
            <a:hlinkClick r:id="" action="ppaction://media"/>
            <a:extLst>
              <a:ext uri="{FF2B5EF4-FFF2-40B4-BE49-F238E27FC236}">
                <a16:creationId xmlns:a16="http://schemas.microsoft.com/office/drawing/2014/main" id="{075E1572-B074-4CA7-A323-4EA27C290F5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32551" y="597302"/>
            <a:ext cx="4987924" cy="24939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6B1E01-5BD2-4A36-B622-DB07EDB83D78}"/>
              </a:ext>
            </a:extLst>
          </p:cNvPr>
          <p:cNvSpPr/>
          <p:nvPr/>
        </p:nvSpPr>
        <p:spPr>
          <a:xfrm>
            <a:off x="446214" y="191597"/>
            <a:ext cx="2646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Moore-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AnimateAnyone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282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6B1E01-5BD2-4A36-B622-DB07EDB83D78}"/>
              </a:ext>
            </a:extLst>
          </p:cNvPr>
          <p:cNvSpPr/>
          <p:nvPr/>
        </p:nvSpPr>
        <p:spPr>
          <a:xfrm>
            <a:off x="446214" y="191597"/>
            <a:ext cx="2646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Moore-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AnimateAnyone</a:t>
            </a:r>
            <a:endParaRPr lang="en-US" sz="2000" dirty="0"/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F73D6472-11AB-48F5-BDC6-D75EBAC57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6275" y="849032"/>
            <a:ext cx="8435975" cy="2819681"/>
          </a:xfrm>
          <a:prstGeom prst="rect">
            <a:avLst/>
          </a:prstGeom>
        </p:spPr>
      </p:pic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68129F16-5BF6-4029-AB93-A80658C6DF5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6276" y="3926038"/>
            <a:ext cx="8435974" cy="28196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B9F435-4238-4135-A474-E414763EA23B}"/>
              </a:ext>
            </a:extLst>
          </p:cNvPr>
          <p:cNvSpPr/>
          <p:nvPr/>
        </p:nvSpPr>
        <p:spPr>
          <a:xfrm>
            <a:off x="4831837" y="222375"/>
            <a:ext cx="2069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1F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 Reenactment</a:t>
            </a:r>
            <a:endParaRPr lang="en-US" sz="2000" i="0" dirty="0">
              <a:solidFill>
                <a:srgbClr val="1F232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8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EEDDB1-D4E9-484B-9312-177CB64351D3}"/>
              </a:ext>
            </a:extLst>
          </p:cNvPr>
          <p:cNvSpPr/>
          <p:nvPr/>
        </p:nvSpPr>
        <p:spPr>
          <a:xfrm>
            <a:off x="1226343" y="2511704"/>
            <a:ext cx="97393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F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MusePose</a:t>
            </a:r>
            <a:r>
              <a:rPr lang="en-US" sz="2400" b="1" dirty="0">
                <a:solidFill>
                  <a:srgbClr val="1F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Pose-Driven Image-to-Video Framework for Virtual Human Generation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Zhengyan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Tong, Chao Li,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Zhaokang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Chen, Bin Wu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Wenjiang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Zhou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Lyra Lab, Tencent Music Entertainment</a:t>
            </a:r>
          </a:p>
        </p:txBody>
      </p:sp>
    </p:spTree>
    <p:extLst>
      <p:ext uri="{BB962C8B-B14F-4D97-AF65-F5344CB8AC3E}">
        <p14:creationId xmlns:p14="http://schemas.microsoft.com/office/powerpoint/2010/main" val="2361629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32F55DEF-7092-43CD-A65E-E942B9EB4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227" y="1555749"/>
            <a:ext cx="10267545" cy="35394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MusePose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-apple-system"/>
                <a:cs typeface="Times New Roman" panose="02020603050405020304" pitchFamily="18" charset="0"/>
              </a:rPr>
              <a:t> is a diffusion-based and pose-guided virtual human video generation framework.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-apple-system"/>
                <a:cs typeface="Times New Roman" panose="02020603050405020304" pitchFamily="18" charset="0"/>
              </a:rPr>
            </a:br>
            <a:r>
              <a:rPr kumimoji="0" lang="en-US" altLang="zh-CN" sz="2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-apple-system"/>
                <a:cs typeface="Times New Roman" panose="02020603050405020304" pitchFamily="18" charset="0"/>
              </a:rPr>
              <a:t>The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-apple-system"/>
                <a:cs typeface="Times New Roman" panose="02020603050405020304" pitchFamily="18" charset="0"/>
              </a:rPr>
              <a:t> main contributions could be summarized as follows: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-apple-system"/>
                <a:cs typeface="Times New Roman" panose="02020603050405020304" pitchFamily="18" charset="0"/>
              </a:rPr>
              <a:t>The released model can generate dance videos of the human character in a reference image under the given pose sequence. The result quality exceeds almost all current open source models within the same topic.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</a:pPr>
            <a:r>
              <a:rPr lang="en-US" altLang="en-US" sz="2000" dirty="0">
                <a:latin typeface="Times New Roman" panose="02020603050405020304" pitchFamily="18" charset="0"/>
                <a:ea typeface="-apple-system"/>
                <a:cs typeface="Times New Roman" panose="02020603050405020304" pitchFamily="18" charset="0"/>
              </a:rPr>
              <a:t>They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-apple-system"/>
                <a:cs typeface="Times New Roman" panose="02020603050405020304" pitchFamily="18" charset="0"/>
              </a:rPr>
              <a:t> released the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var(--fontStack-monospace, ui-monospace, SFMono-Regular, SF Mono, Menlo, Consolas, Liberation Mono, monospace)"/>
                <a:cs typeface="Times New Roman" panose="02020603050405020304" pitchFamily="18" charset="0"/>
              </a:rPr>
              <a:t>pose align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-apple-system"/>
                <a:cs typeface="Times New Roman" panose="02020603050405020304" pitchFamily="18" charset="0"/>
              </a:rPr>
              <a:t> algorithm so that users could align arbitrary dance videos to arbitrary reference images, which 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-apple-system"/>
                <a:cs typeface="Times New Roman" panose="02020603050405020304" pitchFamily="18" charset="0"/>
              </a:rPr>
              <a:t>SIGNIFICANTLY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-apple-system"/>
                <a:cs typeface="Times New Roman" panose="02020603050405020304" pitchFamily="18" charset="0"/>
              </a:rPr>
              <a:t> improved inference performance and enhanced model usability.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-apple-system"/>
                <a:cs typeface="Times New Roman" panose="02020603050405020304" pitchFamily="18" charset="0"/>
              </a:rPr>
              <a:t>They fixed 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everal important bugs and made some improvement based on the code of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Moore-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AnimateAnyone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1F9013-3E7A-48A3-AB42-C7835170563A}"/>
              </a:ext>
            </a:extLst>
          </p:cNvPr>
          <p:cNvSpPr/>
          <p:nvPr/>
        </p:nvSpPr>
        <p:spPr>
          <a:xfrm>
            <a:off x="479310" y="345491"/>
            <a:ext cx="1237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1F2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endParaRPr lang="en-US" sz="2000" i="0" dirty="0">
              <a:solidFill>
                <a:srgbClr val="1F232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798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4">
            <a:hlinkClick r:id="" action="ppaction://media"/>
            <a:extLst>
              <a:ext uri="{FF2B5EF4-FFF2-40B4-BE49-F238E27FC236}">
                <a16:creationId xmlns:a16="http://schemas.microsoft.com/office/drawing/2014/main" id="{BD2AAF67-4BD0-4378-87AB-D1DB5D98F1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6782" y="250251"/>
            <a:ext cx="4413250" cy="2208924"/>
          </a:xfrm>
          <a:prstGeom prst="rect">
            <a:avLst/>
          </a:prstGeom>
        </p:spPr>
      </p:pic>
      <p:pic>
        <p:nvPicPr>
          <p:cNvPr id="3" name="m5">
            <a:hlinkClick r:id="" action="ppaction://media"/>
            <a:extLst>
              <a:ext uri="{FF2B5EF4-FFF2-40B4-BE49-F238E27FC236}">
                <a16:creationId xmlns:a16="http://schemas.microsoft.com/office/drawing/2014/main" id="{BF0BB20E-A28D-4BAE-8007-73783176A6D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9157" y="2549737"/>
            <a:ext cx="4413250" cy="2324427"/>
          </a:xfrm>
          <a:prstGeom prst="rect">
            <a:avLst/>
          </a:prstGeom>
        </p:spPr>
      </p:pic>
      <p:pic>
        <p:nvPicPr>
          <p:cNvPr id="6" name="m8">
            <a:hlinkClick r:id="" action="ppaction://media"/>
            <a:extLst>
              <a:ext uri="{FF2B5EF4-FFF2-40B4-BE49-F238E27FC236}">
                <a16:creationId xmlns:a16="http://schemas.microsoft.com/office/drawing/2014/main" id="{80764634-DE8E-4EB6-8308-440E096D3A0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45300" y="4927949"/>
            <a:ext cx="4413250" cy="1847474"/>
          </a:xfrm>
          <a:prstGeom prst="rect">
            <a:avLst/>
          </a:prstGeom>
        </p:spPr>
      </p:pic>
      <p:pic>
        <p:nvPicPr>
          <p:cNvPr id="7" name="m1">
            <a:hlinkClick r:id="" action="ppaction://media"/>
            <a:extLst>
              <a:ext uri="{FF2B5EF4-FFF2-40B4-BE49-F238E27FC236}">
                <a16:creationId xmlns:a16="http://schemas.microsoft.com/office/drawing/2014/main" id="{23E1CFC5-4197-425B-84EB-E96B3AFD637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805223" y="70927"/>
            <a:ext cx="4413250" cy="2206625"/>
          </a:xfrm>
          <a:prstGeom prst="rect">
            <a:avLst/>
          </a:prstGeom>
        </p:spPr>
      </p:pic>
      <p:pic>
        <p:nvPicPr>
          <p:cNvPr id="9" name="m2">
            <a:hlinkClick r:id="" action="ppaction://media"/>
            <a:extLst>
              <a:ext uri="{FF2B5EF4-FFF2-40B4-BE49-F238E27FC236}">
                <a16:creationId xmlns:a16="http://schemas.microsoft.com/office/drawing/2014/main" id="{EF3DE270-F66C-4513-B295-D1F23E57E992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856079" y="2361524"/>
            <a:ext cx="4311539" cy="2482453"/>
          </a:xfrm>
          <a:prstGeom prst="rect">
            <a:avLst/>
          </a:prstGeom>
        </p:spPr>
      </p:pic>
      <p:pic>
        <p:nvPicPr>
          <p:cNvPr id="10" name="m3">
            <a:hlinkClick r:id="" action="ppaction://media"/>
            <a:extLst>
              <a:ext uri="{FF2B5EF4-FFF2-40B4-BE49-F238E27FC236}">
                <a16:creationId xmlns:a16="http://schemas.microsoft.com/office/drawing/2014/main" id="{0175BA99-BDAA-45F0-B35F-3AC591FBF28B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9157" y="4964726"/>
            <a:ext cx="4413250" cy="1810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A8F0A7-C769-41D3-A542-9821AE541A61}"/>
              </a:ext>
            </a:extLst>
          </p:cNvPr>
          <p:cNvSpPr/>
          <p:nvPr/>
        </p:nvSpPr>
        <p:spPr>
          <a:xfrm>
            <a:off x="-61057" y="120677"/>
            <a:ext cx="1237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MusePose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843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BE23700-D8FC-46F3-8E92-699C7A2650A2}"/>
              </a:ext>
            </a:extLst>
          </p:cNvPr>
          <p:cNvSpPr/>
          <p:nvPr/>
        </p:nvSpPr>
        <p:spPr>
          <a:xfrm>
            <a:off x="2877026" y="2795885"/>
            <a:ext cx="6633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altLang="zh-CN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Thanks for Listening</a:t>
            </a:r>
            <a:endParaRPr lang="zh-CN" alt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7463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81C2AA-563A-42DC-A8AE-3EB4B1892404}"/>
              </a:ext>
            </a:extLst>
          </p:cNvPr>
          <p:cNvSpPr/>
          <p:nvPr/>
        </p:nvSpPr>
        <p:spPr>
          <a:xfrm>
            <a:off x="569976" y="723423"/>
            <a:ext cx="10888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 Animation aims to generating character videos from still images through driving signals, which has many potential applications such as online retail, entertainment videos, artistic creation and virtual character.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C99C5D-7B79-43E2-A0E2-B291266E8145}"/>
              </a:ext>
            </a:extLst>
          </p:cNvPr>
          <p:cNvSpPr/>
          <p:nvPr/>
        </p:nvSpPr>
        <p:spPr>
          <a:xfrm>
            <a:off x="503301" y="5925324"/>
            <a:ext cx="11021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the generated videos still exhibit issues such as local distortion, blurred details, semantic inconsistency, and temporal instability, which impede the widespread application of these methods.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9E298-13F9-498D-8B53-8882650D2CFF}"/>
              </a:ext>
            </a:extLst>
          </p:cNvPr>
          <p:cNvSpPr/>
          <p:nvPr/>
        </p:nvSpPr>
        <p:spPr>
          <a:xfrm>
            <a:off x="324010" y="228600"/>
            <a:ext cx="135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7B64F-D908-4A6A-8F82-F6EFDE137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110"/>
          <a:stretch/>
        </p:blipFill>
        <p:spPr>
          <a:xfrm>
            <a:off x="569976" y="1634847"/>
            <a:ext cx="10888595" cy="402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1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F18586-968A-4035-B7D2-347CE5470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765110"/>
            <a:ext cx="10810876" cy="56854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089054-178E-49C9-B1B0-C656627747EE}"/>
              </a:ext>
            </a:extLst>
          </p:cNvPr>
          <p:cNvSpPr/>
          <p:nvPr/>
        </p:nvSpPr>
        <p:spPr>
          <a:xfrm>
            <a:off x="317844" y="190837"/>
            <a:ext cx="1999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Method</a:t>
            </a:r>
          </a:p>
        </p:txBody>
      </p:sp>
    </p:spTree>
    <p:extLst>
      <p:ext uri="{BB962C8B-B14F-4D97-AF65-F5344CB8AC3E}">
        <p14:creationId xmlns:p14="http://schemas.microsoft.com/office/powerpoint/2010/main" val="1410307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27D3D-7256-4BDA-993E-B2FC2B9DD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894158"/>
            <a:ext cx="10772679" cy="816769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framework of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ReferenceNet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identical to the denoising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excluding the temporal layer;</a:t>
            </a: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ReferenceNet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inherits weights from the original SD;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ADE672-8FC3-4BE1-908D-7DE48654E2E5}"/>
              </a:ext>
            </a:extLst>
          </p:cNvPr>
          <p:cNvSpPr/>
          <p:nvPr/>
        </p:nvSpPr>
        <p:spPr>
          <a:xfrm>
            <a:off x="399972" y="263009"/>
            <a:ext cx="159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ReferenceNet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339537-9D38-4A64-9ED5-BA1969C7242E}"/>
              </a:ext>
            </a:extLst>
          </p:cNvPr>
          <p:cNvSpPr/>
          <p:nvPr/>
        </p:nvSpPr>
        <p:spPr>
          <a:xfrm>
            <a:off x="3772544" y="2020261"/>
            <a:ext cx="7343131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integrate features from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ReferenceNet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into the denoising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0ED72-FA70-43A8-B6E2-5F5960E77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56" y="1892613"/>
            <a:ext cx="2743583" cy="4620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9774B0-29F0-451A-8DE3-5DC8652FE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550" y="3471561"/>
            <a:ext cx="1770899" cy="369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47AC00-6955-47D3-A6D6-87ED027C8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221" y="3457389"/>
            <a:ext cx="1392554" cy="391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F6CBEC-552D-432F-8218-1637F934F720}"/>
                  </a:ext>
                </a:extLst>
              </p:cNvPr>
              <p:cNvSpPr/>
              <p:nvPr/>
            </p:nvSpPr>
            <p:spPr>
              <a:xfrm>
                <a:off x="4945803" y="2966938"/>
                <a:ext cx="24335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denoising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Unet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F6CBEC-552D-432F-8218-1637F934F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03" y="2966938"/>
                <a:ext cx="2433551" cy="369332"/>
              </a:xfrm>
              <a:prstGeom prst="rect">
                <a:avLst/>
              </a:prstGeom>
              <a:blipFill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42AAC4-C0DF-427E-8476-347806A5559E}"/>
                  </a:ext>
                </a:extLst>
              </p:cNvPr>
              <p:cNvSpPr/>
              <p:nvPr/>
            </p:nvSpPr>
            <p:spPr>
              <a:xfrm>
                <a:off x="8231648" y="2966938"/>
                <a:ext cx="22685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ReferenceNet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42AAC4-C0DF-427E-8476-347806A555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648" y="2966938"/>
                <a:ext cx="2268570" cy="369332"/>
              </a:xfrm>
              <a:prstGeom prst="rect">
                <a:avLst/>
              </a:prstGeom>
              <a:blipFill>
                <a:blip r:embed="rId7"/>
                <a:stretch>
                  <a:fillRect t="-10000" r="-26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C7DDB4C-78D6-4AE3-A0EF-7A050AF532C4}"/>
                  </a:ext>
                </a:extLst>
              </p:cNvPr>
              <p:cNvSpPr/>
              <p:nvPr/>
            </p:nvSpPr>
            <p:spPr>
              <a:xfrm>
                <a:off x="3729595" y="4437629"/>
                <a:ext cx="8023649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Copy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times and concatenate it with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along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𝑤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dimension;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Perform self-attention and extract the first half of the feature map as the output;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Cross-attention is employed using the CLIP image encoder.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C7DDB4C-78D6-4AE3-A0EF-7A050AF53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595" y="4437629"/>
                <a:ext cx="8023649" cy="1631216"/>
              </a:xfrm>
              <a:prstGeom prst="rect">
                <a:avLst/>
              </a:prstGeom>
              <a:blipFill>
                <a:blip r:embed="rId8"/>
                <a:stretch>
                  <a:fillRect l="-684" t="-2239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9289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27D3D-7256-4BDA-993E-B2FC2B9DD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0" y="2091809"/>
            <a:ext cx="6381750" cy="3089791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lightweight Pose Guider utilizes four convolution layers (4×4 kernels, 2×2 strides, using 16,32,64,128 channels) to align the pose image with the same resolution as the noise latent.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Subsequently, the processed pose image is added to the noise latent before being input into the denoising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Pose Guider is initialized with Gaussian weights, and in the final projection layer, they employ zero convolution.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ADE672-8FC3-4BE1-908D-7DE48654E2E5}"/>
              </a:ext>
            </a:extLst>
          </p:cNvPr>
          <p:cNvSpPr/>
          <p:nvPr/>
        </p:nvSpPr>
        <p:spPr>
          <a:xfrm>
            <a:off x="399972" y="263009"/>
            <a:ext cx="1444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Pose Guider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84B083-651A-4466-83E9-CA8234792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22" y="2328677"/>
            <a:ext cx="3467584" cy="26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0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D27D3D-7256-4BDA-993E-B2FC2B9DD0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2291" y="4801960"/>
                <a:ext cx="8639175" cy="2177142"/>
              </a:xfrm>
            </p:spPr>
            <p:txBody>
              <a:bodyPr>
                <a:normAutofit/>
              </a:bodyPr>
              <a:lstStyle/>
              <a:p>
                <a:pPr algn="just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Perform temporal self-attention along the dimension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feature from temporal layer is incorporated into the original feature through a residual connection.</a:t>
                </a:r>
              </a:p>
              <a:p>
                <a:pPr algn="just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temporal layer ensures temporal smoothness and continuity of appearance details, obviating the need for intricate motion modeling.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D27D3D-7256-4BDA-993E-B2FC2B9DD0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2291" y="4801960"/>
                <a:ext cx="8639175" cy="2177142"/>
              </a:xfrm>
              <a:blipFill>
                <a:blip r:embed="rId2"/>
                <a:stretch>
                  <a:fillRect l="-635" t="-3081" r="-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3ADE672-8FC3-4BE1-908D-7DE48654E2E5}"/>
              </a:ext>
            </a:extLst>
          </p:cNvPr>
          <p:cNvSpPr/>
          <p:nvPr/>
        </p:nvSpPr>
        <p:spPr>
          <a:xfrm>
            <a:off x="399972" y="263009"/>
            <a:ext cx="18242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Layer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4B6B4F-3B93-49B7-A8AE-C66F586D0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203" y="1026071"/>
            <a:ext cx="1933845" cy="409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07035B-FC37-4A08-BB83-551D1F4BA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229" y="2186619"/>
            <a:ext cx="2095792" cy="3429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F0C98E-4DAB-4ACB-A09D-248D26D46E9E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672126" y="1435703"/>
            <a:ext cx="0" cy="5874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7498116-9445-4BD9-8DB6-A71A454172CB}"/>
              </a:ext>
            </a:extLst>
          </p:cNvPr>
          <p:cNvSpPr/>
          <p:nvPr/>
        </p:nvSpPr>
        <p:spPr>
          <a:xfrm>
            <a:off x="5783354" y="1544743"/>
            <a:ext cx="9669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reshape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FC3B8A-3796-43BA-8DFC-E8FB613596F1}"/>
              </a:ext>
            </a:extLst>
          </p:cNvPr>
          <p:cNvSpPr/>
          <p:nvPr/>
        </p:nvSpPr>
        <p:spPr>
          <a:xfrm>
            <a:off x="2228430" y="987971"/>
            <a:ext cx="2268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a feature map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D87F10-B99F-4F0B-BA7F-B401D94FF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229" y="3169102"/>
            <a:ext cx="2095792" cy="3429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A79E0C-68CD-4B6E-8E7F-AF40A549A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202" y="4070623"/>
            <a:ext cx="1933845" cy="40963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B4D5C45-B989-4A8C-8C1A-6A07698725ED}"/>
              </a:ext>
            </a:extLst>
          </p:cNvPr>
          <p:cNvCxnSpPr>
            <a:cxnSpLocks/>
          </p:cNvCxnSpPr>
          <p:nvPr/>
        </p:nvCxnSpPr>
        <p:spPr>
          <a:xfrm>
            <a:off x="5679331" y="2503089"/>
            <a:ext cx="0" cy="5874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655E3DE-8D61-4089-9487-2C6C92015788}"/>
              </a:ext>
            </a:extLst>
          </p:cNvPr>
          <p:cNvSpPr/>
          <p:nvPr/>
        </p:nvSpPr>
        <p:spPr>
          <a:xfrm>
            <a:off x="5790559" y="2612129"/>
            <a:ext cx="1576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self-attention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C35A8FB-0DE6-4313-BAD9-EC7BDA00B59C}"/>
              </a:ext>
            </a:extLst>
          </p:cNvPr>
          <p:cNvCxnSpPr>
            <a:cxnSpLocks/>
          </p:cNvCxnSpPr>
          <p:nvPr/>
        </p:nvCxnSpPr>
        <p:spPr>
          <a:xfrm>
            <a:off x="5679331" y="3461772"/>
            <a:ext cx="0" cy="5874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3C4F5C5-0B6F-48E4-BCA8-AA355AD4B3E8}"/>
              </a:ext>
            </a:extLst>
          </p:cNvPr>
          <p:cNvSpPr/>
          <p:nvPr/>
        </p:nvSpPr>
        <p:spPr>
          <a:xfrm>
            <a:off x="5790559" y="3570812"/>
            <a:ext cx="9669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reshape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6D9B993-3FC9-4B00-882D-2637860EA1C9}"/>
              </a:ext>
            </a:extLst>
          </p:cNvPr>
          <p:cNvCxnSpPr>
            <a:stCxn id="2" idx="3"/>
          </p:cNvCxnSpPr>
          <p:nvPr/>
        </p:nvCxnSpPr>
        <p:spPr>
          <a:xfrm flipV="1">
            <a:off x="6639048" y="1209675"/>
            <a:ext cx="1142877" cy="21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774A86-1C70-4C40-A5C9-B1FDB4248B45}"/>
              </a:ext>
            </a:extLst>
          </p:cNvPr>
          <p:cNvCxnSpPr>
            <a:cxnSpLocks/>
          </p:cNvCxnSpPr>
          <p:nvPr/>
        </p:nvCxnSpPr>
        <p:spPr>
          <a:xfrm>
            <a:off x="7781925" y="1214370"/>
            <a:ext cx="0" cy="29480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FDD0C15-04AE-4D55-A0ED-3398B5ED0FE0}"/>
              </a:ext>
            </a:extLst>
          </p:cNvPr>
          <p:cNvCxnSpPr/>
          <p:nvPr/>
        </p:nvCxnSpPr>
        <p:spPr>
          <a:xfrm flipH="1">
            <a:off x="6858000" y="4162425"/>
            <a:ext cx="92392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1C6ADDC0-DEBE-455A-983F-E781747E7BC1}"/>
              </a:ext>
            </a:extLst>
          </p:cNvPr>
          <p:cNvSpPr/>
          <p:nvPr/>
        </p:nvSpPr>
        <p:spPr>
          <a:xfrm>
            <a:off x="7877175" y="2529567"/>
            <a:ext cx="413379" cy="394608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76960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27D3D-7256-4BDA-993E-B2FC2B9DD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933" y="2203564"/>
            <a:ext cx="10210134" cy="1225436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first stage, training is performed using individual video frames.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ReferenceNet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Pose Guider are trained during this stage. The optimization objective is to enable the model to generate high-quality animated images under the condition of a given reference image and target pose.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ADE672-8FC3-4BE1-908D-7DE48654E2E5}"/>
              </a:ext>
            </a:extLst>
          </p:cNvPr>
          <p:cNvSpPr/>
          <p:nvPr/>
        </p:nvSpPr>
        <p:spPr>
          <a:xfrm>
            <a:off x="399972" y="263009"/>
            <a:ext cx="1974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Strategy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6B8F67-1418-4E12-B5F0-680EACCB54C5}"/>
              </a:ext>
            </a:extLst>
          </p:cNvPr>
          <p:cNvSpPr/>
          <p:nvPr/>
        </p:nvSpPr>
        <p:spPr>
          <a:xfrm>
            <a:off x="896016" y="1521782"/>
            <a:ext cx="5075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training process is divided into two stages: 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92B924-1E08-486A-8540-E5EA573AED4D}"/>
              </a:ext>
            </a:extLst>
          </p:cNvPr>
          <p:cNvSpPr/>
          <p:nvPr/>
        </p:nvSpPr>
        <p:spPr>
          <a:xfrm>
            <a:off x="1124282" y="3526006"/>
            <a:ext cx="10210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weights of the VAE’s Encoder and Decoder, as well as the CLIP image encoder, are all kept    fixed.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01496A-FB20-4E79-8405-F1E6F668EB04}"/>
              </a:ext>
            </a:extLst>
          </p:cNvPr>
          <p:cNvSpPr/>
          <p:nvPr/>
        </p:nvSpPr>
        <p:spPr>
          <a:xfrm>
            <a:off x="990934" y="4290536"/>
            <a:ext cx="102101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second stage, they introduce the temporal layer into the previously trained model and initialize it using pretrained weights from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AnimateDiff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During this stage, they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train the temporal layer while fixing the weights of the rest of the network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4882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ADE672-8FC3-4BE1-908D-7DE48654E2E5}"/>
              </a:ext>
            </a:extLst>
          </p:cNvPr>
          <p:cNvSpPr/>
          <p:nvPr/>
        </p:nvSpPr>
        <p:spPr>
          <a:xfrm>
            <a:off x="399972" y="263009"/>
            <a:ext cx="194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Qualitative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5D90C5-8CA0-453E-B3EE-AF7ACA819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6" y="1492699"/>
            <a:ext cx="5895975" cy="3632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A71C8C-44C0-43C1-ACC7-3B0D7C715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1" y="1560737"/>
            <a:ext cx="6126870" cy="34964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65B4C8-44AC-4EB5-875C-7B63FC8A0185}"/>
              </a:ext>
            </a:extLst>
          </p:cNvPr>
          <p:cNvCxnSpPr>
            <a:cxnSpLocks/>
          </p:cNvCxnSpPr>
          <p:nvPr/>
        </p:nvCxnSpPr>
        <p:spPr>
          <a:xfrm>
            <a:off x="5981701" y="1171575"/>
            <a:ext cx="0" cy="43428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7A1CB68-B358-4C2E-A69D-7D90100F3F83}"/>
              </a:ext>
            </a:extLst>
          </p:cNvPr>
          <p:cNvSpPr/>
          <p:nvPr/>
        </p:nvSpPr>
        <p:spPr>
          <a:xfrm>
            <a:off x="85726" y="5514423"/>
            <a:ext cx="11649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Qualitative Results. Given a reference image (the leftmost image), the approach demonstrates the ability to animate diverse characters, encompassing full-body human figures, half-length portraits, cartoon characters, and humanoid figures. The illustration showcases results with clear, consistent details, and continuous motion. </a:t>
            </a:r>
          </a:p>
        </p:txBody>
      </p:sp>
    </p:spTree>
    <p:extLst>
      <p:ext uri="{BB962C8B-B14F-4D97-AF65-F5344CB8AC3E}">
        <p14:creationId xmlns:p14="http://schemas.microsoft.com/office/powerpoint/2010/main" val="571662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F6C078-40A3-4676-835F-9061F5785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796" y="2345538"/>
            <a:ext cx="5249008" cy="25721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87A86C-2943-4CBA-AD11-5960D7276FEA}"/>
              </a:ext>
            </a:extLst>
          </p:cNvPr>
          <p:cNvSpPr/>
          <p:nvPr/>
        </p:nvSpPr>
        <p:spPr>
          <a:xfrm>
            <a:off x="292085" y="153860"/>
            <a:ext cx="2711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Fashion Video Synthesis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342ECA-C1C8-4E53-A31A-A16758A32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75" y="512490"/>
            <a:ext cx="4972800" cy="62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20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34949</TotalTime>
  <Words>1085</Words>
  <Application>Microsoft Office PowerPoint</Application>
  <PresentationFormat>Widescreen</PresentationFormat>
  <Paragraphs>96</Paragraphs>
  <Slides>19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-apple-system</vt:lpstr>
      <vt:lpstr>DengXian</vt:lpstr>
      <vt:lpstr>var(--fontStack-monospace, ui-monospace, SFMono-Regular, SF Mono, Menlo, Consolas, Liberation Mono, monospace)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DiffMesh: A Motion-aware Diffusion-like Framework for Human Mesh Recovery from Videos</dc:title>
  <dc:creator>Yande Li</dc:creator>
  <cp:lastModifiedBy>Yande Li</cp:lastModifiedBy>
  <cp:revision>542</cp:revision>
  <dcterms:created xsi:type="dcterms:W3CDTF">2024-02-02T17:37:47Z</dcterms:created>
  <dcterms:modified xsi:type="dcterms:W3CDTF">2024-06-09T21:12:01Z</dcterms:modified>
</cp:coreProperties>
</file>