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77" r:id="rId9"/>
    <p:sldId id="266" r:id="rId10"/>
    <p:sldId id="267" r:id="rId11"/>
    <p:sldId id="270" r:id="rId12"/>
    <p:sldId id="275" r:id="rId13"/>
    <p:sldId id="268" r:id="rId14"/>
    <p:sldId id="263" r:id="rId15"/>
    <p:sldId id="271" r:id="rId16"/>
    <p:sldId id="272" r:id="rId17"/>
    <p:sldId id="273" r:id="rId18"/>
    <p:sldId id="274" r:id="rId19"/>
    <p:sldId id="26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/>
    <p:restoredTop sz="83485"/>
  </p:normalViewPr>
  <p:slideViewPr>
    <p:cSldViewPr snapToGrid="0">
      <p:cViewPr varScale="1">
        <p:scale>
          <a:sx n="128" d="100"/>
          <a:sy n="128" d="100"/>
        </p:scale>
        <p:origin x="1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28574-0FB1-46E7-BEB4-A46B6E90EC0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CAABFC-F52A-4CE7-8ED7-94D3648881A2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503417C8-6FD2-41F0-8B7E-D0D7FD516FD2}" type="parTrans" cxnId="{44A1D454-2960-4182-9E29-7CD47C26395D}">
      <dgm:prSet/>
      <dgm:spPr/>
      <dgm:t>
        <a:bodyPr/>
        <a:lstStyle/>
        <a:p>
          <a:endParaRPr lang="en-US"/>
        </a:p>
      </dgm:t>
    </dgm:pt>
    <dgm:pt modelId="{88152967-83EB-41F4-BB4A-7AD39692558C}" type="sibTrans" cxnId="{44A1D454-2960-4182-9E29-7CD47C26395D}">
      <dgm:prSet/>
      <dgm:spPr/>
      <dgm:t>
        <a:bodyPr/>
        <a:lstStyle/>
        <a:p>
          <a:endParaRPr lang="en-US"/>
        </a:p>
      </dgm:t>
    </dgm:pt>
    <dgm:pt modelId="{AACDB6D9-74F3-41D9-962E-838CD0BE13B0}">
      <dgm:prSet/>
      <dgm:spPr/>
      <dgm:t>
        <a:bodyPr/>
        <a:lstStyle/>
        <a:p>
          <a:r>
            <a:rPr lang="en-US"/>
            <a:t>Methodology</a:t>
          </a:r>
        </a:p>
      </dgm:t>
    </dgm:pt>
    <dgm:pt modelId="{3E535225-A024-4C5E-AB2C-C89D4CA2E8C9}" type="parTrans" cxnId="{A4D9CCB0-F6AB-4E96-8A27-1AAD8CC100DD}">
      <dgm:prSet/>
      <dgm:spPr/>
      <dgm:t>
        <a:bodyPr/>
        <a:lstStyle/>
        <a:p>
          <a:endParaRPr lang="en-US"/>
        </a:p>
      </dgm:t>
    </dgm:pt>
    <dgm:pt modelId="{CA3A9DA7-1BF4-4B98-B2E0-1B46F4768906}" type="sibTrans" cxnId="{A4D9CCB0-F6AB-4E96-8A27-1AAD8CC100DD}">
      <dgm:prSet/>
      <dgm:spPr/>
      <dgm:t>
        <a:bodyPr/>
        <a:lstStyle/>
        <a:p>
          <a:endParaRPr lang="en-US"/>
        </a:p>
      </dgm:t>
    </dgm:pt>
    <dgm:pt modelId="{228E7823-57F2-4CF0-B853-7A9D67ED46FE}">
      <dgm:prSet/>
      <dgm:spPr/>
      <dgm:t>
        <a:bodyPr/>
        <a:lstStyle/>
        <a:p>
          <a:r>
            <a:rPr lang="en-US" dirty="0"/>
            <a:t>Results</a:t>
          </a:r>
          <a:r>
            <a:rPr lang="zh-CN" altLang="en-US" dirty="0"/>
            <a:t> </a:t>
          </a:r>
          <a:r>
            <a:rPr lang="en-US" altLang="zh-CN" dirty="0"/>
            <a:t>and</a:t>
          </a:r>
          <a:r>
            <a:rPr lang="zh-CN" altLang="en-US" dirty="0"/>
            <a:t> </a:t>
          </a:r>
          <a:r>
            <a:rPr lang="en-US" altLang="zh-CN" dirty="0"/>
            <a:t>Evaluation</a:t>
          </a:r>
          <a:endParaRPr lang="en-US" dirty="0"/>
        </a:p>
      </dgm:t>
    </dgm:pt>
    <dgm:pt modelId="{8CC220F4-08EE-4E5C-8519-ECA08F40B8F4}" type="parTrans" cxnId="{2FFFF133-0704-4375-9B20-DA51B473DBFD}">
      <dgm:prSet/>
      <dgm:spPr/>
      <dgm:t>
        <a:bodyPr/>
        <a:lstStyle/>
        <a:p>
          <a:endParaRPr lang="en-US"/>
        </a:p>
      </dgm:t>
    </dgm:pt>
    <dgm:pt modelId="{B00BB247-9E90-4270-BBBC-34ACF9C7417D}" type="sibTrans" cxnId="{2FFFF133-0704-4375-9B20-DA51B473DBFD}">
      <dgm:prSet/>
      <dgm:spPr/>
      <dgm:t>
        <a:bodyPr/>
        <a:lstStyle/>
        <a:p>
          <a:endParaRPr lang="en-US"/>
        </a:p>
      </dgm:t>
    </dgm:pt>
    <dgm:pt modelId="{BE9E6860-5C25-49B6-AA10-03E7D4DEEFDB}">
      <dgm:prSet/>
      <dgm:spPr/>
      <dgm:t>
        <a:bodyPr/>
        <a:lstStyle/>
        <a:p>
          <a:r>
            <a:rPr lang="en-US" dirty="0"/>
            <a:t>Discussion</a:t>
          </a:r>
        </a:p>
      </dgm:t>
    </dgm:pt>
    <dgm:pt modelId="{0F1BFC09-84DE-4CB7-9B8E-DEB12C19C26C}" type="parTrans" cxnId="{9C1A3BC8-6F1E-4A36-BBE0-F391F2554F27}">
      <dgm:prSet/>
      <dgm:spPr/>
      <dgm:t>
        <a:bodyPr/>
        <a:lstStyle/>
        <a:p>
          <a:endParaRPr lang="en-US"/>
        </a:p>
      </dgm:t>
    </dgm:pt>
    <dgm:pt modelId="{6D63168E-6388-4396-92D1-7F3682446E58}" type="sibTrans" cxnId="{9C1A3BC8-6F1E-4A36-BBE0-F391F2554F27}">
      <dgm:prSet/>
      <dgm:spPr/>
      <dgm:t>
        <a:bodyPr/>
        <a:lstStyle/>
        <a:p>
          <a:endParaRPr lang="en-US"/>
        </a:p>
      </dgm:t>
    </dgm:pt>
    <dgm:pt modelId="{E97D10BF-D483-124F-A256-0C7798E26848}" type="pres">
      <dgm:prSet presAssocID="{3A628574-0FB1-46E7-BEB4-A46B6E90EC0A}" presName="Name0" presStyleCnt="0">
        <dgm:presLayoutVars>
          <dgm:dir/>
          <dgm:animLvl val="lvl"/>
          <dgm:resizeHandles val="exact"/>
        </dgm:presLayoutVars>
      </dgm:prSet>
      <dgm:spPr/>
    </dgm:pt>
    <dgm:pt modelId="{30B7713A-8D7A-2445-AD86-1DBC6814D26B}" type="pres">
      <dgm:prSet presAssocID="{D8CAABFC-F52A-4CE7-8ED7-94D3648881A2}" presName="linNode" presStyleCnt="0"/>
      <dgm:spPr/>
    </dgm:pt>
    <dgm:pt modelId="{5F73A130-671D-C448-825A-5ADFA2A51EC9}" type="pres">
      <dgm:prSet presAssocID="{D8CAABFC-F52A-4CE7-8ED7-94D3648881A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42E6981-21CF-6941-9C0B-CAC96357E185}" type="pres">
      <dgm:prSet presAssocID="{88152967-83EB-41F4-BB4A-7AD39692558C}" presName="sp" presStyleCnt="0"/>
      <dgm:spPr/>
    </dgm:pt>
    <dgm:pt modelId="{EF06F3B2-3F11-1E44-9664-1A346F7FD09F}" type="pres">
      <dgm:prSet presAssocID="{AACDB6D9-74F3-41D9-962E-838CD0BE13B0}" presName="linNode" presStyleCnt="0"/>
      <dgm:spPr/>
    </dgm:pt>
    <dgm:pt modelId="{613E37C0-604F-FC4C-AD15-8BCDFE1DFEE0}" type="pres">
      <dgm:prSet presAssocID="{AACDB6D9-74F3-41D9-962E-838CD0BE13B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E074C6E-396C-AD4B-BE0C-05B49D1C01C5}" type="pres">
      <dgm:prSet presAssocID="{CA3A9DA7-1BF4-4B98-B2E0-1B46F4768906}" presName="sp" presStyleCnt="0"/>
      <dgm:spPr/>
    </dgm:pt>
    <dgm:pt modelId="{7FEC14BE-1B73-134D-87CF-7E7C6BD559FC}" type="pres">
      <dgm:prSet presAssocID="{228E7823-57F2-4CF0-B853-7A9D67ED46FE}" presName="linNode" presStyleCnt="0"/>
      <dgm:spPr/>
    </dgm:pt>
    <dgm:pt modelId="{F3ACCC70-2D55-6848-B5C8-B68A8AC5169B}" type="pres">
      <dgm:prSet presAssocID="{228E7823-57F2-4CF0-B853-7A9D67ED46F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74F1F8F-9080-0042-8E88-6B322375AEC4}" type="pres">
      <dgm:prSet presAssocID="{B00BB247-9E90-4270-BBBC-34ACF9C7417D}" presName="sp" presStyleCnt="0"/>
      <dgm:spPr/>
    </dgm:pt>
    <dgm:pt modelId="{53395433-F598-2049-931F-572849B34463}" type="pres">
      <dgm:prSet presAssocID="{BE9E6860-5C25-49B6-AA10-03E7D4DEEFDB}" presName="linNode" presStyleCnt="0"/>
      <dgm:spPr/>
    </dgm:pt>
    <dgm:pt modelId="{3667D22E-A9B5-4149-A6DC-4AB10748ED11}" type="pres">
      <dgm:prSet presAssocID="{BE9E6860-5C25-49B6-AA10-03E7D4DEEFD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2FFFF133-0704-4375-9B20-DA51B473DBFD}" srcId="{3A628574-0FB1-46E7-BEB4-A46B6E90EC0A}" destId="{228E7823-57F2-4CF0-B853-7A9D67ED46FE}" srcOrd="2" destOrd="0" parTransId="{8CC220F4-08EE-4E5C-8519-ECA08F40B8F4}" sibTransId="{B00BB247-9E90-4270-BBBC-34ACF9C7417D}"/>
    <dgm:cxn modelId="{44A1D454-2960-4182-9E29-7CD47C26395D}" srcId="{3A628574-0FB1-46E7-BEB4-A46B6E90EC0A}" destId="{D8CAABFC-F52A-4CE7-8ED7-94D3648881A2}" srcOrd="0" destOrd="0" parTransId="{503417C8-6FD2-41F0-8B7E-D0D7FD516FD2}" sibTransId="{88152967-83EB-41F4-BB4A-7AD39692558C}"/>
    <dgm:cxn modelId="{DAF40563-70E6-7249-AD86-D8FF46B81F46}" type="presOf" srcId="{BE9E6860-5C25-49B6-AA10-03E7D4DEEFDB}" destId="{3667D22E-A9B5-4149-A6DC-4AB10748ED11}" srcOrd="0" destOrd="0" presId="urn:microsoft.com/office/officeart/2005/8/layout/vList5"/>
    <dgm:cxn modelId="{D62FDA79-2807-BD40-BF02-ABB556B35E64}" type="presOf" srcId="{AACDB6D9-74F3-41D9-962E-838CD0BE13B0}" destId="{613E37C0-604F-FC4C-AD15-8BCDFE1DFEE0}" srcOrd="0" destOrd="0" presId="urn:microsoft.com/office/officeart/2005/8/layout/vList5"/>
    <dgm:cxn modelId="{0DA93583-BC14-A143-95C6-D851094A0BD9}" type="presOf" srcId="{D8CAABFC-F52A-4CE7-8ED7-94D3648881A2}" destId="{5F73A130-671D-C448-825A-5ADFA2A51EC9}" srcOrd="0" destOrd="0" presId="urn:microsoft.com/office/officeart/2005/8/layout/vList5"/>
    <dgm:cxn modelId="{9AA01E84-9669-394A-91FF-17825288B57D}" type="presOf" srcId="{228E7823-57F2-4CF0-B853-7A9D67ED46FE}" destId="{F3ACCC70-2D55-6848-B5C8-B68A8AC5169B}" srcOrd="0" destOrd="0" presId="urn:microsoft.com/office/officeart/2005/8/layout/vList5"/>
    <dgm:cxn modelId="{A4D9CCB0-F6AB-4E96-8A27-1AAD8CC100DD}" srcId="{3A628574-0FB1-46E7-BEB4-A46B6E90EC0A}" destId="{AACDB6D9-74F3-41D9-962E-838CD0BE13B0}" srcOrd="1" destOrd="0" parTransId="{3E535225-A024-4C5E-AB2C-C89D4CA2E8C9}" sibTransId="{CA3A9DA7-1BF4-4B98-B2E0-1B46F4768906}"/>
    <dgm:cxn modelId="{9C1A3BC8-6F1E-4A36-BBE0-F391F2554F27}" srcId="{3A628574-0FB1-46E7-BEB4-A46B6E90EC0A}" destId="{BE9E6860-5C25-49B6-AA10-03E7D4DEEFDB}" srcOrd="3" destOrd="0" parTransId="{0F1BFC09-84DE-4CB7-9B8E-DEB12C19C26C}" sibTransId="{6D63168E-6388-4396-92D1-7F3682446E58}"/>
    <dgm:cxn modelId="{70A89DFA-DBF3-C547-B68A-B5A41213CE4D}" type="presOf" srcId="{3A628574-0FB1-46E7-BEB4-A46B6E90EC0A}" destId="{E97D10BF-D483-124F-A256-0C7798E26848}" srcOrd="0" destOrd="0" presId="urn:microsoft.com/office/officeart/2005/8/layout/vList5"/>
    <dgm:cxn modelId="{0502FEFB-7861-F246-8771-7B7C7B6AB179}" type="presParOf" srcId="{E97D10BF-D483-124F-A256-0C7798E26848}" destId="{30B7713A-8D7A-2445-AD86-1DBC6814D26B}" srcOrd="0" destOrd="0" presId="urn:microsoft.com/office/officeart/2005/8/layout/vList5"/>
    <dgm:cxn modelId="{F31AC27F-789C-A948-AAD1-8FDE4D76C502}" type="presParOf" srcId="{30B7713A-8D7A-2445-AD86-1DBC6814D26B}" destId="{5F73A130-671D-C448-825A-5ADFA2A51EC9}" srcOrd="0" destOrd="0" presId="urn:microsoft.com/office/officeart/2005/8/layout/vList5"/>
    <dgm:cxn modelId="{F28E3B15-99A0-8345-A34E-681FAB38DD1B}" type="presParOf" srcId="{E97D10BF-D483-124F-A256-0C7798E26848}" destId="{342E6981-21CF-6941-9C0B-CAC96357E185}" srcOrd="1" destOrd="0" presId="urn:microsoft.com/office/officeart/2005/8/layout/vList5"/>
    <dgm:cxn modelId="{452B4313-491D-A249-BF02-06E591F78E02}" type="presParOf" srcId="{E97D10BF-D483-124F-A256-0C7798E26848}" destId="{EF06F3B2-3F11-1E44-9664-1A346F7FD09F}" srcOrd="2" destOrd="0" presId="urn:microsoft.com/office/officeart/2005/8/layout/vList5"/>
    <dgm:cxn modelId="{B629FECB-B7C4-8746-83C8-B6A6BD889104}" type="presParOf" srcId="{EF06F3B2-3F11-1E44-9664-1A346F7FD09F}" destId="{613E37C0-604F-FC4C-AD15-8BCDFE1DFEE0}" srcOrd="0" destOrd="0" presId="urn:microsoft.com/office/officeart/2005/8/layout/vList5"/>
    <dgm:cxn modelId="{3A51EE80-8615-6D4F-AD2C-FA303F084569}" type="presParOf" srcId="{E97D10BF-D483-124F-A256-0C7798E26848}" destId="{9E074C6E-396C-AD4B-BE0C-05B49D1C01C5}" srcOrd="3" destOrd="0" presId="urn:microsoft.com/office/officeart/2005/8/layout/vList5"/>
    <dgm:cxn modelId="{64067E1F-9A5D-7547-ADAB-91E80D441538}" type="presParOf" srcId="{E97D10BF-D483-124F-A256-0C7798E26848}" destId="{7FEC14BE-1B73-134D-87CF-7E7C6BD559FC}" srcOrd="4" destOrd="0" presId="urn:microsoft.com/office/officeart/2005/8/layout/vList5"/>
    <dgm:cxn modelId="{37CBB562-C0BF-D94D-BCCD-F76283C55B06}" type="presParOf" srcId="{7FEC14BE-1B73-134D-87CF-7E7C6BD559FC}" destId="{F3ACCC70-2D55-6848-B5C8-B68A8AC5169B}" srcOrd="0" destOrd="0" presId="urn:microsoft.com/office/officeart/2005/8/layout/vList5"/>
    <dgm:cxn modelId="{634383C4-7BFC-A04F-A38B-B551808C0EA1}" type="presParOf" srcId="{E97D10BF-D483-124F-A256-0C7798E26848}" destId="{F74F1F8F-9080-0042-8E88-6B322375AEC4}" srcOrd="5" destOrd="0" presId="urn:microsoft.com/office/officeart/2005/8/layout/vList5"/>
    <dgm:cxn modelId="{2EE2FE9F-E41E-7A40-8B00-8FA6AB7DC1DA}" type="presParOf" srcId="{E97D10BF-D483-124F-A256-0C7798E26848}" destId="{53395433-F598-2049-931F-572849B34463}" srcOrd="6" destOrd="0" presId="urn:microsoft.com/office/officeart/2005/8/layout/vList5"/>
    <dgm:cxn modelId="{FDD88E2E-3559-2B42-95ED-5570FAB30C9A}" type="presParOf" srcId="{53395433-F598-2049-931F-572849B34463}" destId="{3667D22E-A9B5-4149-A6DC-4AB10748ED1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3A130-671D-C448-825A-5ADFA2A51EC9}">
      <dsp:nvSpPr>
        <dsp:cNvPr id="0" name=""/>
        <dsp:cNvSpPr/>
      </dsp:nvSpPr>
      <dsp:spPr>
        <a:xfrm>
          <a:off x="3364992" y="2180"/>
          <a:ext cx="3785616" cy="10489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Introduction</a:t>
          </a:r>
        </a:p>
      </dsp:txBody>
      <dsp:txXfrm>
        <a:off x="3416198" y="53386"/>
        <a:ext cx="3683204" cy="946542"/>
      </dsp:txXfrm>
    </dsp:sp>
    <dsp:sp modelId="{613E37C0-604F-FC4C-AD15-8BCDFE1DFEE0}">
      <dsp:nvSpPr>
        <dsp:cNvPr id="0" name=""/>
        <dsp:cNvSpPr/>
      </dsp:nvSpPr>
      <dsp:spPr>
        <a:xfrm>
          <a:off x="3364992" y="1103583"/>
          <a:ext cx="3785616" cy="104895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Methodology</a:t>
          </a:r>
        </a:p>
      </dsp:txBody>
      <dsp:txXfrm>
        <a:off x="3416198" y="1154789"/>
        <a:ext cx="3683204" cy="946542"/>
      </dsp:txXfrm>
    </dsp:sp>
    <dsp:sp modelId="{F3ACCC70-2D55-6848-B5C8-B68A8AC5169B}">
      <dsp:nvSpPr>
        <dsp:cNvPr id="0" name=""/>
        <dsp:cNvSpPr/>
      </dsp:nvSpPr>
      <dsp:spPr>
        <a:xfrm>
          <a:off x="3364992" y="2204985"/>
          <a:ext cx="3785616" cy="104895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Results</a:t>
          </a:r>
          <a:r>
            <a:rPr lang="zh-CN" altLang="en-US" sz="2900" kern="1200" dirty="0"/>
            <a:t> </a:t>
          </a:r>
          <a:r>
            <a:rPr lang="en-US" altLang="zh-CN" sz="2900" kern="1200" dirty="0"/>
            <a:t>and</a:t>
          </a:r>
          <a:r>
            <a:rPr lang="zh-CN" altLang="en-US" sz="2900" kern="1200" dirty="0"/>
            <a:t> </a:t>
          </a:r>
          <a:r>
            <a:rPr lang="en-US" altLang="zh-CN" sz="2900" kern="1200" dirty="0"/>
            <a:t>Evaluation</a:t>
          </a:r>
          <a:endParaRPr lang="en-US" sz="2900" kern="1200" dirty="0"/>
        </a:p>
      </dsp:txBody>
      <dsp:txXfrm>
        <a:off x="3416198" y="2256191"/>
        <a:ext cx="3683204" cy="946542"/>
      </dsp:txXfrm>
    </dsp:sp>
    <dsp:sp modelId="{3667D22E-A9B5-4149-A6DC-4AB10748ED11}">
      <dsp:nvSpPr>
        <dsp:cNvPr id="0" name=""/>
        <dsp:cNvSpPr/>
      </dsp:nvSpPr>
      <dsp:spPr>
        <a:xfrm>
          <a:off x="3364992" y="3306388"/>
          <a:ext cx="3785616" cy="10489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Discussion</a:t>
          </a:r>
        </a:p>
      </dsp:txBody>
      <dsp:txXfrm>
        <a:off x="3416198" y="3357594"/>
        <a:ext cx="3683204" cy="946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6BC5F-7DA5-0C47-9E5F-7CA00B5BA7E0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EC2E8-0866-7C4F-91E8-954C46C2C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LinLibertineT"/>
              </a:rPr>
              <a:t>First, we estimate 2D and 3D player poses and global root trajectories to create a kinematic motion dataset (Section 4).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LinLibertineT"/>
              </a:rPr>
              <a:t>Second, a low-level imitation policy is trained to imitate the kinematic motion for controlling the low- level behaviors of the simulated character and generate a physically corrected motion dataset (Section 5).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LinLibertineT"/>
              </a:rPr>
              <a:t>Next, we fit a conditional VAE to the corrected motion dataset to learn a low-dimensional motion embedding that produces human-like tennis motions (Section 6).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LinLibertineT"/>
              </a:rPr>
              <a:t>Finally, a high-level motion planning policy is trained to generate target kinematic motion by combining body motion output from the motion embedding with predicted corrections for the character’s wrist motion.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EC2E8-0866-7C4F-91E8-954C46C2C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BC74-53BD-2BD1-488C-B3FB9C467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F2025-140D-6B7D-7DE5-3F836FF22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3B0A6-8760-6BA2-38C7-B7ECFE27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37CD-F106-8DD7-BE55-C019BA89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43B9-3428-7E6D-5F82-5B35730A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8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2AF7-1866-208F-B867-62C3502E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51AD93-35AF-15DB-AEA3-16B55513F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861D4-D742-B144-E803-71F64774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F697-8207-6F1F-2207-0EC19794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07647-2A23-73E3-02F5-533184BE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7EBF50-120D-6BD6-6F08-ED26E6D3E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99338-5564-B832-27B4-9B2BF1901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B2648-29A8-239C-CEA4-D8F10F49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D0562-C4A6-D2D6-548E-6208D86C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3E585-9C3F-FFC8-D852-066DC202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DDC5-DD00-0C4A-CD63-82087F62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AF7AB-029D-E2C1-76CF-FEC833CD9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8-0F6D-91D0-6CA2-48F71DF2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D9DA-19DF-FADE-3FB3-CCC05401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9241A-21C4-64B0-F4F7-FD13135F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5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F93A-439A-AF7C-66C7-4DFA3440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0B4D8-94F2-3878-D623-AAF230745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52FF2-73E8-EAD8-5911-B43668AF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C006-4264-0D94-5779-1401CFC2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9FF7-5034-E9FE-1A6F-4D2C8BF2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1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410E-8C16-1E74-94CD-83571985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19E36-28E0-FE90-569C-9CE2DA9E0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39ADB-9FB3-69E2-0957-AB82FEB33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D4EED-AD41-183D-E903-4F004013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5A9A8-1F7D-2DD8-038B-75692985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2E4C2-8FFF-1349-3813-E379DE8C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9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10F4-F79C-07B4-56AF-40FF61CB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5BCE4-DB75-EB86-A22C-ECA95939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3E341-9CD1-6520-00C1-FF39621ED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C15DA-4368-AD82-CF4B-7CBDFF1EA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D2A4C-3743-924A-F8DE-9EF07AFED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E64E-ACD1-5631-86C4-03CC34F6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4CBA9-82AD-4FDC-0651-8E8936F1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B4385-1014-F000-1B0E-A687B1BF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441A-0B2F-CBAD-079A-54DE2D3B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D67A9-61B6-9BB1-D021-F3644272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EDB4E-3A3A-E77A-8998-3FD9B4A9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A7BD-4A02-98F0-FAEC-A4786033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C2406-0CEF-B835-17DD-5EE5DA38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606CE-E5FE-E83C-2C8E-7C40503C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0724F-D794-8E25-B2D4-1D4D6A85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8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8B12-85A2-FEF4-2781-E2C98927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04730-36B1-FB80-3B54-B020B118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A149B-D018-878D-FE73-1332BA2CD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36CBB-7610-0FEF-BC17-B31450A2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E6095-89E3-6410-E059-EC711CC3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5AF50-C878-A926-BF0A-E3EBE124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6A0B-BD59-643E-4CA1-A0BB8C52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5E3F9-BEE1-7D93-E3F1-D5E3F4DB5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5C4FA-23B2-8E36-CF58-64CA99205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239B4-689B-AC7E-4AE6-F88B4960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3672-88A8-CFD8-0CF1-3FA7B661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DCB04-EEBE-6B8D-811A-F4010F38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0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6ADAA-85CF-188F-1349-2A73D63A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7058-9F15-264D-C375-EA1E5C19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7BDDC-6A8B-F495-BAB5-2157589BA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070CC-0839-4449-9DB2-1EAAA2E1B5BA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0677D-80E1-972C-6A0D-0FE6395A1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F42A1-CD1B-080A-A83D-AE85D55E5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36FC4-8985-E443-9774-E386F317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3" Type="http://schemas.microsoft.com/office/2007/relationships/media" Target="../media/media2.mp4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5" Type="http://schemas.microsoft.com/office/2007/relationships/media" Target="../media/media9.mp4"/><Relationship Id="rId10" Type="http://schemas.openxmlformats.org/officeDocument/2006/relationships/image" Target="../media/image6.png"/><Relationship Id="rId4" Type="http://schemas.openxmlformats.org/officeDocument/2006/relationships/video" Target="../media/media8.mp4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5AA36-5B95-514C-E3C6-9081898EF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690" y="405575"/>
            <a:ext cx="6430414" cy="1371600"/>
          </a:xfrm>
        </p:spPr>
        <p:txBody>
          <a:bodyPr anchor="ctr">
            <a:normAutofit/>
          </a:bodyPr>
          <a:lstStyle/>
          <a:p>
            <a:pPr algn="l"/>
            <a:r>
              <a:rPr lang="en-US" sz="3400"/>
              <a:t>Learning Physically Simulated Tennis Skills from Broadcast Videos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42B1E-E760-3C4E-A26C-310C318D8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796" y="498698"/>
            <a:ext cx="2893382" cy="1185353"/>
          </a:xfrm>
        </p:spPr>
        <p:txBody>
          <a:bodyPr anchor="ctr">
            <a:normAutofit/>
          </a:bodyPr>
          <a:lstStyle/>
          <a:p>
            <a:pPr algn="l"/>
            <a:r>
              <a:rPr lang="en-US" sz="1800" dirty="0"/>
              <a:t>Journal Club presented by Yilin Wang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D90F1-5E6F-5059-D027-E81016DE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737688"/>
            <a:ext cx="11097349" cy="29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2270-7BA3-D3D6-370B-6B819BEF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Motion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26EB-DB6F-A5AC-9BB9-9A4B041F1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sz="2200" b="1" dirty="0"/>
              <a:t>Motion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VAE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(MVAE)</a:t>
            </a:r>
            <a:r>
              <a:rPr lang="zh-CN" altLang="en-US" sz="2200" b="1" dirty="0"/>
              <a:t> *</a:t>
            </a:r>
            <a:endParaRPr lang="en-US" altLang="zh-CN" sz="2200" b="1" dirty="0"/>
          </a:p>
          <a:p>
            <a:pPr lvl="1"/>
            <a:r>
              <a:rPr lang="en-US" altLang="zh-CN" sz="1900" dirty="0"/>
              <a:t>Learns</a:t>
            </a:r>
            <a:r>
              <a:rPr lang="zh-CN" altLang="en-US" sz="1900" dirty="0"/>
              <a:t> </a:t>
            </a:r>
            <a:r>
              <a:rPr lang="en-US" altLang="zh-CN" sz="1900" dirty="0"/>
              <a:t>a</a:t>
            </a:r>
            <a:r>
              <a:rPr lang="zh-CN" altLang="en-US" sz="1900" dirty="0"/>
              <a:t> </a:t>
            </a:r>
            <a:r>
              <a:rPr lang="en-US" altLang="zh-CN" sz="1900" dirty="0"/>
              <a:t>low-dimensional</a:t>
            </a:r>
            <a:r>
              <a:rPr lang="zh-CN" altLang="en-US" sz="1900" dirty="0"/>
              <a:t> </a:t>
            </a:r>
            <a:r>
              <a:rPr lang="en-US" altLang="zh-CN" sz="1900" dirty="0"/>
              <a:t>latent</a:t>
            </a:r>
            <a:r>
              <a:rPr lang="zh-CN" altLang="en-US" sz="1900" dirty="0"/>
              <a:t> </a:t>
            </a:r>
            <a:r>
              <a:rPr lang="en-US" altLang="zh-CN" sz="1900" dirty="0"/>
              <a:t>space</a:t>
            </a:r>
            <a:r>
              <a:rPr lang="zh-CN" altLang="en-US" sz="1900" dirty="0"/>
              <a:t> </a:t>
            </a:r>
            <a:r>
              <a:rPr lang="en-US" altLang="zh-CN" sz="1900" dirty="0"/>
              <a:t>using</a:t>
            </a:r>
            <a:r>
              <a:rPr lang="zh-CN" altLang="en-US" sz="1900" dirty="0"/>
              <a:t> </a:t>
            </a:r>
            <a:endParaRPr lang="en-US" altLang="zh-CN" sz="1900" dirty="0"/>
          </a:p>
          <a:p>
            <a:r>
              <a:rPr lang="en-US" altLang="zh-CN" sz="2200" b="1" dirty="0"/>
              <a:t>Autoregressive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manner</a:t>
            </a:r>
          </a:p>
          <a:p>
            <a:pPr lvl="1"/>
            <a:r>
              <a:rPr lang="en-US" altLang="zh-CN" sz="1900" dirty="0"/>
              <a:t>Input</a:t>
            </a:r>
            <a:r>
              <a:rPr lang="zh-CN" altLang="en-US" sz="1900" dirty="0"/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/>
              <a:t>current</a:t>
            </a:r>
            <a:r>
              <a:rPr lang="zh-CN" altLang="en-US" sz="1900" dirty="0"/>
              <a:t> </a:t>
            </a:r>
            <a:r>
              <a:rPr lang="en-US" altLang="zh-CN" sz="1900" dirty="0"/>
              <a:t>pose</a:t>
            </a:r>
            <a:r>
              <a:rPr lang="zh-CN" altLang="en-US" sz="1900" dirty="0"/>
              <a:t> </a:t>
            </a:r>
            <a:r>
              <a:rPr lang="en-US" altLang="zh-CN" sz="1900" dirty="0"/>
              <a:t>+</a:t>
            </a:r>
            <a:r>
              <a:rPr lang="zh-CN" altLang="en-US" sz="1900" dirty="0"/>
              <a:t> </a:t>
            </a:r>
            <a:r>
              <a:rPr lang="en-US" altLang="zh-CN" sz="1900" dirty="0"/>
              <a:t>possible</a:t>
            </a:r>
            <a:r>
              <a:rPr lang="zh-CN" altLang="en-US" sz="1900" dirty="0"/>
              <a:t> </a:t>
            </a:r>
            <a:r>
              <a:rPr lang="en-US" altLang="zh-CN" sz="1900" dirty="0"/>
              <a:t>transitions(z)</a:t>
            </a:r>
          </a:p>
          <a:p>
            <a:pPr lvl="1"/>
            <a:r>
              <a:rPr lang="en-US" altLang="zh-CN" sz="1900" dirty="0"/>
              <a:t>Output</a:t>
            </a:r>
            <a:r>
              <a:rPr lang="zh-CN" altLang="en-US" sz="1900" dirty="0"/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CA" altLang="zh-CN" sz="1900" dirty="0"/>
              <a:t>next</a:t>
            </a:r>
            <a:r>
              <a:rPr lang="zh-CN" altLang="en-US" sz="1900" dirty="0"/>
              <a:t> </a:t>
            </a:r>
            <a:r>
              <a:rPr lang="en-US" altLang="zh-CN" sz="1900" dirty="0"/>
              <a:t>pose</a:t>
            </a:r>
          </a:p>
          <a:p>
            <a:r>
              <a:rPr lang="en-US" altLang="zh-CN" sz="2200" b="1" dirty="0"/>
              <a:t>Pose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representation</a:t>
            </a:r>
          </a:p>
          <a:p>
            <a:r>
              <a:rPr lang="en-US" altLang="zh-CN" sz="2200" b="1" dirty="0"/>
              <a:t>Motion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phase</a:t>
            </a:r>
          </a:p>
          <a:p>
            <a:pPr lvl="1"/>
            <a:r>
              <a:rPr lang="en-US" altLang="zh-CN" sz="1900" dirty="0"/>
              <a:t>Output</a:t>
            </a:r>
            <a:r>
              <a:rPr lang="zh-CN" altLang="en-US" sz="1900" dirty="0"/>
              <a:t> </a:t>
            </a:r>
            <a:r>
              <a:rPr lang="en-US" altLang="zh-CN" sz="1900" dirty="0"/>
              <a:t>motion</a:t>
            </a:r>
            <a:r>
              <a:rPr lang="zh-CN" altLang="en-US" sz="1900" dirty="0"/>
              <a:t> </a:t>
            </a:r>
            <a:r>
              <a:rPr lang="en-US" altLang="zh-CN" sz="1900" dirty="0"/>
              <a:t>phase</a:t>
            </a:r>
            <a:r>
              <a:rPr lang="zh-CN" altLang="en-US" sz="1900" dirty="0"/>
              <a:t> </a:t>
            </a:r>
            <a:r>
              <a:rPr lang="en-US" altLang="zh-CN" sz="1900" dirty="0"/>
              <a:t>variable</a:t>
            </a:r>
            <a:r>
              <a:rPr lang="zh-CN" altLang="en-US" sz="1900" dirty="0"/>
              <a:t> </a:t>
            </a:r>
            <a:r>
              <a:rPr lang="en-US" altLang="zh-CN" sz="1900" dirty="0"/>
              <a:t>based</a:t>
            </a:r>
            <a:r>
              <a:rPr lang="zh-CN" altLang="en-US" sz="1900" dirty="0"/>
              <a:t> </a:t>
            </a:r>
            <a:r>
              <a:rPr lang="en-US" altLang="zh-CN" sz="1900" dirty="0"/>
              <a:t>on</a:t>
            </a:r>
            <a:r>
              <a:rPr lang="zh-CN" altLang="en-US" sz="1900" dirty="0"/>
              <a:t> </a:t>
            </a:r>
            <a:r>
              <a:rPr lang="en-US" altLang="zh-CN" sz="1900" dirty="0"/>
              <a:t>the</a:t>
            </a:r>
            <a:r>
              <a:rPr lang="zh-CN" altLang="en-US" sz="1900" dirty="0"/>
              <a:t> </a:t>
            </a:r>
            <a:r>
              <a:rPr lang="en-US" altLang="zh-CN" sz="1900" dirty="0"/>
              <a:t>shot-cycle</a:t>
            </a:r>
            <a:r>
              <a:rPr lang="zh-CN" altLang="en-US" sz="1900" dirty="0"/>
              <a:t> </a:t>
            </a:r>
            <a:r>
              <a:rPr lang="en-US" altLang="zh-CN" sz="1900" dirty="0"/>
              <a:t>state</a:t>
            </a:r>
            <a:r>
              <a:rPr lang="zh-CN" altLang="en-US" sz="1900" dirty="0"/>
              <a:t> </a:t>
            </a:r>
            <a:r>
              <a:rPr lang="en-US" altLang="zh-CN" sz="1900" dirty="0"/>
              <a:t>machine</a:t>
            </a:r>
            <a:r>
              <a:rPr lang="zh-CN" altLang="en-US" sz="1900" dirty="0"/>
              <a:t>*</a:t>
            </a:r>
            <a:endParaRPr lang="en-US" altLang="zh-CN" sz="1900" dirty="0"/>
          </a:p>
          <a:p>
            <a:pPr lvl="1"/>
            <a:r>
              <a:rPr lang="en-US" sz="1900" dirty="0"/>
              <a:t>𝜃 = 𝜋 denotes when the player makes ball contact and 𝜃 = 0 𝑜𝑟 𝜃 = 2𝜋 denotes when the player recovers (the opponent makes ball contact). </a:t>
            </a:r>
          </a:p>
          <a:p>
            <a:pPr lvl="1"/>
            <a:r>
              <a:rPr lang="en-US" altLang="zh-CN" sz="1900" dirty="0"/>
              <a:t>Learned</a:t>
            </a:r>
            <a:r>
              <a:rPr lang="zh-CN" altLang="en-US" sz="1900" dirty="0"/>
              <a:t> </a:t>
            </a:r>
            <a:r>
              <a:rPr lang="en-US" altLang="zh-CN" sz="1900" dirty="0"/>
              <a:t>through</a:t>
            </a:r>
            <a:r>
              <a:rPr lang="zh-CN" altLang="en-US" sz="1900" dirty="0"/>
              <a:t> </a:t>
            </a:r>
            <a:r>
              <a:rPr lang="en-US" altLang="zh-CN" sz="1900" dirty="0"/>
              <a:t>semi-supervised</a:t>
            </a:r>
            <a:r>
              <a:rPr lang="zh-CN" altLang="en-US" sz="1900" dirty="0"/>
              <a:t> </a:t>
            </a:r>
            <a:r>
              <a:rPr lang="en-US" altLang="zh-CN" sz="1900" dirty="0"/>
              <a:t>setting</a:t>
            </a:r>
            <a:r>
              <a:rPr lang="zh-CN" altLang="en-US" sz="1900" dirty="0"/>
              <a:t> </a:t>
            </a:r>
            <a:r>
              <a:rPr lang="en-US" altLang="zh-CN" sz="1900" dirty="0"/>
              <a:t>(annotate</a:t>
            </a:r>
            <a:r>
              <a:rPr lang="zh-CN" altLang="en-US" sz="1900" dirty="0"/>
              <a:t> </a:t>
            </a:r>
            <a:r>
              <a:rPr lang="en-US" altLang="zh-CN" sz="1900" dirty="0"/>
              <a:t>only</a:t>
            </a:r>
            <a:r>
              <a:rPr lang="zh-CN" altLang="en-US" sz="1900" dirty="0"/>
              <a:t> </a:t>
            </a:r>
            <a:r>
              <a:rPr lang="en-US" altLang="zh-CN" sz="1900" dirty="0"/>
              <a:t>20%</a:t>
            </a:r>
            <a:r>
              <a:rPr lang="zh-CN" altLang="en-US" sz="1900" dirty="0"/>
              <a:t> </a:t>
            </a:r>
            <a:r>
              <a:rPr lang="en-US" altLang="zh-CN" sz="1900" dirty="0"/>
              <a:t>of</a:t>
            </a:r>
            <a:r>
              <a:rPr lang="zh-CN" altLang="en-US" sz="1900" dirty="0"/>
              <a:t> </a:t>
            </a:r>
            <a:r>
              <a:rPr lang="en-US" altLang="zh-CN" sz="1900" dirty="0"/>
              <a:t>all</a:t>
            </a:r>
            <a:r>
              <a:rPr lang="zh-CN" altLang="en-US" sz="1900" dirty="0"/>
              <a:t> </a:t>
            </a:r>
            <a:r>
              <a:rPr lang="en-US" altLang="zh-CN" sz="1900" dirty="0"/>
              <a:t>shots)</a:t>
            </a:r>
          </a:p>
          <a:p>
            <a:r>
              <a:rPr lang="en-US" altLang="zh-CN" sz="2200" b="1" dirty="0"/>
              <a:t>Coefficient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for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KL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divergence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is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the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most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critical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for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good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generation</a:t>
            </a:r>
          </a:p>
          <a:p>
            <a:pPr lvl="1"/>
            <a:r>
              <a:rPr lang="en-US" sz="1900" dirty="0"/>
              <a:t>𝛽 = 0.5 effectively balances the flexibility and motion quality of the learned motion embedding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55EB0-1D34-BCD5-0E9C-9D252DA4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25" y="2136232"/>
            <a:ext cx="531125" cy="308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957FC-1AFA-18B2-3664-6B03B8D2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201" y="122986"/>
            <a:ext cx="3817799" cy="2112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BCACF-EF9B-BF87-1B72-6D53B09C2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47" y="526640"/>
            <a:ext cx="531125" cy="308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64639-B203-0645-641D-CF75CD2E0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433" y="2397292"/>
            <a:ext cx="3839367" cy="1604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1D63E-0D78-7B08-0044-9D51E3CAD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115" y="2046455"/>
            <a:ext cx="6477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5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6F6A-B03B-98CB-7873-2D032741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High-Level</a:t>
            </a:r>
            <a:r>
              <a:rPr lang="zh-CN" altLang="en-US" sz="4000" dirty="0"/>
              <a:t> </a:t>
            </a:r>
            <a:r>
              <a:rPr lang="en-US" altLang="zh-CN" sz="4000" dirty="0"/>
              <a:t>Motion</a:t>
            </a:r>
            <a:r>
              <a:rPr lang="zh-CN" altLang="en-US" sz="4000" dirty="0"/>
              <a:t> </a:t>
            </a:r>
            <a:r>
              <a:rPr lang="en-US" altLang="zh-CN" sz="4000" dirty="0"/>
              <a:t>Planning</a:t>
            </a:r>
            <a:r>
              <a:rPr lang="zh-CN" altLang="en-US" sz="4000" dirty="0"/>
              <a:t> </a:t>
            </a:r>
            <a:r>
              <a:rPr lang="en-US" altLang="zh-CN" sz="4000" dirty="0"/>
              <a:t>Policy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4E4D-580B-D415-B08C-C6E576483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Generate</a:t>
            </a:r>
            <a:r>
              <a:rPr lang="zh-CN" altLang="en-US" sz="2000" dirty="0"/>
              <a:t> </a:t>
            </a:r>
            <a:r>
              <a:rPr lang="en-US" altLang="zh-CN" sz="2000" dirty="0"/>
              <a:t>kinematic</a:t>
            </a:r>
            <a:r>
              <a:rPr lang="zh-CN" altLang="en-US" sz="2000" dirty="0"/>
              <a:t> </a:t>
            </a:r>
            <a:r>
              <a:rPr lang="en-US" altLang="zh-CN" sz="2000" dirty="0"/>
              <a:t>motion</a:t>
            </a:r>
            <a:r>
              <a:rPr lang="zh-CN" altLang="en-US" sz="2000" dirty="0"/>
              <a:t> </a:t>
            </a:r>
            <a:r>
              <a:rPr lang="en-US" altLang="zh-CN" sz="2000" dirty="0"/>
              <a:t>trajectories</a:t>
            </a:r>
            <a:r>
              <a:rPr lang="zh-CN" altLang="en-US" sz="2000" dirty="0"/>
              <a:t> </a:t>
            </a:r>
            <a:r>
              <a:rPr lang="en-US" altLang="zh-CN" sz="2000" dirty="0"/>
              <a:t>that</a:t>
            </a:r>
            <a:r>
              <a:rPr lang="zh-CN" altLang="en-US" sz="2000" dirty="0"/>
              <a:t> </a:t>
            </a:r>
            <a:r>
              <a:rPr lang="en-US" altLang="zh-CN" sz="2000" dirty="0"/>
              <a:t>resemble</a:t>
            </a:r>
            <a:r>
              <a:rPr lang="zh-CN" altLang="en-US" sz="2000" dirty="0"/>
              <a:t> </a:t>
            </a:r>
            <a:r>
              <a:rPr lang="en-US" altLang="zh-CN" sz="2000" dirty="0"/>
              <a:t>human</a:t>
            </a:r>
            <a:r>
              <a:rPr lang="zh-CN" altLang="en-US" sz="2000" dirty="0"/>
              <a:t> </a:t>
            </a:r>
            <a:r>
              <a:rPr lang="en-US" altLang="zh-CN" sz="2000" dirty="0"/>
              <a:t>behaviors</a:t>
            </a:r>
          </a:p>
          <a:p>
            <a:r>
              <a:rPr lang="en-US" altLang="zh-CN" sz="2000" b="1" dirty="0">
                <a:highlight>
                  <a:srgbClr val="FFFF00"/>
                </a:highlight>
              </a:rPr>
              <a:t>Hybrid</a:t>
            </a:r>
            <a:r>
              <a:rPr lang="zh-CN" altLang="en-US" sz="2000" b="1" dirty="0">
                <a:highlight>
                  <a:srgbClr val="FFFF00"/>
                </a:highlight>
              </a:rPr>
              <a:t> </a:t>
            </a:r>
            <a:r>
              <a:rPr lang="en-US" altLang="zh-CN" sz="2000" b="1" dirty="0">
                <a:highlight>
                  <a:srgbClr val="FFFF00"/>
                </a:highlight>
              </a:rPr>
              <a:t>control</a:t>
            </a:r>
            <a:r>
              <a:rPr lang="zh-CN" altLang="en-US" sz="2000" b="1" dirty="0">
                <a:highlight>
                  <a:srgbClr val="FFFF00"/>
                </a:highlight>
              </a:rPr>
              <a:t> </a:t>
            </a:r>
            <a:r>
              <a:rPr lang="en-US" altLang="zh-CN" sz="2000" b="1" dirty="0">
                <a:highlight>
                  <a:srgbClr val="FFFF00"/>
                </a:highlight>
              </a:rPr>
              <a:t>approach</a:t>
            </a:r>
          </a:p>
          <a:p>
            <a:pPr lvl="1"/>
            <a:r>
              <a:rPr lang="en-US" altLang="zh-CN" sz="1800" dirty="0"/>
              <a:t>MVAE</a:t>
            </a:r>
            <a:r>
              <a:rPr lang="zh-CN" altLang="en-US" sz="1800" dirty="0"/>
              <a:t> </a:t>
            </a:r>
            <a:r>
              <a:rPr lang="en-US" altLang="zh-CN" sz="1800" dirty="0">
                <a:sym typeface="Wingdings" pitchFamily="2" charset="2"/>
              </a:rPr>
              <a:t>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full-body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motion</a:t>
            </a:r>
            <a:endParaRPr lang="en-CA" altLang="zh-CN" sz="1800" dirty="0">
              <a:sym typeface="Wingdings" pitchFamily="2" charset="2"/>
            </a:endParaRPr>
          </a:p>
          <a:p>
            <a:pPr lvl="1"/>
            <a:r>
              <a:rPr lang="en-US" altLang="zh-CN" sz="1800" dirty="0">
                <a:sym typeface="Wingdings" pitchFamily="2" charset="2"/>
              </a:rPr>
              <a:t>High-level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policy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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wrist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motion</a:t>
            </a:r>
            <a:endParaRPr lang="en-US" altLang="zh-CN" sz="1800" dirty="0"/>
          </a:p>
          <a:p>
            <a:r>
              <a:rPr lang="en-US" sz="2000" b="1" dirty="0"/>
              <a:t>State</a:t>
            </a:r>
          </a:p>
          <a:p>
            <a:pPr lvl="1"/>
            <a:r>
              <a:rPr lang="en-US" altLang="zh-CN" sz="1800" dirty="0"/>
              <a:t>Character</a:t>
            </a:r>
            <a:r>
              <a:rPr lang="zh-CN" altLang="en-US" sz="1800" dirty="0"/>
              <a:t> </a:t>
            </a:r>
            <a:r>
              <a:rPr lang="en-US" altLang="zh-CN" sz="1800" dirty="0"/>
              <a:t>state</a:t>
            </a:r>
            <a:r>
              <a:rPr lang="zh-CN" altLang="en-US" sz="1800" dirty="0"/>
              <a:t> </a:t>
            </a:r>
            <a:r>
              <a:rPr lang="en-US" altLang="zh-CN" sz="1800" dirty="0"/>
              <a:t>&amp;</a:t>
            </a:r>
            <a:r>
              <a:rPr lang="zh-CN" altLang="en-US" sz="1800" dirty="0"/>
              <a:t> </a:t>
            </a:r>
            <a:r>
              <a:rPr lang="en-US" altLang="zh-CN" sz="1800" dirty="0"/>
              <a:t>Ball</a:t>
            </a:r>
            <a:r>
              <a:rPr lang="zh-CN" altLang="en-US" sz="1800" dirty="0"/>
              <a:t> </a:t>
            </a:r>
            <a:r>
              <a:rPr lang="en-US" altLang="zh-CN" sz="1800" dirty="0"/>
              <a:t>state</a:t>
            </a:r>
          </a:p>
          <a:p>
            <a:pPr lvl="1"/>
            <a:r>
              <a:rPr lang="en-US" altLang="zh-CN" sz="1800" dirty="0"/>
              <a:t>Control</a:t>
            </a:r>
            <a:r>
              <a:rPr lang="zh-CN" altLang="en-US" sz="1800" dirty="0"/>
              <a:t> </a:t>
            </a:r>
            <a:r>
              <a:rPr lang="en-US" altLang="zh-CN" sz="1800" dirty="0"/>
              <a:t>targets</a:t>
            </a:r>
          </a:p>
          <a:p>
            <a:pPr lvl="2"/>
            <a:r>
              <a:rPr lang="en-US" altLang="zh-CN" sz="1600" dirty="0"/>
              <a:t>Desired</a:t>
            </a:r>
            <a:r>
              <a:rPr lang="zh-CN" altLang="en-US" sz="1600" dirty="0"/>
              <a:t> </a:t>
            </a:r>
            <a:r>
              <a:rPr lang="en-US" altLang="zh-CN" sz="1600" dirty="0"/>
              <a:t>placement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character’s</a:t>
            </a:r>
            <a:r>
              <a:rPr lang="zh-CN" altLang="en-US" sz="1600" dirty="0"/>
              <a:t> </a:t>
            </a:r>
            <a:r>
              <a:rPr lang="en-US" altLang="zh-CN" sz="1600" dirty="0"/>
              <a:t>next</a:t>
            </a:r>
            <a:r>
              <a:rPr lang="zh-CN" altLang="en-US" sz="1600" dirty="0"/>
              <a:t> </a:t>
            </a:r>
            <a:r>
              <a:rPr lang="en-US" altLang="zh-CN" sz="1600" dirty="0"/>
              <a:t>shot</a:t>
            </a:r>
          </a:p>
          <a:p>
            <a:pPr lvl="2"/>
            <a:r>
              <a:rPr lang="en-US" altLang="zh-CN" sz="1600" dirty="0"/>
              <a:t>Binary</a:t>
            </a:r>
            <a:r>
              <a:rPr lang="zh-CN" altLang="en-US" sz="1600" dirty="0"/>
              <a:t> </a:t>
            </a:r>
            <a:r>
              <a:rPr lang="en-US" altLang="zh-CN" sz="1600" dirty="0"/>
              <a:t>variable</a:t>
            </a:r>
            <a:r>
              <a:rPr lang="zh-CN" altLang="en-US" sz="1600" dirty="0"/>
              <a:t> </a:t>
            </a:r>
            <a:r>
              <a:rPr lang="en-US" altLang="zh-CN" sz="1600" dirty="0"/>
              <a:t>indicating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desired</a:t>
            </a:r>
            <a:r>
              <a:rPr lang="zh-CN" altLang="en-US" sz="1600" dirty="0"/>
              <a:t> </a:t>
            </a:r>
            <a:r>
              <a:rPr lang="en-US" altLang="zh-CN" sz="1600" dirty="0"/>
              <a:t>spin</a:t>
            </a:r>
            <a:r>
              <a:rPr lang="zh-CN" altLang="en-US" sz="1600" dirty="0"/>
              <a:t> </a:t>
            </a:r>
            <a:r>
              <a:rPr lang="en-US" altLang="zh-CN" sz="1600" dirty="0"/>
              <a:t>direction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next</a:t>
            </a:r>
            <a:r>
              <a:rPr lang="zh-CN" altLang="en-US" sz="1600" dirty="0"/>
              <a:t> </a:t>
            </a:r>
            <a:r>
              <a:rPr lang="en-US" altLang="zh-CN" sz="1600" dirty="0"/>
              <a:t>shot</a:t>
            </a:r>
            <a:r>
              <a:rPr lang="zh-CN" altLang="en-US" sz="1600" dirty="0"/>
              <a:t> </a:t>
            </a:r>
            <a:r>
              <a:rPr lang="en-US" altLang="zh-CN" sz="1600" dirty="0"/>
              <a:t>(topspin/backspin)</a:t>
            </a:r>
            <a:endParaRPr lang="en-US" sz="1600" dirty="0"/>
          </a:p>
          <a:p>
            <a:r>
              <a:rPr lang="en-US" altLang="zh-CN" sz="2000" b="1" dirty="0"/>
              <a:t>Actions</a:t>
            </a:r>
          </a:p>
          <a:p>
            <a:pPr lvl="1"/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 err="1"/>
              <a:t>euler</a:t>
            </a:r>
            <a:r>
              <a:rPr lang="zh-CN" altLang="en-US" sz="1800" dirty="0"/>
              <a:t> </a:t>
            </a:r>
            <a:r>
              <a:rPr lang="en-US" altLang="zh-CN" sz="1800" dirty="0"/>
              <a:t>angles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wrist</a:t>
            </a:r>
            <a:r>
              <a:rPr lang="zh-CN" altLang="en-US" sz="1800" dirty="0"/>
              <a:t> </a:t>
            </a:r>
            <a:r>
              <a:rPr lang="en-US" altLang="zh-CN" sz="1800" dirty="0"/>
              <a:t>joint</a:t>
            </a:r>
            <a:r>
              <a:rPr lang="zh-CN" altLang="en-US" sz="1800" dirty="0"/>
              <a:t> </a:t>
            </a:r>
            <a:r>
              <a:rPr lang="en-US" altLang="zh-CN" sz="1800" dirty="0"/>
              <a:t>(excluding</a:t>
            </a:r>
            <a:r>
              <a:rPr lang="zh-CN" altLang="en-US" sz="1800" dirty="0"/>
              <a:t> </a:t>
            </a:r>
            <a:r>
              <a:rPr lang="en-US" altLang="zh-CN" sz="1800" dirty="0"/>
              <a:t>twist)</a:t>
            </a:r>
          </a:p>
          <a:p>
            <a:pPr lvl="1"/>
            <a:r>
              <a:rPr lang="en-US" altLang="zh-CN" sz="1800" dirty="0"/>
              <a:t>Twist</a:t>
            </a:r>
            <a:r>
              <a:rPr lang="zh-CN" altLang="en-US" sz="1800" dirty="0"/>
              <a:t> </a:t>
            </a:r>
            <a:r>
              <a:rPr lang="en-US" altLang="zh-CN" sz="1800" dirty="0"/>
              <a:t>angle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elbow</a:t>
            </a:r>
            <a:r>
              <a:rPr lang="zh-CN" altLang="en-US" sz="1800" dirty="0"/>
              <a:t> </a:t>
            </a:r>
            <a:r>
              <a:rPr lang="en-US" altLang="zh-CN" sz="1800" dirty="0"/>
              <a:t>joint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B26D-8525-A75B-E4B4-4F448DE9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16" y="2295940"/>
            <a:ext cx="5946913" cy="6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5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6F6A-B03B-98CB-7873-2D032741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High-Level</a:t>
            </a:r>
            <a:r>
              <a:rPr lang="zh-CN" altLang="en-US" sz="4000" dirty="0"/>
              <a:t> </a:t>
            </a:r>
            <a:r>
              <a:rPr lang="en-US" altLang="zh-CN" sz="4000" dirty="0"/>
              <a:t>Motion</a:t>
            </a:r>
            <a:r>
              <a:rPr lang="zh-CN" altLang="en-US" sz="4000" dirty="0"/>
              <a:t> </a:t>
            </a:r>
            <a:r>
              <a:rPr lang="en-US" altLang="zh-CN" sz="4000" dirty="0"/>
              <a:t>Planning</a:t>
            </a:r>
            <a:r>
              <a:rPr lang="zh-CN" altLang="en-US" sz="4000" dirty="0"/>
              <a:t> </a:t>
            </a:r>
            <a:r>
              <a:rPr lang="en-US" altLang="zh-CN" sz="4000" dirty="0"/>
              <a:t>Policy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4E4D-580B-D415-B08C-C6E57648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240078" cy="4396271"/>
          </a:xfrm>
        </p:spPr>
        <p:txBody>
          <a:bodyPr>
            <a:normAutofit/>
          </a:bodyPr>
          <a:lstStyle/>
          <a:p>
            <a:r>
              <a:rPr lang="en-US" sz="1800" b="1" dirty="0"/>
              <a:t>Reward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Function</a:t>
            </a:r>
          </a:p>
          <a:p>
            <a:pPr lvl="1"/>
            <a:r>
              <a:rPr lang="en-US" altLang="zh-CN" sz="1600" dirty="0"/>
              <a:t>Hitting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ball</a:t>
            </a:r>
            <a:r>
              <a:rPr lang="zh-CN" altLang="en-US" sz="1600" dirty="0"/>
              <a:t> </a:t>
            </a:r>
            <a:r>
              <a:rPr lang="en-US" altLang="zh-CN" sz="1600" dirty="0"/>
              <a:t>reward</a:t>
            </a:r>
          </a:p>
          <a:p>
            <a:pPr lvl="1"/>
            <a:r>
              <a:rPr lang="en-US" altLang="zh-CN" sz="1600" dirty="0"/>
              <a:t>Ball</a:t>
            </a:r>
            <a:r>
              <a:rPr lang="zh-CN" altLang="en-US" sz="1600" dirty="0"/>
              <a:t> </a:t>
            </a:r>
            <a:r>
              <a:rPr lang="en-US" altLang="zh-CN" sz="1600" dirty="0"/>
              <a:t>bounce</a:t>
            </a:r>
            <a:r>
              <a:rPr lang="zh-CN" altLang="en-US" sz="1600" dirty="0"/>
              <a:t> </a:t>
            </a:r>
            <a:r>
              <a:rPr lang="en-US" altLang="zh-CN" sz="1600" dirty="0"/>
              <a:t>reward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zh-CN" sz="1600" dirty="0"/>
              <a:t>Head</a:t>
            </a:r>
            <a:r>
              <a:rPr lang="zh-CN" altLang="en-US" sz="1600" dirty="0"/>
              <a:t> </a:t>
            </a:r>
            <a:r>
              <a:rPr lang="en-US" altLang="zh-CN" sz="1600" dirty="0"/>
              <a:t>facing</a:t>
            </a:r>
            <a:r>
              <a:rPr lang="zh-CN" altLang="en-US" sz="1600" dirty="0"/>
              <a:t> </a:t>
            </a:r>
            <a:r>
              <a:rPr lang="en-US" altLang="zh-CN" sz="1600" dirty="0"/>
              <a:t>towards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ball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Offset</a:t>
            </a:r>
            <a:r>
              <a:rPr lang="zh-CN" altLang="en-US" sz="1600" dirty="0"/>
              <a:t> </a:t>
            </a:r>
            <a:r>
              <a:rPr lang="en-US" altLang="zh-CN" sz="1600" dirty="0"/>
              <a:t>angle</a:t>
            </a:r>
            <a:r>
              <a:rPr lang="zh-CN" altLang="en-US" sz="1600" dirty="0"/>
              <a:t> </a:t>
            </a:r>
            <a:r>
              <a:rPr lang="en-US" altLang="zh-CN" sz="1600" dirty="0"/>
              <a:t>between</a:t>
            </a:r>
            <a:r>
              <a:rPr lang="zh-CN" altLang="en-US" sz="1600" dirty="0"/>
              <a:t> </a:t>
            </a:r>
            <a:r>
              <a:rPr lang="en-US" altLang="zh-CN" sz="1600" dirty="0"/>
              <a:t>head’s</a:t>
            </a:r>
            <a:r>
              <a:rPr lang="zh-CN" altLang="en-US" sz="1600" dirty="0"/>
              <a:t> </a:t>
            </a:r>
            <a:r>
              <a:rPr lang="en-US" altLang="zh-CN" sz="1600" dirty="0"/>
              <a:t>facing</a:t>
            </a:r>
            <a:r>
              <a:rPr lang="zh-CN" altLang="en-US" sz="1600" dirty="0"/>
              <a:t> </a:t>
            </a:r>
            <a:r>
              <a:rPr lang="en-US" altLang="zh-CN" sz="1600" dirty="0"/>
              <a:t>direction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head-ball</a:t>
            </a:r>
            <a:r>
              <a:rPr lang="zh-CN" altLang="en-US" sz="1600" dirty="0"/>
              <a:t> </a:t>
            </a:r>
            <a:r>
              <a:rPr lang="en-US" altLang="zh-CN" sz="1600" dirty="0"/>
              <a:t>direction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zh-CN" sz="1600" dirty="0"/>
              <a:t>Hand</a:t>
            </a:r>
            <a:r>
              <a:rPr lang="zh-CN" altLang="en-US" sz="1600" dirty="0"/>
              <a:t> </a:t>
            </a:r>
            <a:r>
              <a:rPr lang="en-US" altLang="zh-CN" sz="1600" dirty="0"/>
              <a:t>contacting</a:t>
            </a:r>
            <a:r>
              <a:rPr lang="zh-CN" altLang="en-US" sz="1600" dirty="0"/>
              <a:t> </a:t>
            </a:r>
            <a:r>
              <a:rPr lang="en-US" altLang="zh-CN" sz="1600" dirty="0"/>
              <a:t>racket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 </a:t>
            </a:r>
            <a:r>
              <a:rPr lang="en-US" altLang="zh-CN" sz="1600" dirty="0"/>
              <a:t>two-handed</a:t>
            </a:r>
            <a:r>
              <a:rPr lang="zh-CN" altLang="en-US" sz="1600" dirty="0"/>
              <a:t> </a:t>
            </a:r>
            <a:r>
              <a:rPr lang="en-US" altLang="zh-CN" sz="1600" dirty="0"/>
              <a:t>backhands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Move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free</a:t>
            </a:r>
            <a:r>
              <a:rPr lang="zh-CN" altLang="en-US" sz="1600" dirty="0"/>
              <a:t> </a:t>
            </a:r>
            <a:r>
              <a:rPr lang="en-US" altLang="zh-CN" sz="1600" dirty="0"/>
              <a:t>hand</a:t>
            </a:r>
            <a:r>
              <a:rPr lang="zh-CN" altLang="en-US" sz="1600" dirty="0"/>
              <a:t> </a:t>
            </a:r>
            <a:r>
              <a:rPr lang="en-US" altLang="zh-CN" sz="1600" dirty="0"/>
              <a:t>close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racket</a:t>
            </a:r>
            <a:r>
              <a:rPr lang="zh-CN" altLang="en-US" sz="1600" dirty="0"/>
              <a:t> </a:t>
            </a:r>
            <a:r>
              <a:rPr lang="en-US" altLang="zh-CN" sz="1600" dirty="0"/>
              <a:t>handle</a:t>
            </a:r>
            <a:r>
              <a:rPr lang="zh-CN" altLang="en-US" sz="1600" dirty="0"/>
              <a:t> </a:t>
            </a:r>
            <a:r>
              <a:rPr lang="en-US" altLang="zh-CN" sz="1600" dirty="0"/>
              <a:t>by</a:t>
            </a:r>
            <a:r>
              <a:rPr lang="zh-CN" altLang="en-US" sz="1600" dirty="0"/>
              <a:t> </a:t>
            </a:r>
            <a:r>
              <a:rPr lang="en-US" altLang="zh-CN" sz="1600" dirty="0"/>
              <a:t>solving</a:t>
            </a:r>
            <a:r>
              <a:rPr lang="zh-CN" altLang="en-US" sz="1600" dirty="0"/>
              <a:t> </a:t>
            </a:r>
            <a:r>
              <a:rPr lang="en-US" altLang="zh-CN" sz="1600" dirty="0"/>
              <a:t>inverse</a:t>
            </a:r>
            <a:r>
              <a:rPr lang="zh-CN" altLang="en-US" sz="1600" dirty="0"/>
              <a:t> </a:t>
            </a:r>
            <a:r>
              <a:rPr lang="en-US" altLang="zh-CN" sz="1600" dirty="0"/>
              <a:t>kinematics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joints</a:t>
            </a:r>
            <a:r>
              <a:rPr lang="zh-CN" altLang="en-US" sz="1600" dirty="0"/>
              <a:t> </a:t>
            </a:r>
            <a:r>
              <a:rPr lang="en-US" altLang="zh-CN" sz="1600" dirty="0"/>
              <a:t>along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arm</a:t>
            </a:r>
          </a:p>
          <a:p>
            <a:pPr lvl="1"/>
            <a:endParaRPr lang="en-US" altLang="zh-CN" sz="1600" dirty="0"/>
          </a:p>
          <a:p>
            <a:r>
              <a:rPr lang="en-US" altLang="zh-CN" sz="1800" b="1" dirty="0">
                <a:highlight>
                  <a:srgbClr val="FFFF00"/>
                </a:highlight>
              </a:rPr>
              <a:t>Curriculum</a:t>
            </a:r>
            <a:r>
              <a:rPr lang="zh-CN" altLang="en-US" sz="1800" b="1" dirty="0">
                <a:highlight>
                  <a:srgbClr val="FFFF00"/>
                </a:highlight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</a:rPr>
              <a:t>Learning</a:t>
            </a:r>
          </a:p>
          <a:p>
            <a:pPr lvl="1"/>
            <a:r>
              <a:rPr lang="en-US" altLang="zh-CN" sz="1600" dirty="0"/>
              <a:t>First</a:t>
            </a:r>
            <a:r>
              <a:rPr lang="zh-CN" altLang="en-US" sz="1600" dirty="0"/>
              <a:t> </a:t>
            </a:r>
            <a:r>
              <a:rPr lang="en-US" altLang="zh-CN" sz="1600" dirty="0"/>
              <a:t>stage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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quickly</a:t>
            </a:r>
            <a:r>
              <a:rPr lang="zh-CN" altLang="en-US" sz="1600" dirty="0"/>
              <a:t> </a:t>
            </a:r>
            <a:r>
              <a:rPr lang="en-US" altLang="zh-CN" sz="1600" dirty="0"/>
              <a:t>explore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motion</a:t>
            </a:r>
            <a:r>
              <a:rPr lang="zh-CN" altLang="en-US" sz="1600" dirty="0"/>
              <a:t> </a:t>
            </a:r>
            <a:r>
              <a:rPr lang="en-US" altLang="zh-CN" sz="1600" dirty="0"/>
              <a:t>embedding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control</a:t>
            </a:r>
            <a:r>
              <a:rPr lang="zh-CN" altLang="en-US" sz="1600" dirty="0"/>
              <a:t> </a:t>
            </a:r>
            <a:r>
              <a:rPr lang="en-US" altLang="zh-CN" sz="1600" dirty="0"/>
              <a:t>character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move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right</a:t>
            </a:r>
            <a:r>
              <a:rPr lang="zh-CN" altLang="en-US" sz="1600" dirty="0"/>
              <a:t> </a:t>
            </a:r>
            <a:r>
              <a:rPr lang="en-US" altLang="zh-CN" sz="1600" dirty="0"/>
              <a:t>direction</a:t>
            </a:r>
          </a:p>
          <a:p>
            <a:pPr lvl="1"/>
            <a:r>
              <a:rPr lang="en-US" altLang="zh-CN" sz="1600" dirty="0"/>
              <a:t>Second</a:t>
            </a:r>
            <a:r>
              <a:rPr lang="zh-CN" altLang="en-US" sz="1600" dirty="0"/>
              <a:t> </a:t>
            </a:r>
            <a:r>
              <a:rPr lang="en-US" altLang="zh-CN" sz="1600" dirty="0"/>
              <a:t>stage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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control</a:t>
            </a:r>
            <a:r>
              <a:rPr lang="zh-CN" altLang="en-US" sz="1600" dirty="0"/>
              <a:t> </a:t>
            </a:r>
            <a:r>
              <a:rPr lang="en-US" altLang="zh-CN" sz="1600" dirty="0"/>
              <a:t>racket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hit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ball</a:t>
            </a:r>
            <a:r>
              <a:rPr lang="zh-CN" altLang="en-US" sz="1600" dirty="0"/>
              <a:t> </a:t>
            </a:r>
            <a:r>
              <a:rPr lang="en-US" altLang="zh-CN" sz="1600" dirty="0"/>
              <a:t>over</a:t>
            </a:r>
            <a:r>
              <a:rPr lang="zh-CN" altLang="en-US" sz="1600" dirty="0"/>
              <a:t> </a:t>
            </a:r>
            <a:r>
              <a:rPr lang="en-US" altLang="zh-CN" sz="1600" dirty="0"/>
              <a:t>net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simplified</a:t>
            </a:r>
            <a:r>
              <a:rPr lang="zh-CN" altLang="en-US" sz="1600" dirty="0"/>
              <a:t> </a:t>
            </a:r>
            <a:r>
              <a:rPr lang="en-US" altLang="zh-CN" sz="1600" dirty="0"/>
              <a:t>one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three</a:t>
            </a:r>
            <a:r>
              <a:rPr lang="zh-CN" altLang="en-US" sz="1600" dirty="0"/>
              <a:t> </a:t>
            </a:r>
            <a:r>
              <a:rPr lang="en-US" altLang="zh-CN" sz="1600" dirty="0"/>
              <a:t>fixed</a:t>
            </a:r>
            <a:r>
              <a:rPr lang="zh-CN" altLang="en-US" sz="1600" dirty="0"/>
              <a:t> </a:t>
            </a:r>
            <a:r>
              <a:rPr lang="en-US" altLang="zh-CN" sz="1600" dirty="0"/>
              <a:t>positions</a:t>
            </a:r>
          </a:p>
          <a:p>
            <a:pPr lvl="1"/>
            <a:r>
              <a:rPr lang="en-US" altLang="zh-CN" sz="1600" dirty="0"/>
              <a:t>Final</a:t>
            </a:r>
            <a:r>
              <a:rPr lang="zh-CN" altLang="en-US" sz="1600" dirty="0"/>
              <a:t> </a:t>
            </a:r>
            <a:r>
              <a:rPr lang="en-US" altLang="zh-CN" sz="1600" dirty="0"/>
              <a:t>stage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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sampling</a:t>
            </a:r>
            <a:r>
              <a:rPr lang="zh-CN" altLang="en-US" sz="1600" dirty="0"/>
              <a:t> </a:t>
            </a:r>
            <a:r>
              <a:rPr lang="en-US" altLang="zh-CN" sz="1600" dirty="0"/>
              <a:t>continuous</a:t>
            </a:r>
            <a:r>
              <a:rPr lang="zh-CN" altLang="en-US" sz="1600" dirty="0"/>
              <a:t> </a:t>
            </a:r>
            <a:r>
              <a:rPr lang="en-US" altLang="zh-CN" sz="1600" dirty="0"/>
              <a:t>target</a:t>
            </a:r>
            <a:r>
              <a:rPr lang="zh-CN" altLang="en-US" sz="1600" dirty="0"/>
              <a:t> </a:t>
            </a:r>
            <a:r>
              <a:rPr lang="en-US" altLang="zh-CN" sz="1600" dirty="0"/>
              <a:t>positions</a:t>
            </a:r>
            <a:r>
              <a:rPr lang="zh-CN" altLang="en-US" sz="1600" dirty="0"/>
              <a:t> </a:t>
            </a:r>
            <a:r>
              <a:rPr lang="en-US" altLang="zh-CN" sz="1600" dirty="0"/>
              <a:t>spanning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entire</a:t>
            </a:r>
            <a:r>
              <a:rPr lang="zh-CN" altLang="en-US" sz="1600" dirty="0"/>
              <a:t> </a:t>
            </a:r>
            <a:r>
              <a:rPr lang="en-US" altLang="zh-CN" sz="1600" dirty="0"/>
              <a:t>court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B26D-8525-A75B-E4B4-4F448DE9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44775"/>
            <a:ext cx="5946913" cy="691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6870B-6903-79A9-8353-3C7E61C26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41" y="1941033"/>
            <a:ext cx="3082951" cy="315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79BE8-A13F-3B46-9B9B-23FC0F15D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9" t="10652"/>
          <a:stretch/>
        </p:blipFill>
        <p:spPr>
          <a:xfrm>
            <a:off x="3658346" y="2256223"/>
            <a:ext cx="2117035" cy="5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1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2270-7BA3-D3D6-370B-6B819BEF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Physics Modeling of Tennis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26EB-DB6F-A5AC-9BB9-9A4B041F1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b="1" dirty="0"/>
              <a:t>Tennis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racket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and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grip</a:t>
            </a:r>
          </a:p>
          <a:p>
            <a:pPr lvl="1"/>
            <a:r>
              <a:rPr lang="en-US" altLang="zh-CN" sz="1800" dirty="0"/>
              <a:t>Tennis</a:t>
            </a:r>
            <a:r>
              <a:rPr lang="zh-CN" altLang="en-US" sz="1800" dirty="0"/>
              <a:t> </a:t>
            </a:r>
            <a:r>
              <a:rPr lang="en-US" altLang="zh-CN" sz="1800" dirty="0"/>
              <a:t>racket:</a:t>
            </a:r>
            <a:r>
              <a:rPr lang="zh-CN" altLang="en-US" sz="1800" dirty="0"/>
              <a:t> </a:t>
            </a:r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solid</a:t>
            </a:r>
            <a:r>
              <a:rPr lang="zh-CN" altLang="en-US" sz="1800" dirty="0"/>
              <a:t> </a:t>
            </a:r>
            <a:r>
              <a:rPr lang="en-US" altLang="zh-CN" sz="1800" dirty="0"/>
              <a:t>cylinders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similar</a:t>
            </a:r>
            <a:r>
              <a:rPr lang="zh-CN" altLang="en-US" sz="1800" dirty="0"/>
              <a:t> </a:t>
            </a:r>
            <a:r>
              <a:rPr lang="en-US" altLang="zh-CN" sz="1800" dirty="0"/>
              <a:t>dimensions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masses</a:t>
            </a:r>
          </a:p>
          <a:p>
            <a:pPr lvl="2"/>
            <a:r>
              <a:rPr lang="en-US" altLang="zh-CN" sz="1600" dirty="0"/>
              <a:t>Racket</a:t>
            </a:r>
            <a:r>
              <a:rPr lang="zh-CN" altLang="en-US" sz="1600" dirty="0"/>
              <a:t> </a:t>
            </a:r>
            <a:r>
              <a:rPr lang="en-US" altLang="zh-CN" sz="1600" dirty="0"/>
              <a:t>head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rigid</a:t>
            </a:r>
            <a:r>
              <a:rPr lang="zh-CN" altLang="en-US" sz="1600" dirty="0"/>
              <a:t> </a:t>
            </a:r>
            <a:r>
              <a:rPr lang="en-US" altLang="zh-CN" sz="1600" dirty="0"/>
              <a:t>flat</a:t>
            </a:r>
            <a:r>
              <a:rPr lang="zh-CN" altLang="en-US" sz="1600" dirty="0"/>
              <a:t> </a:t>
            </a:r>
            <a:r>
              <a:rPr lang="en-US" altLang="zh-CN" sz="1600" dirty="0"/>
              <a:t>cylinder</a:t>
            </a:r>
            <a:r>
              <a:rPr lang="zh-CN" altLang="en-US" sz="1600" dirty="0"/>
              <a:t> </a:t>
            </a:r>
            <a:r>
              <a:rPr lang="en-US" altLang="zh-CN" sz="1600" dirty="0"/>
              <a:t>(restitution=0.9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friction=0.8)</a:t>
            </a:r>
          </a:p>
          <a:p>
            <a:pPr lvl="2"/>
            <a:r>
              <a:rPr lang="en-US" altLang="zh-CN" sz="1600" dirty="0"/>
              <a:t>Grip</a:t>
            </a:r>
            <a:r>
              <a:rPr lang="zh-CN" altLang="en-US" sz="1600" dirty="0"/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directly</a:t>
            </a:r>
            <a:r>
              <a:rPr lang="zh-CN" altLang="en-US" sz="1600" dirty="0"/>
              <a:t> </a:t>
            </a:r>
            <a:r>
              <a:rPr lang="en-US" altLang="zh-CN" sz="1600" dirty="0"/>
              <a:t>attaching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end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racket’s</a:t>
            </a:r>
            <a:r>
              <a:rPr lang="zh-CN" altLang="en-US" sz="1600" dirty="0"/>
              <a:t> </a:t>
            </a:r>
            <a:r>
              <a:rPr lang="en-US" altLang="zh-CN" sz="1600" dirty="0"/>
              <a:t>handle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character’s</a:t>
            </a:r>
            <a:r>
              <a:rPr lang="zh-CN" altLang="en-US" sz="1600" dirty="0"/>
              <a:t> </a:t>
            </a:r>
            <a:r>
              <a:rPr lang="en-US" altLang="zh-CN" sz="1600" dirty="0"/>
              <a:t>wrist</a:t>
            </a:r>
            <a:r>
              <a:rPr lang="zh-CN" altLang="en-US" sz="1600" dirty="0"/>
              <a:t> </a:t>
            </a:r>
            <a:r>
              <a:rPr lang="en-US" altLang="zh-CN" sz="1600" dirty="0"/>
              <a:t>joint</a:t>
            </a:r>
            <a:r>
              <a:rPr lang="zh-CN" altLang="en-US" sz="1600" dirty="0"/>
              <a:t> </a:t>
            </a:r>
            <a:endParaRPr lang="en-CA" altLang="zh-CN" sz="1600" dirty="0"/>
          </a:p>
          <a:p>
            <a:pPr lvl="3"/>
            <a:r>
              <a:rPr lang="en-US" altLang="zh-CN" sz="1400" dirty="0"/>
              <a:t>model</a:t>
            </a:r>
            <a:r>
              <a:rPr lang="zh-CN" altLang="en-US" sz="1400" dirty="0"/>
              <a:t> </a:t>
            </a:r>
            <a:r>
              <a:rPr lang="en-US" altLang="zh-CN" sz="1400" dirty="0"/>
              <a:t>different</a:t>
            </a:r>
            <a:r>
              <a:rPr lang="zh-CN" altLang="en-US" sz="1400" dirty="0"/>
              <a:t> </a:t>
            </a:r>
            <a:r>
              <a:rPr lang="en-US" altLang="zh-CN" sz="1400" dirty="0"/>
              <a:t>grips</a:t>
            </a:r>
            <a:r>
              <a:rPr lang="zh-CN" altLang="en-US" sz="1400" dirty="0"/>
              <a:t> </a:t>
            </a:r>
            <a:r>
              <a:rPr lang="en-US" altLang="zh-CN" sz="1400" dirty="0"/>
              <a:t>by</a:t>
            </a:r>
            <a:r>
              <a:rPr lang="zh-CN" altLang="en-US" sz="1400" dirty="0"/>
              <a:t> </a:t>
            </a:r>
            <a:r>
              <a:rPr lang="en-US" altLang="zh-CN" sz="1400" dirty="0"/>
              <a:t>modifying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racket</a:t>
            </a:r>
            <a:r>
              <a:rPr lang="zh-CN" altLang="en-US" sz="1400" dirty="0"/>
              <a:t> </a:t>
            </a:r>
            <a:r>
              <a:rPr lang="en-US" altLang="zh-CN" sz="1400" dirty="0"/>
              <a:t>orientation</a:t>
            </a:r>
          </a:p>
          <a:p>
            <a:r>
              <a:rPr lang="en-US" altLang="zh-CN" sz="2000" b="1" dirty="0"/>
              <a:t>Tennis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ball</a:t>
            </a:r>
          </a:p>
          <a:p>
            <a:pPr lvl="1"/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rigid</a:t>
            </a:r>
            <a:r>
              <a:rPr lang="zh-CN" altLang="en-US" sz="1800" dirty="0"/>
              <a:t> </a:t>
            </a:r>
            <a:r>
              <a:rPr lang="en-US" altLang="zh-CN" sz="1800" dirty="0"/>
              <a:t>sphere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same</a:t>
            </a:r>
            <a:r>
              <a:rPr lang="zh-CN" altLang="en-US" sz="1800" dirty="0"/>
              <a:t> </a:t>
            </a:r>
            <a:r>
              <a:rPr lang="en-US" altLang="zh-CN" sz="1800" dirty="0"/>
              <a:t>radius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mass</a:t>
            </a:r>
            <a:r>
              <a:rPr lang="zh-CN" altLang="en-US" sz="1800" dirty="0"/>
              <a:t> </a:t>
            </a:r>
            <a:r>
              <a:rPr lang="en-US" altLang="zh-CN" sz="1800" dirty="0"/>
              <a:t>as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real</a:t>
            </a:r>
            <a:r>
              <a:rPr lang="zh-CN" altLang="en-US" sz="1800" dirty="0"/>
              <a:t> </a:t>
            </a:r>
            <a:r>
              <a:rPr lang="en-US" altLang="zh-CN" sz="1800" dirty="0"/>
              <a:t>tennis</a:t>
            </a:r>
            <a:r>
              <a:rPr lang="zh-CN" altLang="en-US" sz="1800" dirty="0"/>
              <a:t> </a:t>
            </a:r>
            <a:r>
              <a:rPr lang="en-US" altLang="zh-CN" sz="1800" dirty="0"/>
              <a:t>ball</a:t>
            </a:r>
            <a:r>
              <a:rPr lang="zh-CN" altLang="en-US" sz="1800" dirty="0"/>
              <a:t> </a:t>
            </a:r>
            <a:r>
              <a:rPr lang="en-US" altLang="zh-CN" sz="1800" dirty="0"/>
              <a:t>(restitution=0.9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friction=0.8)</a:t>
            </a:r>
          </a:p>
          <a:p>
            <a:pPr lvl="1"/>
            <a:r>
              <a:rPr lang="en-US" altLang="zh-CN" sz="1800" dirty="0"/>
              <a:t>Air</a:t>
            </a:r>
            <a:r>
              <a:rPr lang="zh-CN" altLang="en-US" sz="1800" dirty="0"/>
              <a:t> </a:t>
            </a:r>
            <a:r>
              <a:rPr lang="en-US" altLang="zh-CN" sz="1800" dirty="0"/>
              <a:t>friction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effects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</a:p>
          <a:p>
            <a:pPr lvl="2"/>
            <a:r>
              <a:rPr lang="en-US" altLang="zh-CN" sz="1600" dirty="0"/>
              <a:t>Air</a:t>
            </a:r>
            <a:r>
              <a:rPr lang="zh-CN" altLang="en-US" sz="1600" dirty="0"/>
              <a:t> </a:t>
            </a:r>
            <a:r>
              <a:rPr lang="en-US" altLang="zh-CN" sz="1600" dirty="0"/>
              <a:t>drag</a:t>
            </a:r>
            <a:r>
              <a:rPr lang="zh-CN" altLang="en-US" sz="1600" dirty="0"/>
              <a:t> </a:t>
            </a:r>
            <a:r>
              <a:rPr lang="en-US" altLang="zh-CN" sz="1600" dirty="0"/>
              <a:t>force</a:t>
            </a:r>
          </a:p>
          <a:p>
            <a:pPr lvl="2"/>
            <a:r>
              <a:rPr lang="en-US" altLang="zh-CN" sz="1600" dirty="0"/>
              <a:t>Magnus</a:t>
            </a:r>
            <a:r>
              <a:rPr lang="zh-CN" altLang="en-US" sz="1600" dirty="0"/>
              <a:t> </a:t>
            </a:r>
            <a:r>
              <a:rPr lang="en-US" altLang="zh-CN" sz="1600" dirty="0"/>
              <a:t>force</a:t>
            </a:r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13771-AE2E-8825-9C4D-4E166079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953" y="4269996"/>
            <a:ext cx="12065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527FC-7F29-993D-4519-43B9B478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03" y="4600490"/>
            <a:ext cx="12700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C7B67-1667-79BB-A945-B91BD1F9F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034" y="4266510"/>
            <a:ext cx="3968737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B477F-66B0-E901-41CB-AB9B3F33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Results</a:t>
            </a:r>
            <a:r>
              <a:rPr lang="zh-CN" altLang="en-US" sz="4000"/>
              <a:t> </a:t>
            </a:r>
            <a:r>
              <a:rPr lang="en-US" altLang="zh-CN" sz="4000"/>
              <a:t>and</a:t>
            </a:r>
            <a:r>
              <a:rPr lang="zh-CN" altLang="en-US" sz="4000"/>
              <a:t> </a:t>
            </a:r>
            <a:r>
              <a:rPr lang="en-US" altLang="zh-CN" sz="4000"/>
              <a:t>Evaluation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DF87-555D-C74E-2CE2-74683EEB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altLang="zh-CN" sz="1900" b="1" dirty="0"/>
              <a:t>Experimental</a:t>
            </a:r>
            <a:r>
              <a:rPr lang="zh-CN" altLang="en-US" sz="1900" b="1" dirty="0"/>
              <a:t> </a:t>
            </a:r>
            <a:r>
              <a:rPr lang="en-US" altLang="zh-CN" sz="1900" b="1" dirty="0"/>
              <a:t>Set</a:t>
            </a:r>
            <a:r>
              <a:rPr lang="zh-CN" altLang="en-US" sz="1900" b="1" dirty="0"/>
              <a:t> </a:t>
            </a:r>
            <a:r>
              <a:rPr lang="en-US" altLang="zh-CN" sz="1900" b="1" dirty="0"/>
              <a:t>up</a:t>
            </a:r>
          </a:p>
          <a:p>
            <a:pPr lvl="1"/>
            <a:r>
              <a:rPr lang="en-US" altLang="zh-CN" sz="1900" dirty="0"/>
              <a:t>Physics</a:t>
            </a:r>
            <a:r>
              <a:rPr lang="zh-CN" altLang="en-US" sz="1900" dirty="0"/>
              <a:t> </a:t>
            </a:r>
            <a:r>
              <a:rPr lang="en-US" altLang="zh-CN" sz="1900" dirty="0"/>
              <a:t>simulations</a:t>
            </a:r>
            <a:r>
              <a:rPr lang="zh-CN" altLang="en-US" sz="1900" dirty="0"/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 err="1"/>
              <a:t>Issac</a:t>
            </a:r>
            <a:r>
              <a:rPr lang="zh-CN" altLang="en-US" sz="1900" dirty="0"/>
              <a:t> </a:t>
            </a:r>
            <a:r>
              <a:rPr lang="en-US" altLang="zh-CN" sz="1900" dirty="0"/>
              <a:t>Gym</a:t>
            </a:r>
            <a:r>
              <a:rPr lang="zh-CN" altLang="en-US" sz="1900" dirty="0"/>
              <a:t>*</a:t>
            </a:r>
            <a:endParaRPr lang="en-US" altLang="zh-CN" sz="1900" dirty="0"/>
          </a:p>
          <a:p>
            <a:pPr lvl="1"/>
            <a:r>
              <a:rPr lang="en-US" altLang="zh-CN" sz="1900" dirty="0"/>
              <a:t>Policy</a:t>
            </a:r>
            <a:r>
              <a:rPr lang="zh-CN" altLang="en-US" sz="1900" dirty="0"/>
              <a:t> </a:t>
            </a:r>
            <a:r>
              <a:rPr lang="en-US" altLang="zh-CN" sz="1900" dirty="0"/>
              <a:t>training</a:t>
            </a:r>
            <a:r>
              <a:rPr lang="zh-CN" altLang="en-US" sz="1900" dirty="0"/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Proximal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Policy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Optimization(PPO)</a:t>
            </a:r>
            <a:r>
              <a:rPr lang="zh-CN" altLang="en-US" sz="1900" dirty="0">
                <a:sym typeface="Wingdings" pitchFamily="2" charset="2"/>
              </a:rPr>
              <a:t>*</a:t>
            </a:r>
            <a:endParaRPr lang="en-US" altLang="zh-CN" sz="1900" dirty="0"/>
          </a:p>
          <a:p>
            <a:r>
              <a:rPr lang="en-US" altLang="zh-CN" sz="1900" b="1" dirty="0"/>
              <a:t>Metrics</a:t>
            </a:r>
          </a:p>
          <a:p>
            <a:pPr lvl="1"/>
            <a:r>
              <a:rPr lang="en-US" altLang="zh-CN" sz="1900" dirty="0"/>
              <a:t>Task</a:t>
            </a:r>
            <a:r>
              <a:rPr lang="zh-CN" altLang="en-US" sz="1900" dirty="0"/>
              <a:t> </a:t>
            </a:r>
            <a:r>
              <a:rPr lang="en-US" altLang="zh-CN" sz="1900" dirty="0"/>
              <a:t>Performance</a:t>
            </a:r>
            <a:r>
              <a:rPr lang="zh-CN" altLang="en-US" sz="1900" dirty="0"/>
              <a:t> </a:t>
            </a:r>
            <a:r>
              <a:rPr lang="en-US" altLang="zh-CN" sz="1900" dirty="0"/>
              <a:t>Metrics</a:t>
            </a:r>
          </a:p>
          <a:p>
            <a:pPr lvl="2"/>
            <a:r>
              <a:rPr lang="en-US" altLang="zh-CN" sz="1900" dirty="0"/>
              <a:t>Hit</a:t>
            </a:r>
            <a:r>
              <a:rPr lang="zh-CN" altLang="en-US" sz="1900" dirty="0"/>
              <a:t> </a:t>
            </a:r>
            <a:r>
              <a:rPr lang="en-US" altLang="zh-CN" sz="1900" dirty="0"/>
              <a:t>rate</a:t>
            </a:r>
          </a:p>
          <a:p>
            <a:pPr lvl="2"/>
            <a:r>
              <a:rPr lang="en-US" altLang="zh-CN" sz="1900" dirty="0"/>
              <a:t>Bounce-in</a:t>
            </a:r>
            <a:r>
              <a:rPr lang="zh-CN" altLang="en-US" sz="1900" dirty="0"/>
              <a:t> </a:t>
            </a:r>
            <a:r>
              <a:rPr lang="en-US" altLang="zh-CN" sz="1900" dirty="0"/>
              <a:t>rate</a:t>
            </a:r>
          </a:p>
          <a:p>
            <a:pPr lvl="2"/>
            <a:r>
              <a:rPr lang="en-US" altLang="zh-CN" sz="1900" dirty="0"/>
              <a:t>Bounce</a:t>
            </a:r>
            <a:r>
              <a:rPr lang="zh-CN" altLang="en-US" sz="1900" dirty="0"/>
              <a:t> </a:t>
            </a:r>
            <a:r>
              <a:rPr lang="en-US" altLang="zh-CN" sz="1900" dirty="0"/>
              <a:t>position</a:t>
            </a:r>
            <a:r>
              <a:rPr lang="zh-CN" altLang="en-US" sz="1900" dirty="0"/>
              <a:t> </a:t>
            </a:r>
            <a:r>
              <a:rPr lang="en-US" altLang="zh-CN" sz="1900" dirty="0"/>
              <a:t>error</a:t>
            </a:r>
            <a:endParaRPr lang="en-CA" altLang="zh-CN" sz="1900" dirty="0"/>
          </a:p>
          <a:p>
            <a:pPr lvl="1"/>
            <a:r>
              <a:rPr lang="en-US" altLang="zh-CN" sz="1900" dirty="0"/>
              <a:t>Motion</a:t>
            </a:r>
            <a:r>
              <a:rPr lang="zh-CN" altLang="en-US" sz="1900" dirty="0"/>
              <a:t> </a:t>
            </a:r>
            <a:r>
              <a:rPr lang="en-US" altLang="zh-CN" sz="1900" dirty="0"/>
              <a:t>Quality</a:t>
            </a:r>
            <a:r>
              <a:rPr lang="zh-CN" altLang="en-US" sz="1900" dirty="0"/>
              <a:t> </a:t>
            </a:r>
            <a:r>
              <a:rPr lang="en-US" altLang="zh-CN" sz="1900" dirty="0"/>
              <a:t>Metrics</a:t>
            </a:r>
          </a:p>
          <a:p>
            <a:pPr lvl="2"/>
            <a:r>
              <a:rPr lang="en-US" altLang="zh-CN" sz="1900" dirty="0"/>
              <a:t>Jitter</a:t>
            </a:r>
            <a:r>
              <a:rPr lang="zh-CN" altLang="en-US" sz="1900" dirty="0"/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average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third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derivatives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of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all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joint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positions</a:t>
            </a:r>
            <a:endParaRPr lang="en-CA" altLang="zh-CN" sz="1900" dirty="0">
              <a:sym typeface="Wingdings" pitchFamily="2" charset="2"/>
            </a:endParaRPr>
          </a:p>
          <a:p>
            <a:pPr lvl="2"/>
            <a:r>
              <a:rPr lang="en-US" altLang="zh-CN" sz="1900" dirty="0">
                <a:sym typeface="Wingdings" pitchFamily="2" charset="2"/>
              </a:rPr>
              <a:t>Foot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sliding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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average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foot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displacement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in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two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adjacent</a:t>
            </a:r>
            <a:r>
              <a:rPr lang="zh-CN" altLang="en-US" sz="1900" dirty="0">
                <a:sym typeface="Wingdings" pitchFamily="2" charset="2"/>
              </a:rPr>
              <a:t> </a:t>
            </a:r>
            <a:r>
              <a:rPr lang="en-US" altLang="zh-CN" sz="1900" dirty="0">
                <a:sym typeface="Wingdings" pitchFamily="2" charset="2"/>
              </a:rPr>
              <a:t>frames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411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B477F-66B0-E901-41CB-AB9B3F33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Results</a:t>
            </a:r>
            <a:r>
              <a:rPr lang="zh-CN" altLang="en-US" sz="3200"/>
              <a:t> </a:t>
            </a:r>
            <a:r>
              <a:rPr lang="en-US" altLang="zh-CN" sz="3200"/>
              <a:t>and</a:t>
            </a:r>
            <a:r>
              <a:rPr lang="zh-CN" altLang="en-US" sz="3200"/>
              <a:t> </a:t>
            </a:r>
            <a:r>
              <a:rPr lang="en-US" altLang="zh-CN" sz="3200"/>
              <a:t>Evaluation</a:t>
            </a:r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DF87-555D-C74E-2CE2-74683EEB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altLang="zh-CN" sz="1800"/>
              <a:t>Learning</a:t>
            </a:r>
            <a:r>
              <a:rPr lang="zh-CN" altLang="en-US" sz="1800"/>
              <a:t> </a:t>
            </a:r>
            <a:r>
              <a:rPr lang="en-US" altLang="zh-CN" sz="1800"/>
              <a:t>Complex</a:t>
            </a:r>
            <a:r>
              <a:rPr lang="zh-CN" altLang="en-US" sz="1800"/>
              <a:t> </a:t>
            </a:r>
            <a:r>
              <a:rPr lang="en-US" altLang="zh-CN" sz="1800"/>
              <a:t>Tennis</a:t>
            </a:r>
            <a:r>
              <a:rPr lang="zh-CN" altLang="en-US" sz="1800"/>
              <a:t> </a:t>
            </a:r>
            <a:r>
              <a:rPr lang="en-US" altLang="zh-CN" sz="1800"/>
              <a:t>Skills</a:t>
            </a:r>
          </a:p>
          <a:p>
            <a:pPr lvl="1"/>
            <a:r>
              <a:rPr lang="en-US" altLang="zh-CN" sz="1800"/>
              <a:t>Task</a:t>
            </a:r>
            <a:r>
              <a:rPr lang="zh-CN" altLang="en-US" sz="1800"/>
              <a:t> </a:t>
            </a:r>
            <a:r>
              <a:rPr lang="en-US" altLang="zh-CN" sz="1800"/>
              <a:t>performance</a:t>
            </a:r>
          </a:p>
          <a:p>
            <a:pPr lvl="1"/>
            <a:r>
              <a:rPr lang="en-US" altLang="zh-CN" sz="1800"/>
              <a:t>Different</a:t>
            </a:r>
            <a:r>
              <a:rPr lang="zh-CN" altLang="en-US" sz="1800"/>
              <a:t> </a:t>
            </a:r>
            <a:r>
              <a:rPr lang="en-US" altLang="zh-CN" sz="1800"/>
              <a:t>player</a:t>
            </a:r>
            <a:r>
              <a:rPr lang="zh-CN" altLang="en-US" sz="1800"/>
              <a:t> </a:t>
            </a:r>
            <a:r>
              <a:rPr lang="en-US" altLang="zh-CN" sz="1800"/>
              <a:t>styles</a:t>
            </a:r>
          </a:p>
          <a:p>
            <a:pPr lvl="1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02318-46C2-97C0-92E8-DE362FC3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3" y="2820025"/>
            <a:ext cx="5481509" cy="3302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A8916-75FB-11F1-1190-ED8D992D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3183021"/>
            <a:ext cx="5523082" cy="25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CBE78-3554-236C-8C8F-74701943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Results</a:t>
            </a:r>
            <a:r>
              <a:rPr lang="zh-CN" altLang="en-US" sz="3200"/>
              <a:t> </a:t>
            </a:r>
            <a:r>
              <a:rPr lang="en-US" altLang="zh-CN" sz="3200"/>
              <a:t>and</a:t>
            </a:r>
            <a:r>
              <a:rPr lang="zh-CN" altLang="en-US" sz="3200"/>
              <a:t> </a:t>
            </a:r>
            <a:r>
              <a:rPr lang="en-US" altLang="zh-CN" sz="3200"/>
              <a:t>Evaluation</a:t>
            </a:r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952AE-C2A5-95F1-F5AD-8EA46FF4A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altLang="zh-CN" sz="1800"/>
              <a:t>Tackling</a:t>
            </a:r>
            <a:r>
              <a:rPr lang="zh-CN" altLang="en-US" sz="1800"/>
              <a:t> </a:t>
            </a:r>
            <a:r>
              <a:rPr lang="en-US" altLang="zh-CN" sz="1800"/>
              <a:t>Low-Quality</a:t>
            </a:r>
            <a:r>
              <a:rPr lang="zh-CN" altLang="en-US" sz="1800"/>
              <a:t> </a:t>
            </a:r>
            <a:r>
              <a:rPr lang="en-US" altLang="zh-CN" sz="1800"/>
              <a:t>Demonstrations</a:t>
            </a:r>
          </a:p>
          <a:p>
            <a:pPr lvl="1"/>
            <a:r>
              <a:rPr lang="en-US" altLang="zh-CN" sz="1800"/>
              <a:t>Motion</a:t>
            </a:r>
            <a:r>
              <a:rPr lang="zh-CN" altLang="en-US" sz="1800"/>
              <a:t> </a:t>
            </a:r>
            <a:r>
              <a:rPr lang="en-US" altLang="zh-CN" sz="1800"/>
              <a:t>quality</a:t>
            </a:r>
            <a:r>
              <a:rPr lang="zh-CN" altLang="en-US" sz="1800"/>
              <a:t> </a:t>
            </a:r>
            <a:r>
              <a:rPr lang="en-US" altLang="zh-CN" sz="1800"/>
              <a:t>evaluation</a:t>
            </a:r>
          </a:p>
          <a:p>
            <a:pPr lvl="1"/>
            <a:r>
              <a:rPr lang="en-US" altLang="zh-CN" sz="1800"/>
              <a:t>Hybrid</a:t>
            </a:r>
            <a:r>
              <a:rPr lang="zh-CN" altLang="en-US" sz="1800"/>
              <a:t> </a:t>
            </a:r>
            <a:r>
              <a:rPr lang="en-US" altLang="zh-CN" sz="1800"/>
              <a:t>control</a:t>
            </a:r>
            <a:r>
              <a:rPr lang="zh-CN" altLang="en-US" sz="1800"/>
              <a:t> </a:t>
            </a:r>
            <a:r>
              <a:rPr lang="en-US" altLang="zh-CN" sz="1800"/>
              <a:t>for</a:t>
            </a:r>
            <a:r>
              <a:rPr lang="zh-CN" altLang="en-US" sz="1800"/>
              <a:t> </a:t>
            </a:r>
            <a:r>
              <a:rPr lang="en-US" altLang="zh-CN" sz="1800"/>
              <a:t>wrist</a:t>
            </a:r>
            <a:r>
              <a:rPr lang="zh-CN" altLang="en-US" sz="1800"/>
              <a:t> </a:t>
            </a:r>
            <a:r>
              <a:rPr lang="en-US" altLang="zh-CN" sz="1800"/>
              <a:t>motion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7C42E-58B8-620E-5177-C9FB25B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9" y="2729397"/>
            <a:ext cx="5318876" cy="3483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EFACC-39B5-88A3-1C20-AABA581E4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3352905"/>
            <a:ext cx="5523082" cy="22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16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2C31E-3D17-4573-8B7F-16A3305F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US" sz="3200"/>
              <a:t>Results</a:t>
            </a:r>
            <a:r>
              <a:rPr lang="zh-CN" altLang="en-US" sz="3200"/>
              <a:t> </a:t>
            </a:r>
            <a:r>
              <a:rPr lang="en-US" altLang="zh-CN" sz="3200"/>
              <a:t>and</a:t>
            </a:r>
            <a:r>
              <a:rPr lang="zh-CN" altLang="en-US" sz="3200"/>
              <a:t> </a:t>
            </a:r>
            <a:r>
              <a:rPr lang="en-US" altLang="zh-CN" sz="3200"/>
              <a:t>Evaluation</a:t>
            </a:r>
            <a:endParaRPr lang="en-US" sz="3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4ABEF-7358-EE55-9F08-C9F06C67C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altLang="zh-CN" sz="1800"/>
              <a:t>Analysis</a:t>
            </a:r>
            <a:r>
              <a:rPr lang="zh-CN" altLang="en-US" sz="1800"/>
              <a:t> </a:t>
            </a: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One</a:t>
            </a:r>
            <a:r>
              <a:rPr lang="zh-CN" altLang="en-US" sz="1800"/>
              <a:t> </a:t>
            </a:r>
            <a:r>
              <a:rPr lang="en-US" altLang="zh-CN" sz="1800"/>
              <a:t>Million</a:t>
            </a:r>
            <a:r>
              <a:rPr lang="zh-CN" altLang="en-US" sz="1800"/>
              <a:t> </a:t>
            </a:r>
            <a:r>
              <a:rPr lang="en-US" altLang="zh-CN" sz="1800"/>
              <a:t>Simulated</a:t>
            </a:r>
            <a:r>
              <a:rPr lang="zh-CN" altLang="en-US" sz="1800"/>
              <a:t> </a:t>
            </a:r>
            <a:r>
              <a:rPr lang="en-US" altLang="zh-CN" sz="1800"/>
              <a:t>Shots</a:t>
            </a:r>
          </a:p>
          <a:p>
            <a:pPr lvl="1"/>
            <a:r>
              <a:rPr lang="en-US" altLang="zh-CN" sz="1800"/>
              <a:t>Incoming</a:t>
            </a:r>
            <a:r>
              <a:rPr lang="zh-CN" altLang="en-US" sz="1800"/>
              <a:t> </a:t>
            </a:r>
            <a:r>
              <a:rPr lang="en-US" altLang="zh-CN" sz="1800"/>
              <a:t>ball’s</a:t>
            </a:r>
            <a:r>
              <a:rPr lang="zh-CN" altLang="en-US" sz="1800"/>
              <a:t> </a:t>
            </a:r>
            <a:r>
              <a:rPr lang="en-US" altLang="zh-CN" sz="1800"/>
              <a:t>velocity</a:t>
            </a:r>
            <a:r>
              <a:rPr lang="zh-CN" altLang="en-US" sz="1800"/>
              <a:t> </a:t>
            </a:r>
            <a:r>
              <a:rPr lang="en-US" altLang="zh-CN" sz="1800"/>
              <a:t>and</a:t>
            </a:r>
            <a:r>
              <a:rPr lang="zh-CN" altLang="en-US" sz="1800"/>
              <a:t> </a:t>
            </a:r>
            <a:r>
              <a:rPr lang="en-US" altLang="zh-CN" sz="1800"/>
              <a:t>spin</a:t>
            </a:r>
          </a:p>
          <a:p>
            <a:pPr lvl="1"/>
            <a:r>
              <a:rPr lang="en-US" altLang="zh-CN" sz="1800"/>
              <a:t>Incoming</a:t>
            </a:r>
            <a:r>
              <a:rPr lang="zh-CN" altLang="en-US" sz="1800"/>
              <a:t> </a:t>
            </a:r>
            <a:r>
              <a:rPr lang="en-US" altLang="zh-CN" sz="1800"/>
              <a:t>ball’s</a:t>
            </a:r>
            <a:r>
              <a:rPr lang="zh-CN" altLang="en-US" sz="1800"/>
              <a:t> </a:t>
            </a:r>
            <a:r>
              <a:rPr lang="en-US" altLang="zh-CN" sz="1800"/>
              <a:t>bounce</a:t>
            </a:r>
            <a:r>
              <a:rPr lang="zh-CN" altLang="en-US" sz="1800"/>
              <a:t> </a:t>
            </a:r>
            <a:r>
              <a:rPr lang="en-US" altLang="zh-CN" sz="1800"/>
              <a:t>position</a:t>
            </a:r>
          </a:p>
          <a:p>
            <a:pPr lvl="1"/>
            <a:r>
              <a:rPr lang="en-US" altLang="zh-CN" sz="1800"/>
              <a:t>Reaction</a:t>
            </a:r>
            <a:r>
              <a:rPr lang="zh-CN" altLang="en-US" sz="1800"/>
              <a:t> </a:t>
            </a:r>
            <a:r>
              <a:rPr lang="en-US" altLang="zh-CN" sz="1800"/>
              <a:t>distance</a:t>
            </a:r>
          </a:p>
          <a:p>
            <a:pPr marL="457200" lvl="1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E76CA-12AE-3FD2-5BA8-F76542FC7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44" y="2734056"/>
            <a:ext cx="9883303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55B41-9319-58AB-5079-1DCAE8E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Results</a:t>
            </a:r>
            <a:r>
              <a:rPr lang="zh-CN" altLang="en-US" sz="3200"/>
              <a:t> </a:t>
            </a:r>
            <a:r>
              <a:rPr lang="en-US" altLang="zh-CN" sz="3200"/>
              <a:t>and</a:t>
            </a:r>
            <a:r>
              <a:rPr lang="zh-CN" altLang="en-US" sz="3200"/>
              <a:t> </a:t>
            </a:r>
            <a:r>
              <a:rPr lang="en-US" altLang="zh-CN" sz="3200"/>
              <a:t>Evaluation</a:t>
            </a:r>
            <a:endParaRPr lang="en-US" sz="3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0D0D7-B1CB-AAB8-5121-69B988D2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altLang="zh-CN" sz="1800"/>
              <a:t>Ablation</a:t>
            </a:r>
            <a:r>
              <a:rPr lang="zh-CN" altLang="en-US" sz="1800"/>
              <a:t> </a:t>
            </a:r>
            <a:r>
              <a:rPr lang="en-US" altLang="zh-CN" sz="1800"/>
              <a:t>Study</a:t>
            </a:r>
          </a:p>
          <a:p>
            <a:pPr lvl="1"/>
            <a:r>
              <a:rPr lang="en-US" altLang="zh-CN" sz="1800"/>
              <a:t>Various</a:t>
            </a:r>
            <a:r>
              <a:rPr lang="zh-CN" altLang="en-US" sz="1800"/>
              <a:t> </a:t>
            </a:r>
            <a:r>
              <a:rPr lang="en-US" altLang="zh-CN" sz="1800"/>
              <a:t>design</a:t>
            </a:r>
            <a:r>
              <a:rPr lang="zh-CN" altLang="en-US" sz="1800"/>
              <a:t> </a:t>
            </a:r>
            <a:r>
              <a:rPr lang="en-US" altLang="zh-CN" sz="1800"/>
              <a:t>choices</a:t>
            </a:r>
          </a:p>
          <a:p>
            <a:pPr lvl="1"/>
            <a:r>
              <a:rPr lang="en-US" altLang="zh-CN" sz="1800"/>
              <a:t>Effect</a:t>
            </a:r>
            <a:r>
              <a:rPr lang="zh-CN" altLang="en-US" sz="1800"/>
              <a:t> </a:t>
            </a: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residual</a:t>
            </a:r>
            <a:r>
              <a:rPr lang="zh-CN" altLang="en-US" sz="1800"/>
              <a:t> </a:t>
            </a:r>
            <a:r>
              <a:rPr lang="en-US" altLang="zh-CN" sz="1800"/>
              <a:t>forces</a:t>
            </a:r>
            <a:endParaRPr lang="en-CA" altLang="zh-CN" sz="1800"/>
          </a:p>
          <a:p>
            <a:pPr lvl="1"/>
            <a:r>
              <a:rPr lang="en-US" altLang="zh-CN" sz="1800"/>
              <a:t>Sensitivity</a:t>
            </a:r>
            <a:r>
              <a:rPr lang="zh-CN" altLang="en-US" sz="1800"/>
              <a:t> </a:t>
            </a:r>
            <a:r>
              <a:rPr lang="en-US" altLang="zh-CN" sz="1800"/>
              <a:t>to</a:t>
            </a:r>
            <a:r>
              <a:rPr lang="zh-CN" altLang="en-US" sz="1800"/>
              <a:t> </a:t>
            </a:r>
            <a:r>
              <a:rPr lang="en-US" altLang="zh-CN" sz="1800"/>
              <a:t>database</a:t>
            </a:r>
            <a:r>
              <a:rPr lang="zh-CN" altLang="en-US" sz="1800"/>
              <a:t> </a:t>
            </a:r>
            <a:r>
              <a:rPr lang="en-US" altLang="zh-CN" sz="1800"/>
              <a:t>size</a:t>
            </a: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C5235-07A8-6B1C-DA25-C3CCC433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3" y="2895395"/>
            <a:ext cx="5481509" cy="315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84E98-7C9E-B808-162F-A8B1282D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2993905"/>
            <a:ext cx="5523082" cy="29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BAD20-4B01-305C-0F31-67ED0E67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Discussion</a:t>
            </a:r>
            <a:r>
              <a:rPr lang="en-US" altLang="zh-CN" sz="4000"/>
              <a:t>…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B0CEA-F550-0587-151C-A99B34A7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1836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A0B3A-BA8B-AEE5-11C7-5D7CEF39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7EA11F27-6178-61C3-AEEB-20FA46D92E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29938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544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CDB4-FFB4-AE65-AC28-B1B744BFE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altLang="zh-CN" sz="7200"/>
              <a:t>Thank</a:t>
            </a:r>
            <a:r>
              <a:rPr lang="zh-CN" altLang="en-US" sz="7200"/>
              <a:t> </a:t>
            </a:r>
            <a:r>
              <a:rPr lang="en-US" altLang="zh-CN" sz="7200"/>
              <a:t>you</a:t>
            </a:r>
            <a:endParaRPr lang="en-US" sz="7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699C8-11BF-A34A-369D-15404C317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en-US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1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C08B9-7964-FFE8-D8D6-4E6369A1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>
            <a:normAutofit/>
          </a:bodyPr>
          <a:lstStyle/>
          <a:p>
            <a:r>
              <a:rPr lang="en-US" sz="3200"/>
              <a:t>Introduction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716B-0B69-69AC-8362-489BE24D8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40" y="641850"/>
            <a:ext cx="6053160" cy="1535865"/>
          </a:xfrm>
        </p:spPr>
        <p:txBody>
          <a:bodyPr anchor="ctr">
            <a:normAutofit/>
          </a:bodyPr>
          <a:lstStyle/>
          <a:p>
            <a:r>
              <a:rPr lang="en-US" altLang="zh-CN" sz="1400"/>
              <a:t>Data</a:t>
            </a:r>
            <a:r>
              <a:rPr lang="zh-CN" altLang="en-US" sz="1400"/>
              <a:t> </a:t>
            </a:r>
            <a:r>
              <a:rPr lang="en-US" altLang="zh-CN" sz="1400">
                <a:sym typeface="Wingdings" pitchFamily="2" charset="2"/>
              </a:rPr>
              <a:t></a:t>
            </a:r>
            <a:r>
              <a:rPr lang="en-US" sz="1400"/>
              <a:t> </a:t>
            </a:r>
            <a:r>
              <a:rPr lang="en-US" sz="1400">
                <a:highlight>
                  <a:srgbClr val="FFFF00"/>
                </a:highlight>
              </a:rPr>
              <a:t>unannotated</a:t>
            </a:r>
            <a:r>
              <a:rPr lang="en-US" sz="1400"/>
              <a:t> broadcast tennis </a:t>
            </a:r>
            <a:r>
              <a:rPr lang="en-US" sz="1400" u="sng"/>
              <a:t>videos</a:t>
            </a:r>
            <a:r>
              <a:rPr lang="en-US" sz="1400"/>
              <a:t> of different players</a:t>
            </a:r>
          </a:p>
          <a:p>
            <a:r>
              <a:rPr lang="en-US" sz="1400"/>
              <a:t>Output</a:t>
            </a:r>
            <a:r>
              <a:rPr lang="en-US" altLang="zh-CN" sz="1400">
                <a:sym typeface="Wingdings" pitchFamily="2" charset="2"/>
              </a:rPr>
              <a:t></a:t>
            </a:r>
            <a:r>
              <a:rPr lang="en-US" sz="1400"/>
              <a:t> </a:t>
            </a:r>
            <a:r>
              <a:rPr lang="en-US" sz="1400" b="1" u="sng"/>
              <a:t>controllers</a:t>
            </a:r>
            <a:r>
              <a:rPr lang="en-US" sz="1400"/>
              <a:t> for </a:t>
            </a:r>
            <a:r>
              <a:rPr lang="en-US" sz="1400" b="1">
                <a:highlight>
                  <a:srgbClr val="FFFF00"/>
                </a:highlight>
              </a:rPr>
              <a:t>physically simulated characters</a:t>
            </a:r>
          </a:p>
          <a:p>
            <a:pPr lvl="1"/>
            <a:r>
              <a:rPr lang="en-US" sz="1400" b="1"/>
              <a:t>Simulated characters</a:t>
            </a:r>
            <a:r>
              <a:rPr lang="en-US" sz="1400"/>
              <a:t>: hit consecutive incoming tennis balls using a diverse set of tennis skills</a:t>
            </a:r>
          </a:p>
          <a:p>
            <a:pPr lvl="1"/>
            <a:r>
              <a:rPr lang="en-US" sz="1400" b="1" i="1"/>
              <a:t>Controllers</a:t>
            </a:r>
            <a:r>
              <a:rPr lang="en-US" sz="1400"/>
              <a:t>: can be used to produce </a:t>
            </a:r>
            <a:r>
              <a:rPr lang="en-US" altLang="zh-CN" sz="1400" b="1"/>
              <a:t>single</a:t>
            </a:r>
            <a:r>
              <a:rPr lang="zh-CN" altLang="en-US" sz="1400" b="1"/>
              <a:t> </a:t>
            </a:r>
            <a:r>
              <a:rPr lang="en-US" altLang="zh-CN" sz="1400" b="1"/>
              <a:t>/</a:t>
            </a:r>
            <a:r>
              <a:rPr lang="zh-CN" altLang="en-US" sz="1400"/>
              <a:t> </a:t>
            </a:r>
            <a:r>
              <a:rPr lang="en-US" sz="1400" b="1"/>
              <a:t>two</a:t>
            </a:r>
            <a:r>
              <a:rPr lang="en-US" sz="1400"/>
              <a:t> simulated characters playing tennis rallies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10792-C814-0519-6412-99D259716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7" r="6295" b="-1"/>
          <a:stretch/>
        </p:blipFill>
        <p:spPr>
          <a:xfrm>
            <a:off x="554416" y="2731167"/>
            <a:ext cx="11167447" cy="34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6C1C4-1252-736C-65E6-F2DACD69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EFEC-A110-049F-4E5D-A42B91B4CCD5}"/>
              </a:ext>
            </a:extLst>
          </p:cNvPr>
          <p:cNvSpPr>
            <a:spLocks/>
          </p:cNvSpPr>
          <p:nvPr/>
        </p:nvSpPr>
        <p:spPr>
          <a:xfrm>
            <a:off x="838200" y="1929359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Diverse Tennis Skills</a:t>
            </a:r>
            <a:endParaRPr lang="en-US" dirty="0"/>
          </a:p>
        </p:txBody>
      </p:sp>
      <p:pic>
        <p:nvPicPr>
          <p:cNvPr id="4" name="serve">
            <a:hlinkClick r:id="" action="ppaction://media"/>
            <a:extLst>
              <a:ext uri="{FF2B5EF4-FFF2-40B4-BE49-F238E27FC236}">
                <a16:creationId xmlns:a16="http://schemas.microsoft.com/office/drawing/2014/main" id="{BD19B582-F3CD-73C5-A595-14772AC2B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1951" y="2306333"/>
            <a:ext cx="3416937" cy="1922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B233A-0AC0-6152-73C2-BB109868330B}"/>
              </a:ext>
            </a:extLst>
          </p:cNvPr>
          <p:cNvSpPr txBox="1"/>
          <p:nvPr/>
        </p:nvSpPr>
        <p:spPr>
          <a:xfrm>
            <a:off x="2273742" y="4218866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</a:t>
            </a:r>
            <a:endParaRPr lang="en-US" dirty="0"/>
          </a:p>
        </p:txBody>
      </p:sp>
      <p:pic>
        <p:nvPicPr>
          <p:cNvPr id="6" name="forehand">
            <a:hlinkClick r:id="" action="ppaction://media"/>
            <a:extLst>
              <a:ext uri="{FF2B5EF4-FFF2-40B4-BE49-F238E27FC236}">
                <a16:creationId xmlns:a16="http://schemas.microsoft.com/office/drawing/2014/main" id="{D5B2F5D6-D2B3-4F2F-8C18-CBB41590B6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4958" y="2281399"/>
            <a:ext cx="3468814" cy="1951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B1C7C-F423-6DFF-C7ED-AF499975A255}"/>
              </a:ext>
            </a:extLst>
          </p:cNvPr>
          <p:cNvSpPr txBox="1"/>
          <p:nvPr/>
        </p:nvSpPr>
        <p:spPr>
          <a:xfrm>
            <a:off x="7341363" y="4199665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Forehand topspin</a:t>
            </a:r>
            <a:endParaRPr lang="en-US" dirty="0"/>
          </a:p>
        </p:txBody>
      </p:sp>
      <p:pic>
        <p:nvPicPr>
          <p:cNvPr id="8" name="backhand">
            <a:hlinkClick r:id="" action="ppaction://media"/>
            <a:extLst>
              <a:ext uri="{FF2B5EF4-FFF2-40B4-BE49-F238E27FC236}">
                <a16:creationId xmlns:a16="http://schemas.microsoft.com/office/drawing/2014/main" id="{F9BD46FE-5ECB-F9A6-9D36-7604454795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1951" y="4618139"/>
            <a:ext cx="3468815" cy="1951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1B42A-CE1B-4C89-DC7F-6C40D3A7D927}"/>
              </a:ext>
            </a:extLst>
          </p:cNvPr>
          <p:cNvSpPr txBox="1"/>
          <p:nvPr/>
        </p:nvSpPr>
        <p:spPr>
          <a:xfrm>
            <a:off x="2066478" y="6491068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Back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 topspin</a:t>
            </a:r>
            <a:endParaRPr lang="en-US" dirty="0"/>
          </a:p>
        </p:txBody>
      </p:sp>
      <p:pic>
        <p:nvPicPr>
          <p:cNvPr id="10" name="slice">
            <a:hlinkClick r:id="" action="ppaction://media"/>
            <a:extLst>
              <a:ext uri="{FF2B5EF4-FFF2-40B4-BE49-F238E27FC236}">
                <a16:creationId xmlns:a16="http://schemas.microsoft.com/office/drawing/2014/main" id="{8D7E1A65-F217-720D-2195-2B3F191E25C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4957" y="4618139"/>
            <a:ext cx="3468815" cy="1951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D8E060-EDD3-15A2-9645-2C069F99A3BF}"/>
              </a:ext>
            </a:extLst>
          </p:cNvPr>
          <p:cNvSpPr txBox="1"/>
          <p:nvPr/>
        </p:nvSpPr>
        <p:spPr>
          <a:xfrm>
            <a:off x="7315424" y="6521637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Slice</a:t>
            </a:r>
          </a:p>
        </p:txBody>
      </p:sp>
    </p:spTree>
    <p:extLst>
      <p:ext uri="{BB962C8B-B14F-4D97-AF65-F5344CB8AC3E}">
        <p14:creationId xmlns:p14="http://schemas.microsoft.com/office/powerpoint/2010/main" val="288945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6C1C4-1252-736C-65E6-F2DACD69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EFEC-A110-049F-4E5D-A42B91B4CCD5}"/>
              </a:ext>
            </a:extLst>
          </p:cNvPr>
          <p:cNvSpPr>
            <a:spLocks/>
          </p:cNvSpPr>
          <p:nvPr/>
        </p:nvSpPr>
        <p:spPr>
          <a:xfrm>
            <a:off x="838200" y="1929359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Player Styles</a:t>
            </a:r>
            <a:endParaRPr lang="en-US"/>
          </a:p>
        </p:txBody>
      </p:sp>
      <p:pic>
        <p:nvPicPr>
          <p:cNvPr id="6" name="nadal_style">
            <a:hlinkClick r:id="" action="ppaction://media"/>
            <a:extLst>
              <a:ext uri="{FF2B5EF4-FFF2-40B4-BE49-F238E27FC236}">
                <a16:creationId xmlns:a16="http://schemas.microsoft.com/office/drawing/2014/main" id="{EAD39A28-ACB6-D17F-ABA9-DACD69187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9359" y="2752586"/>
            <a:ext cx="4673961" cy="2629103"/>
          </a:xfrm>
          <a:prstGeom prst="rect">
            <a:avLst/>
          </a:prstGeom>
        </p:spPr>
      </p:pic>
      <p:pic>
        <p:nvPicPr>
          <p:cNvPr id="7" name="djokovic_style">
            <a:hlinkClick r:id="" action="ppaction://media"/>
            <a:extLst>
              <a:ext uri="{FF2B5EF4-FFF2-40B4-BE49-F238E27FC236}">
                <a16:creationId xmlns:a16="http://schemas.microsoft.com/office/drawing/2014/main" id="{5941EDF4-E0D2-EE2E-0C5E-4F5D588A51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52586"/>
            <a:ext cx="4673961" cy="2629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33B70-A88B-579D-F36A-6A7D0BB6B9B4}"/>
              </a:ext>
            </a:extLst>
          </p:cNvPr>
          <p:cNvSpPr txBox="1"/>
          <p:nvPr/>
        </p:nvSpPr>
        <p:spPr>
          <a:xfrm>
            <a:off x="2338504" y="5381689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Djokovic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D04FE-A5CB-5F99-8763-B26F1A52590D}"/>
              </a:ext>
            </a:extLst>
          </p:cNvPr>
          <p:cNvSpPr txBox="1"/>
          <p:nvPr/>
        </p:nvSpPr>
        <p:spPr>
          <a:xfrm>
            <a:off x="7809663" y="5381689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Nadal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6C1C4-1252-736C-65E6-F2DACD69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EFEC-A110-049F-4E5D-A42B91B4CCD5}"/>
              </a:ext>
            </a:extLst>
          </p:cNvPr>
          <p:cNvSpPr>
            <a:spLocks/>
          </p:cNvSpPr>
          <p:nvPr/>
        </p:nvSpPr>
        <p:spPr>
          <a:xfrm>
            <a:off x="1328324" y="2161403"/>
            <a:ext cx="9394069" cy="3887250"/>
          </a:xfrm>
          <a:prstGeom prst="rect">
            <a:avLst/>
          </a:prstGeom>
        </p:spPr>
        <p:txBody>
          <a:bodyPr/>
          <a:lstStyle/>
          <a:p>
            <a:pPr defTabSz="813816">
              <a:spcAft>
                <a:spcPts val="600"/>
              </a:spcAft>
            </a:pP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Player Rallies</a:t>
            </a:r>
            <a:endParaRPr lang="en-US"/>
          </a:p>
        </p:txBody>
      </p:sp>
      <p:pic>
        <p:nvPicPr>
          <p:cNvPr id="4" name="fed_djo_mid_cam">
            <a:hlinkClick r:id="" action="ppaction://media"/>
            <a:extLst>
              <a:ext uri="{FF2B5EF4-FFF2-40B4-BE49-F238E27FC236}">
                <a16:creationId xmlns:a16="http://schemas.microsoft.com/office/drawing/2014/main" id="{303A8B5D-9C20-67A9-3D76-FE3AED032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2977803"/>
            <a:ext cx="3408290" cy="1917161"/>
          </a:xfrm>
          <a:prstGeom prst="rect">
            <a:avLst/>
          </a:prstGeom>
        </p:spPr>
      </p:pic>
      <p:pic>
        <p:nvPicPr>
          <p:cNvPr id="5" name="fed_djo_corner_cam">
            <a:hlinkClick r:id="" action="ppaction://media"/>
            <a:extLst>
              <a:ext uri="{FF2B5EF4-FFF2-40B4-BE49-F238E27FC236}">
                <a16:creationId xmlns:a16="http://schemas.microsoft.com/office/drawing/2014/main" id="{91ECBF66-66B3-6A2D-5AF2-2FFC8AB486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1855" y="2977802"/>
            <a:ext cx="3408290" cy="1917162"/>
          </a:xfrm>
          <a:prstGeom prst="rect">
            <a:avLst/>
          </a:prstGeom>
        </p:spPr>
      </p:pic>
      <p:pic>
        <p:nvPicPr>
          <p:cNvPr id="6" name="fed_djo_high_cam">
            <a:hlinkClick r:id="" action="ppaction://media"/>
            <a:extLst>
              <a:ext uri="{FF2B5EF4-FFF2-40B4-BE49-F238E27FC236}">
                <a16:creationId xmlns:a16="http://schemas.microsoft.com/office/drawing/2014/main" id="{1318E4DC-0103-4797-4CC6-14742B5672E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5511" y="2977802"/>
            <a:ext cx="3408289" cy="1917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B7D6E-4C8B-E1A4-F3AF-77A0EE8FC0B3}"/>
              </a:ext>
            </a:extLst>
          </p:cNvPr>
          <p:cNvSpPr txBox="1"/>
          <p:nvPr/>
        </p:nvSpPr>
        <p:spPr>
          <a:xfrm>
            <a:off x="1794904" y="5020517"/>
            <a:ext cx="1494882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3816">
              <a:spcAft>
                <a:spcPts val="534"/>
              </a:spcAft>
            </a:pP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 camera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B7CE6-06F9-A510-9BFB-4CEDD74EA4F3}"/>
              </a:ext>
            </a:extLst>
          </p:cNvPr>
          <p:cNvSpPr txBox="1"/>
          <p:nvPr/>
        </p:nvSpPr>
        <p:spPr>
          <a:xfrm>
            <a:off x="5294255" y="5015510"/>
            <a:ext cx="1494882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3816">
              <a:spcAft>
                <a:spcPts val="534"/>
              </a:spcAft>
            </a:pP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Corner camera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21A80-3B11-8359-148B-7436EE781566}"/>
              </a:ext>
            </a:extLst>
          </p:cNvPr>
          <p:cNvSpPr txBox="1"/>
          <p:nvPr/>
        </p:nvSpPr>
        <p:spPr>
          <a:xfrm>
            <a:off x="8902214" y="5014728"/>
            <a:ext cx="1494882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3816">
              <a:spcAft>
                <a:spcPts val="534"/>
              </a:spcAft>
            </a:pP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camera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01DEC-2B80-2CF8-32DF-DC74893E2189}"/>
              </a:ext>
            </a:extLst>
          </p:cNvPr>
          <p:cNvSpPr txBox="1"/>
          <p:nvPr/>
        </p:nvSpPr>
        <p:spPr>
          <a:xfrm>
            <a:off x="5029297" y="5701896"/>
            <a:ext cx="2133407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3816">
              <a:spcAft>
                <a:spcPts val="534"/>
              </a:spcAft>
            </a:pP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Djokovic VS. Federer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1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A041E-0FD8-44B5-989F-BF91C3E7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/>
              <a:t>Methodology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B2BE9-3C36-9300-836C-413B6AD77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" y="2471682"/>
            <a:ext cx="7421433" cy="2745930"/>
          </a:xfrm>
          <a:prstGeom prst="rect">
            <a:avLst/>
          </a:prstGeom>
        </p:spPr>
      </p:pic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CE545-140C-C228-EDF0-769E1B6D7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800" dirty="0"/>
              <a:t>Video annotation</a:t>
            </a:r>
          </a:p>
          <a:p>
            <a:r>
              <a:rPr lang="en-US" sz="1800" dirty="0"/>
              <a:t>Low-level imitation policy</a:t>
            </a:r>
          </a:p>
          <a:p>
            <a:r>
              <a:rPr lang="en-US" sz="1800" dirty="0"/>
              <a:t>Motion embedding</a:t>
            </a:r>
          </a:p>
          <a:p>
            <a:r>
              <a:rPr lang="en-US" sz="1800" dirty="0"/>
              <a:t>High-level motion planning policy</a:t>
            </a:r>
          </a:p>
        </p:txBody>
      </p:sp>
    </p:spTree>
    <p:extLst>
      <p:ext uri="{BB962C8B-B14F-4D97-AF65-F5344CB8AC3E}">
        <p14:creationId xmlns:p14="http://schemas.microsoft.com/office/powerpoint/2010/main" val="4486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9083-AD9B-DD6C-42CD-350CC117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Video Annotations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6B03-B76B-F775-95E2-1805818BF8D6}"/>
              </a:ext>
            </a:extLst>
          </p:cNvPr>
          <p:cNvSpPr>
            <a:spLocks/>
          </p:cNvSpPr>
          <p:nvPr/>
        </p:nvSpPr>
        <p:spPr>
          <a:xfrm>
            <a:off x="841248" y="1619012"/>
            <a:ext cx="9206925" cy="3809810"/>
          </a:xfrm>
          <a:prstGeom prst="rect">
            <a:avLst/>
          </a:prstGeom>
        </p:spPr>
        <p:txBody>
          <a:bodyPr/>
          <a:lstStyle/>
          <a:p>
            <a:pPr marL="285750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/>
              <a:t>Data</a:t>
            </a:r>
            <a:r>
              <a:rPr lang="zh-CN" altLang="en-US" b="1" dirty="0"/>
              <a:t> </a:t>
            </a:r>
            <a:r>
              <a:rPr lang="en-US" altLang="zh-CN" b="1" dirty="0"/>
              <a:t>Source</a:t>
            </a:r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zh-CN" alt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</a:t>
            </a:r>
            <a:r>
              <a:rPr lang="zh-CN" alt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</a:t>
            </a:r>
            <a:r>
              <a:rPr lang="zh-CN" alt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match</a:t>
            </a:r>
            <a:r>
              <a:rPr lang="zh-CN" alt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videos</a:t>
            </a:r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566" dirty="0"/>
              <a:t>Matches</a:t>
            </a:r>
            <a:r>
              <a:rPr lang="zh-CN" altLang="en-US" sz="1566" dirty="0"/>
              <a:t> </a:t>
            </a:r>
            <a:r>
              <a:rPr lang="en-US" altLang="zh-CN" sz="1566" dirty="0"/>
              <a:t>of</a:t>
            </a:r>
            <a:r>
              <a:rPr lang="zh-CN" altLang="en-US" sz="1566" dirty="0"/>
              <a:t> </a:t>
            </a:r>
            <a:r>
              <a:rPr lang="en-US" altLang="zh-CN" sz="1566" dirty="0"/>
              <a:t>three</a:t>
            </a:r>
            <a:r>
              <a:rPr lang="zh-CN" altLang="en-US" sz="1566" dirty="0"/>
              <a:t> </a:t>
            </a:r>
            <a:r>
              <a:rPr lang="en-US" altLang="zh-CN" sz="1566" dirty="0"/>
              <a:t>players</a:t>
            </a:r>
            <a:r>
              <a:rPr lang="zh-CN" altLang="en-US" sz="1566" dirty="0"/>
              <a:t> </a:t>
            </a:r>
            <a:r>
              <a:rPr lang="en-CA" altLang="zh-CN" sz="1566" dirty="0"/>
              <a:t>(Federer, Nadal, Djokovic)</a:t>
            </a:r>
            <a:r>
              <a:rPr lang="zh-CN" altLang="en-US" sz="1566" dirty="0"/>
              <a:t> </a:t>
            </a:r>
            <a:r>
              <a:rPr lang="en-US" altLang="zh-CN" sz="1566" dirty="0"/>
              <a:t>playing</a:t>
            </a:r>
            <a:r>
              <a:rPr lang="zh-CN" altLang="en-US" sz="1566" dirty="0"/>
              <a:t> </a:t>
            </a:r>
            <a:r>
              <a:rPr lang="en-US" altLang="zh-CN" sz="1566" dirty="0"/>
              <a:t>against</a:t>
            </a:r>
            <a:r>
              <a:rPr lang="zh-CN" altLang="en-US" sz="1566" dirty="0"/>
              <a:t> </a:t>
            </a:r>
            <a:r>
              <a:rPr lang="en-US" altLang="zh-CN" sz="1566" dirty="0"/>
              <a:t>each</a:t>
            </a:r>
            <a:r>
              <a:rPr lang="zh-CN" altLang="en-US" sz="1566" dirty="0"/>
              <a:t> </a:t>
            </a:r>
            <a:r>
              <a:rPr lang="en-US" altLang="zh-CN" sz="1566" dirty="0"/>
              <a:t>other</a:t>
            </a:r>
            <a:r>
              <a:rPr lang="zh-CN" altLang="en-US" sz="1566" dirty="0"/>
              <a:t> </a:t>
            </a:r>
            <a:r>
              <a:rPr lang="en-US" altLang="zh-CN" sz="1566" dirty="0"/>
              <a:t>/</a:t>
            </a:r>
            <a:r>
              <a:rPr lang="zh-CN" altLang="en-US" sz="1566" dirty="0"/>
              <a:t> </a:t>
            </a:r>
            <a:r>
              <a:rPr lang="en-US" altLang="zh-CN" sz="1566" dirty="0"/>
              <a:t>other</a:t>
            </a:r>
            <a:r>
              <a:rPr lang="zh-CN" altLang="en-US" sz="1566" dirty="0"/>
              <a:t> </a:t>
            </a:r>
            <a:r>
              <a:rPr lang="en-US" altLang="zh-CN" sz="1566" dirty="0"/>
              <a:t>players</a:t>
            </a:r>
            <a:endParaRPr lang="en-CA" altLang="zh-CN" sz="1566" dirty="0"/>
          </a:p>
          <a:p>
            <a:pPr marL="397764" lvl="1" defTabSz="795528">
              <a:spcAft>
                <a:spcPts val="600"/>
              </a:spcAft>
            </a:pP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Motion and Pose estimation </a:t>
            </a:r>
            <a:endParaRPr lang="en-US" b="1" dirty="0"/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 two players on both sides </a:t>
            </a: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YOLOv4*</a:t>
            </a:r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2D </a:t>
            </a:r>
            <a:r>
              <a:rPr lang="en-US" sz="156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keypoints</a:t>
            </a: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 extraction  </a:t>
            </a:r>
            <a:r>
              <a:rPr lang="en-US" sz="156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ViTPose</a:t>
            </a: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*</a:t>
            </a:r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SMPL parameters estimation  </a:t>
            </a:r>
            <a:r>
              <a:rPr lang="en-US" sz="156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HybrIK</a:t>
            </a: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*</a:t>
            </a:r>
          </a:p>
          <a:p>
            <a:pPr marL="285750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Ball contact annotation </a:t>
            </a:r>
            <a:r>
              <a:rPr lang="en-US" altLang="zh-CN" b="1" dirty="0">
                <a:sym typeface="Wingdings" pitchFamily="2" charset="2"/>
              </a:rPr>
              <a:t></a:t>
            </a:r>
            <a:r>
              <a:rPr lang="en-US" b="1" dirty="0"/>
              <a:t> manual</a:t>
            </a:r>
          </a:p>
          <a:p>
            <a:pPr marL="683514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Manually label the frames where a player makes ball contact</a:t>
            </a:r>
          </a:p>
          <a:p>
            <a:pPr marL="285750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Different player identity annotation </a:t>
            </a:r>
            <a:r>
              <a:rPr lang="en-US" altLang="zh-CN" b="1" dirty="0">
                <a:sym typeface="Wingdings" pitchFamily="2" charset="2"/>
              </a:rPr>
              <a:t></a:t>
            </a:r>
            <a:r>
              <a:rPr lang="en-US" b="1" dirty="0"/>
              <a:t> manual</a:t>
            </a:r>
          </a:p>
          <a:p>
            <a:pPr marL="742950" lvl="1" indent="-285750" defTabSz="79552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Manually label </a:t>
            </a:r>
            <a:r>
              <a:rPr lang="en-US" altLang="zh-C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player</a:t>
            </a:r>
            <a:r>
              <a:rPr lang="zh-CN" alt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identity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FF426-F5AD-FDB0-9546-B7FE1343E31A}"/>
              </a:ext>
            </a:extLst>
          </p:cNvPr>
          <p:cNvSpPr txBox="1"/>
          <p:nvPr/>
        </p:nvSpPr>
        <p:spPr>
          <a:xfrm>
            <a:off x="5535909" y="5786258"/>
            <a:ext cx="6909544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YOLOv4: Optimal Speed and Accuracy of Object Detection</a:t>
            </a:r>
          </a:p>
          <a:p>
            <a:pPr defTabSz="795528">
              <a:spcAft>
                <a:spcPts val="600"/>
              </a:spcAft>
            </a:pP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566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ViTPose</a:t>
            </a: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Simple Vision Transformer Baselines for Human Pose Estimation</a:t>
            </a:r>
          </a:p>
          <a:p>
            <a:pPr defTabSz="795528">
              <a:spcAft>
                <a:spcPts val="600"/>
              </a:spcAft>
            </a:pP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566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HybrIK</a:t>
            </a: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Hybrid Analytical-Neural Inverse Kinematics for Body Mesh Recovery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E7310-C4A4-4CB8-3777-9B788F51F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18" y="4696666"/>
            <a:ext cx="431772" cy="299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2ABC4-8E5F-3AB2-4831-C5D8AF080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87" y="2685765"/>
            <a:ext cx="2711981" cy="1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2270-7BA3-D3D6-370B-6B819BEF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Low-Level Imitation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26EB-DB6F-A5AC-9BB9-9A4B041F1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1"/>
            <a:ext cx="8676840" cy="4221578"/>
          </a:xfrm>
        </p:spPr>
        <p:txBody>
          <a:bodyPr>
            <a:normAutofit fontScale="85000" lnSpcReduction="20000"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2100" b="1" dirty="0"/>
              <a:t>Correct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physically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implausible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artifacts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such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as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jitter,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foot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skating,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and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ground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penetration</a:t>
            </a:r>
          </a:p>
          <a:p>
            <a:pPr defTabSz="795528">
              <a:spcAft>
                <a:spcPts val="600"/>
              </a:spcAft>
            </a:pPr>
            <a:r>
              <a:rPr lang="en-US" altLang="zh-CN" sz="2100" b="1" dirty="0"/>
              <a:t>State,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action,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rewards</a:t>
            </a:r>
          </a:p>
          <a:p>
            <a:pPr defTabSz="795528">
              <a:spcAft>
                <a:spcPts val="600"/>
              </a:spcAft>
            </a:pPr>
            <a:endParaRPr lang="en-US" altLang="zh-CN" sz="2100" b="1" dirty="0"/>
          </a:p>
          <a:p>
            <a:pPr defTabSz="795528">
              <a:spcAft>
                <a:spcPts val="600"/>
              </a:spcAft>
            </a:pPr>
            <a:endParaRPr lang="en-US" altLang="zh-CN" sz="2100" b="1" dirty="0"/>
          </a:p>
          <a:p>
            <a:pPr defTabSz="795528">
              <a:spcAft>
                <a:spcPts val="600"/>
              </a:spcAft>
            </a:pPr>
            <a:endParaRPr lang="en-US" altLang="zh-CN" sz="2100" b="1" dirty="0"/>
          </a:p>
          <a:p>
            <a:pPr defTabSz="795528">
              <a:spcAft>
                <a:spcPts val="600"/>
              </a:spcAft>
            </a:pPr>
            <a:endParaRPr lang="en-US" altLang="zh-CN" sz="2100" b="1" dirty="0"/>
          </a:p>
          <a:p>
            <a:pPr marL="0" indent="0" defTabSz="795528">
              <a:spcAft>
                <a:spcPts val="600"/>
              </a:spcAft>
              <a:buNone/>
            </a:pPr>
            <a:endParaRPr lang="en-US" altLang="zh-CN" sz="2100" b="1" dirty="0"/>
          </a:p>
          <a:p>
            <a:pPr defTabSz="795528">
              <a:spcAft>
                <a:spcPts val="600"/>
              </a:spcAft>
            </a:pPr>
            <a:r>
              <a:rPr lang="en-US" altLang="zh-CN" sz="2100" b="1" dirty="0"/>
              <a:t>Training</a:t>
            </a:r>
          </a:p>
          <a:p>
            <a:pPr lvl="1" defTabSz="795528">
              <a:spcAft>
                <a:spcPts val="600"/>
              </a:spcAft>
            </a:pPr>
            <a:r>
              <a:rPr lang="en-US" altLang="zh-CN" sz="2100" dirty="0"/>
              <a:t>First</a:t>
            </a:r>
            <a:r>
              <a:rPr lang="zh-CN" altLang="en-US" sz="2100" dirty="0"/>
              <a:t> </a:t>
            </a:r>
            <a:r>
              <a:rPr lang="en-US" altLang="zh-CN" sz="2100" dirty="0"/>
              <a:t>stage</a:t>
            </a:r>
            <a:r>
              <a:rPr lang="zh-CN" altLang="en-US" sz="2100" dirty="0"/>
              <a:t> </a:t>
            </a:r>
            <a:r>
              <a:rPr lang="en-US" altLang="zh-CN" sz="2100" dirty="0">
                <a:sym typeface="Wingdings" pitchFamily="2" charset="2"/>
              </a:rPr>
              <a:t></a:t>
            </a:r>
            <a:r>
              <a:rPr lang="zh-CN" altLang="en-US" sz="2100" dirty="0">
                <a:sym typeface="Wingdings" pitchFamily="2" charset="2"/>
              </a:rPr>
              <a:t> </a:t>
            </a:r>
            <a:r>
              <a:rPr lang="en-US" altLang="zh-CN" sz="2100" dirty="0"/>
              <a:t>pretrain</a:t>
            </a:r>
            <a:r>
              <a:rPr lang="zh-CN" altLang="en-US" sz="2100" dirty="0"/>
              <a:t> </a:t>
            </a:r>
            <a:r>
              <a:rPr lang="en-US" altLang="zh-CN" sz="2100" dirty="0"/>
              <a:t>policy</a:t>
            </a:r>
            <a:r>
              <a:rPr lang="zh-CN" altLang="en-US" sz="2100" dirty="0"/>
              <a:t> </a:t>
            </a:r>
            <a:r>
              <a:rPr lang="en-US" altLang="zh-CN" sz="2100" dirty="0"/>
              <a:t>on</a:t>
            </a:r>
            <a:r>
              <a:rPr lang="zh-CN" altLang="en-US" sz="2100" dirty="0"/>
              <a:t> </a:t>
            </a:r>
            <a:r>
              <a:rPr lang="en-US" altLang="zh-CN" sz="2100" dirty="0"/>
              <a:t>high-quality</a:t>
            </a:r>
            <a:r>
              <a:rPr lang="zh-CN" altLang="en-US" sz="2100" dirty="0"/>
              <a:t> </a:t>
            </a:r>
            <a:r>
              <a:rPr lang="en-US" altLang="zh-CN" sz="2100" dirty="0"/>
              <a:t>mocap</a:t>
            </a:r>
            <a:r>
              <a:rPr lang="zh-CN" altLang="en-US" sz="2100" dirty="0"/>
              <a:t> </a:t>
            </a:r>
            <a:r>
              <a:rPr lang="en-US" altLang="zh-CN" sz="2100" dirty="0"/>
              <a:t>database</a:t>
            </a:r>
            <a:r>
              <a:rPr lang="zh-CN" altLang="en-US" sz="2100" dirty="0"/>
              <a:t> </a:t>
            </a:r>
            <a:r>
              <a:rPr lang="en-US" altLang="zh-CN" sz="2100" dirty="0"/>
              <a:t>AMASS</a:t>
            </a:r>
          </a:p>
          <a:p>
            <a:pPr lvl="1" defTabSz="795528">
              <a:spcAft>
                <a:spcPts val="600"/>
              </a:spcAft>
            </a:pPr>
            <a:r>
              <a:rPr lang="en-US" altLang="zh-CN" sz="2100" dirty="0"/>
              <a:t>Second</a:t>
            </a:r>
            <a:r>
              <a:rPr lang="zh-CN" altLang="en-US" sz="2100" dirty="0"/>
              <a:t> </a:t>
            </a:r>
            <a:r>
              <a:rPr lang="en-US" altLang="zh-CN" sz="2100" dirty="0"/>
              <a:t>stage</a:t>
            </a:r>
            <a:r>
              <a:rPr lang="zh-CN" altLang="en-US" sz="2100" dirty="0"/>
              <a:t> </a:t>
            </a:r>
            <a:r>
              <a:rPr lang="en-US" altLang="zh-CN" sz="2100" dirty="0">
                <a:sym typeface="Wingdings" pitchFamily="2" charset="2"/>
              </a:rPr>
              <a:t></a:t>
            </a:r>
            <a:r>
              <a:rPr lang="zh-CN" altLang="en-US" sz="2100" dirty="0">
                <a:sym typeface="Wingdings" pitchFamily="2" charset="2"/>
              </a:rPr>
              <a:t> </a:t>
            </a:r>
            <a:r>
              <a:rPr lang="en-US" altLang="zh-CN" sz="2100" dirty="0"/>
              <a:t>fine-tune</a:t>
            </a:r>
            <a:r>
              <a:rPr lang="zh-CN" altLang="en-US" sz="2100" dirty="0"/>
              <a:t> </a:t>
            </a:r>
            <a:r>
              <a:rPr lang="en-US" altLang="zh-CN" sz="2100" dirty="0"/>
              <a:t>the</a:t>
            </a:r>
            <a:r>
              <a:rPr lang="zh-CN" altLang="en-US" sz="2100" dirty="0"/>
              <a:t> </a:t>
            </a:r>
            <a:r>
              <a:rPr lang="en-US" altLang="zh-CN" sz="2100" dirty="0"/>
              <a:t>policy</a:t>
            </a:r>
            <a:r>
              <a:rPr lang="zh-CN" altLang="en-US" sz="2100" dirty="0"/>
              <a:t> </a:t>
            </a:r>
            <a:r>
              <a:rPr lang="en-US" altLang="zh-CN" sz="2100" dirty="0"/>
              <a:t>using</a:t>
            </a:r>
            <a:r>
              <a:rPr lang="zh-CN" altLang="en-US" sz="2100" dirty="0"/>
              <a:t> </a:t>
            </a:r>
            <a:r>
              <a:rPr lang="en-US" altLang="zh-CN" sz="2100" dirty="0"/>
              <a:t>tennis</a:t>
            </a:r>
            <a:r>
              <a:rPr lang="zh-CN" altLang="en-US" sz="2100" dirty="0"/>
              <a:t> </a:t>
            </a:r>
            <a:r>
              <a:rPr lang="en-US" altLang="zh-CN" sz="2100" dirty="0"/>
              <a:t>kinematic</a:t>
            </a:r>
            <a:r>
              <a:rPr lang="zh-CN" altLang="en-US" sz="2100" dirty="0"/>
              <a:t> </a:t>
            </a:r>
            <a:r>
              <a:rPr lang="en-US" altLang="zh-CN" sz="2100" dirty="0"/>
              <a:t>motion</a:t>
            </a:r>
            <a:r>
              <a:rPr lang="zh-CN" altLang="en-US" sz="2100" dirty="0"/>
              <a:t> </a:t>
            </a:r>
            <a:r>
              <a:rPr lang="en-US" altLang="zh-CN" sz="2100" dirty="0"/>
              <a:t>dataset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D876F-7B2B-43B5-FC18-58204EB05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918" y="2143220"/>
            <a:ext cx="703763" cy="4091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6DEEE3-77B0-233B-F142-D59C4E2D4B30}"/>
              </a:ext>
            </a:extLst>
          </p:cNvPr>
          <p:cNvGrpSpPr/>
          <p:nvPr/>
        </p:nvGrpSpPr>
        <p:grpSpPr>
          <a:xfrm>
            <a:off x="500021" y="3287887"/>
            <a:ext cx="4007071" cy="1463774"/>
            <a:chOff x="576194" y="4629150"/>
            <a:chExt cx="4171674" cy="14727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69C0B8-E677-EB4B-05C9-32C23CF7D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707" y="4629150"/>
              <a:ext cx="3329884" cy="3132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D57D22-7AF0-44EE-7B30-6FA4901B6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194" y="4854435"/>
              <a:ext cx="4171674" cy="124751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5616352-4B71-2EDC-558B-F3DE3DA79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97" y="3429000"/>
            <a:ext cx="2123272" cy="316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36EE4-CD03-F959-77EE-CD21B7C6B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461" y="3097041"/>
            <a:ext cx="1066800" cy="254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91EA0AF-273A-B83C-2C17-6C23B5F0797D}"/>
              </a:ext>
            </a:extLst>
          </p:cNvPr>
          <p:cNvGrpSpPr/>
          <p:nvPr/>
        </p:nvGrpSpPr>
        <p:grpSpPr>
          <a:xfrm>
            <a:off x="8662708" y="2622167"/>
            <a:ext cx="3532990" cy="2803365"/>
            <a:chOff x="8659011" y="2869817"/>
            <a:chExt cx="3532990" cy="28033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2B3493-1B2F-A0EB-0DA2-AFE3827F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59011" y="2869817"/>
              <a:ext cx="2926013" cy="3448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498D7-6919-98C8-0366-C0A949B9B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38139" y="3177411"/>
              <a:ext cx="2053862" cy="5593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3E717D-B290-67F0-5F88-03182EA1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38139" y="3761552"/>
              <a:ext cx="2053862" cy="4973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095236-8618-F0F7-D8E1-47E8AC51C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38139" y="4254312"/>
              <a:ext cx="1998433" cy="4973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825425-1C95-DE71-B0B0-DC9DA40F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22017" y="4787727"/>
              <a:ext cx="1949726" cy="4566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D934CE-A835-673E-54A2-FB1E79A6F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49314" y="5194612"/>
              <a:ext cx="1435710" cy="4785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A51A91-6308-5525-97BA-E073BDBDFAC3}"/>
                </a:ext>
              </a:extLst>
            </p:cNvPr>
            <p:cNvSpPr txBox="1"/>
            <p:nvPr/>
          </p:nvSpPr>
          <p:spPr>
            <a:xfrm>
              <a:off x="8888855" y="3329303"/>
              <a:ext cx="1673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joint</a:t>
              </a:r>
              <a:r>
                <a:rPr lang="zh-CN" altLang="en-US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rotation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6F8FC3-A886-580F-9CDE-BAD6A507AC09}"/>
                </a:ext>
              </a:extLst>
            </p:cNvPr>
            <p:cNvSpPr txBox="1"/>
            <p:nvPr/>
          </p:nvSpPr>
          <p:spPr>
            <a:xfrm>
              <a:off x="8888855" y="3842376"/>
              <a:ext cx="1673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velocity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6A4F85-B493-8650-BF68-F40DB596A09A}"/>
                </a:ext>
              </a:extLst>
            </p:cNvPr>
            <p:cNvSpPr txBox="1"/>
            <p:nvPr/>
          </p:nvSpPr>
          <p:spPr>
            <a:xfrm>
              <a:off x="8888855" y="4844839"/>
              <a:ext cx="1673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200" kern="1200" dirty="0" err="1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keypoint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D660A1-445F-F1C1-F07E-49696825BC66}"/>
                </a:ext>
              </a:extLst>
            </p:cNvPr>
            <p:cNvSpPr txBox="1"/>
            <p:nvPr/>
          </p:nvSpPr>
          <p:spPr>
            <a:xfrm>
              <a:off x="8888855" y="4339724"/>
              <a:ext cx="1673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200" dirty="0">
                  <a:solidFill>
                    <a:schemeClr val="accent5">
                      <a:lumMod val="75000"/>
                    </a:schemeClr>
                  </a:solidFill>
                </a:rPr>
                <a:t>j</a:t>
              </a: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oint</a:t>
              </a:r>
              <a:r>
                <a:rPr lang="zh-CN" altLang="en-US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position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824A00-63CC-8E4C-376E-89A4794DAA44}"/>
                </a:ext>
              </a:extLst>
            </p:cNvPr>
            <p:cNvSpPr txBox="1"/>
            <p:nvPr/>
          </p:nvSpPr>
          <p:spPr>
            <a:xfrm>
              <a:off x="8825919" y="5286779"/>
              <a:ext cx="1673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energy</a:t>
              </a:r>
              <a:r>
                <a:rPr lang="zh-CN" altLang="en-US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altLang="zh-CN" sz="1200" kern="12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penalty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743C1272-722B-9962-E70B-BF4071C86C13}"/>
                </a:ext>
              </a:extLst>
            </p:cNvPr>
            <p:cNvSpPr/>
            <p:nvPr/>
          </p:nvSpPr>
          <p:spPr>
            <a:xfrm>
              <a:off x="8867756" y="3307400"/>
              <a:ext cx="186792" cy="225637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9C041E02-E6D5-C188-323F-AACEE00E7A55}"/>
              </a:ext>
            </a:extLst>
          </p:cNvPr>
          <p:cNvSpPr/>
          <p:nvPr/>
        </p:nvSpPr>
        <p:spPr>
          <a:xfrm>
            <a:off x="5339401" y="3408724"/>
            <a:ext cx="206539" cy="12302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79622F-0A70-B3E7-FA30-6919DA3AC51A}"/>
              </a:ext>
            </a:extLst>
          </p:cNvPr>
          <p:cNvSpPr txBox="1"/>
          <p:nvPr/>
        </p:nvSpPr>
        <p:spPr>
          <a:xfrm>
            <a:off x="5104286" y="3372535"/>
            <a:ext cx="167335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Non-root</a:t>
            </a: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CA" altLang="zh-CN" sz="1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joint</a:t>
            </a: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torques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1E85F7-4D42-B411-CFF0-DE31E1AC25B1}"/>
              </a:ext>
            </a:extLst>
          </p:cNvPr>
          <p:cNvSpPr txBox="1"/>
          <p:nvPr/>
        </p:nvSpPr>
        <p:spPr>
          <a:xfrm>
            <a:off x="5107773" y="4045568"/>
            <a:ext cx="167335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root</a:t>
            </a: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CA" altLang="zh-CN" sz="1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joint</a:t>
            </a: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torques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295EE4-7DCF-1F6E-87D3-9D123D0251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2931" y="4083949"/>
            <a:ext cx="196242" cy="2616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CFF274-D7D9-48A6-1E83-0CF78DCC3EED}"/>
              </a:ext>
            </a:extLst>
          </p:cNvPr>
          <p:cNvSpPr txBox="1"/>
          <p:nvPr/>
        </p:nvSpPr>
        <p:spPr>
          <a:xfrm>
            <a:off x="6377302" y="4102069"/>
            <a:ext cx="1673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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Adding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residual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forces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to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root</a:t>
            </a:r>
            <a:r>
              <a:rPr lang="zh-CN" altLang="en-US" sz="1200" kern="1200" dirty="0"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*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85E7D2F-5449-DE09-1137-B3617C1BA4E6}"/>
              </a:ext>
            </a:extLst>
          </p:cNvPr>
          <p:cNvSpPr/>
          <p:nvPr/>
        </p:nvSpPr>
        <p:spPr>
          <a:xfrm>
            <a:off x="4641574" y="3926890"/>
            <a:ext cx="648290" cy="123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5DC9C8-79E0-598F-2592-C54EECCD226A}"/>
              </a:ext>
            </a:extLst>
          </p:cNvPr>
          <p:cNvSpPr txBox="1"/>
          <p:nvPr/>
        </p:nvSpPr>
        <p:spPr>
          <a:xfrm>
            <a:off x="4131326" y="3449276"/>
            <a:ext cx="167335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20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Actuating</a:t>
            </a:r>
          </a:p>
          <a:p>
            <a:pPr algn="ctr">
              <a:spcAft>
                <a:spcPts val="600"/>
              </a:spcAft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</a:rPr>
              <a:t>characters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87B74-C534-6912-31EA-C1025C0DC8DD}"/>
              </a:ext>
            </a:extLst>
          </p:cNvPr>
          <p:cNvSpPr txBox="1"/>
          <p:nvPr/>
        </p:nvSpPr>
        <p:spPr>
          <a:xfrm>
            <a:off x="4091896" y="4053367"/>
            <a:ext cx="1673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20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[PD</a:t>
            </a:r>
            <a:r>
              <a:rPr lang="zh-CN" altLang="en-US" sz="120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controllers]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8D8D56-9729-AC91-E617-532649B90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5040" y="154729"/>
            <a:ext cx="2517279" cy="19461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5BBE1-DE98-B381-D1AF-C11736FFE27B}"/>
              </a:ext>
            </a:extLst>
          </p:cNvPr>
          <p:cNvSpPr txBox="1"/>
          <p:nvPr/>
        </p:nvSpPr>
        <p:spPr>
          <a:xfrm>
            <a:off x="4264119" y="6247621"/>
            <a:ext cx="7573069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Residual force control for agile human behavior imitation and extended motion synthesis. </a:t>
            </a:r>
          </a:p>
          <a:p>
            <a:pPr defTabSz="795528">
              <a:spcAft>
                <a:spcPts val="600"/>
              </a:spcAft>
            </a:pPr>
            <a:r>
              <a:rPr lang="zh-CN" altLang="en-US" sz="156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566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27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930</Words>
  <Application>Microsoft Macintosh PowerPoint</Application>
  <PresentationFormat>Widescreen</PresentationFormat>
  <Paragraphs>160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LinLibertineT</vt:lpstr>
      <vt:lpstr>Arial</vt:lpstr>
      <vt:lpstr>Calibri</vt:lpstr>
      <vt:lpstr>Calibri Light</vt:lpstr>
      <vt:lpstr>Wingdings</vt:lpstr>
      <vt:lpstr>Office Theme 2013 - 2022</vt:lpstr>
      <vt:lpstr>Learning Physically Simulated Tennis Skills from Broadcast Videos </vt:lpstr>
      <vt:lpstr>Outline</vt:lpstr>
      <vt:lpstr>Introduction</vt:lpstr>
      <vt:lpstr>Introduction</vt:lpstr>
      <vt:lpstr>Introduction</vt:lpstr>
      <vt:lpstr>Introduction</vt:lpstr>
      <vt:lpstr>Methodology</vt:lpstr>
      <vt:lpstr>Video Annotations</vt:lpstr>
      <vt:lpstr>Low-Level Imitation Policy</vt:lpstr>
      <vt:lpstr>Motion Embedding</vt:lpstr>
      <vt:lpstr>High-Level Motion Planning Policy</vt:lpstr>
      <vt:lpstr>High-Level Motion Planning Policy</vt:lpstr>
      <vt:lpstr> Physics Modeling of Tennis</vt:lpstr>
      <vt:lpstr>Results and Evaluation</vt:lpstr>
      <vt:lpstr>Results and Evaluation</vt:lpstr>
      <vt:lpstr>Results and Evaluation</vt:lpstr>
      <vt:lpstr>Results and Evaluation</vt:lpstr>
      <vt:lpstr>Results and Evaluation</vt:lpstr>
      <vt:lpstr>Discussion…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Physically Simulated Tennis Skills from Broadcast Videos </dc:title>
  <dc:creator>Yilin Wang</dc:creator>
  <cp:lastModifiedBy>Yilin Wang</cp:lastModifiedBy>
  <cp:revision>28</cp:revision>
  <dcterms:created xsi:type="dcterms:W3CDTF">2024-04-27T16:15:23Z</dcterms:created>
  <dcterms:modified xsi:type="dcterms:W3CDTF">2024-04-29T05:01:31Z</dcterms:modified>
</cp:coreProperties>
</file>