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04f985f4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04f985f4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As a key idea to overcome the extreme sparsity and ambiguities of sensor inputs, we integrate 6D head poses obtained from the head-mounted cameras for motion estimation. To enable capture in expansive indoor and outdoor scenes, we propose an algorithm to track and update floor level changes to define head poses, coupled with a multi-stage Transformer-based regression module. We also introduce novel strategies leveraging visual cues of egocentric images to further enhance the motion capture quality while reducing ambiguities.</a:t>
            </a:r>
            <a:endParaRPr/>
          </a:p>
          <a:p>
            <a:pPr indent="-298450" lvl="0" marL="457200" rtl="0" algn="l">
              <a:spcBef>
                <a:spcPts val="0"/>
              </a:spcBef>
              <a:spcAft>
                <a:spcPts val="0"/>
              </a:spcAft>
              <a:buSzPts val="1100"/>
              <a:buAutoNum type="arabicPeriod"/>
            </a:pPr>
            <a:r>
              <a:rPr lang="en"/>
              <a:t>democratize motion capture for the general public</a:t>
            </a:r>
            <a:endParaRPr/>
          </a:p>
          <a:p>
            <a:pPr indent="-298450" lvl="0" marL="457200" rtl="0" algn="l">
              <a:spcBef>
                <a:spcPts val="0"/>
              </a:spcBef>
              <a:spcAft>
                <a:spcPts val="0"/>
              </a:spcAft>
              <a:buSzPts val="1100"/>
              <a:buAutoNum type="arabicPeriod"/>
            </a:pPr>
            <a:r>
              <a:rPr lang="en"/>
              <a:t>we also explore scenarios where the signals among the individuals are shared and the egocentric observations from one person can be used as sparse third-person views for the others, which can be additionally used for our motion optimization module.</a:t>
            </a:r>
            <a:endParaRPr/>
          </a:p>
          <a:p>
            <a:pPr indent="-298450" lvl="0" marL="457200" rtl="0" algn="l">
              <a:spcBef>
                <a:spcPts val="0"/>
              </a:spcBef>
              <a:spcAft>
                <a:spcPts val="0"/>
              </a:spcAft>
              <a:buSzPts val="1100"/>
              <a:buAutoNum type="arabicPeriod"/>
            </a:pPr>
            <a:r>
              <a:rPr lang="en"/>
              <a:t>We first apply an off-the-shelf monocular SLAM [53] with the egocentric video I. From the SLAM, we obtain the 3D pointcloud W of the environment and camera pose at each time C = {Ct }Tt=0 , defined in the world coordinate.</a:t>
            </a:r>
            <a:endParaRPr/>
          </a:p>
          <a:p>
            <a:pPr indent="-298450" lvl="0" marL="457200" rtl="0" algn="l">
              <a:spcBef>
                <a:spcPts val="0"/>
              </a:spcBef>
              <a:spcAft>
                <a:spcPts val="0"/>
              </a:spcAft>
              <a:buSzPts val="1100"/>
              <a:buAutoNum type="arabicPeriod"/>
            </a:pPr>
            <a:r>
              <a:rPr lang="en"/>
              <a:t>Notably, in non-flat spaces as in Fig. 3, the z-directional component of Ht defined in the world coordinate does not necessarily reflect the metric height of the person because the height should be defined from the actual floor the person is currently standing. Thus, we compute the height of the head Ht by tracking and updating the floor level ft ∈ R at time t accordingly.</a:t>
            </a:r>
            <a:endParaRPr/>
          </a:p>
          <a:p>
            <a:pPr indent="-298450" lvl="0" marL="457200" rtl="0" algn="l">
              <a:spcBef>
                <a:spcPts val="0"/>
              </a:spcBef>
              <a:spcAft>
                <a:spcPts val="0"/>
              </a:spcAft>
              <a:buSzPts val="1100"/>
              <a:buAutoNum type="arabicPeriod"/>
            </a:pPr>
            <a:r>
              <a:rPr lang="en"/>
              <a:t>From egocentric video I, we first apply DROID-SLAM [53], noted for its accuracy and robustness compared to classical SLAM systems, to estimate camera trajectory C and reconstruct the 3D pointcloud W.</a:t>
            </a:r>
            <a:endParaRPr/>
          </a:p>
          <a:p>
            <a:pPr indent="-298450" lvl="0" marL="457200" rtl="0" algn="l">
              <a:spcBef>
                <a:spcPts val="0"/>
              </a:spcBef>
              <a:spcAft>
                <a:spcPts val="0"/>
              </a:spcAft>
              <a:buSzPts val="1100"/>
              <a:buAutoNum type="arabicPeriod"/>
            </a:pPr>
            <a:r>
              <a:rPr lang="en"/>
              <a:t>Because the camera center C may not be necessarily the same as the head joint location, we compute the fixed transcam formation Thead to transform the camera pose into the head cam pose, resulting in H defined w.r.t world coordinate. Thead is computed by approximating the camera location in a surface point of SMPL mesh.</a:t>
            </a:r>
            <a:endParaRPr/>
          </a:p>
          <a:p>
            <a:pPr indent="-298450" lvl="0" marL="457200" rtl="0" algn="l">
              <a:spcBef>
                <a:spcPts val="0"/>
              </a:spcBef>
              <a:spcAft>
                <a:spcPts val="0"/>
              </a:spcAft>
              <a:buSzPts val="1100"/>
              <a:buAutoNum type="arabicPeriod"/>
            </a:pPr>
            <a:r>
              <a:rPr lang="en"/>
              <a:t>To accurately define head height h, we introduce an algorithm to update floor level ft at time t based on network output (motion and foot contact) obtained until time t − 1 with 3D pointcloud W.</a:t>
            </a:r>
            <a:endParaRPr/>
          </a:p>
          <a:p>
            <a:pPr indent="-298450" lvl="0" marL="457200" rtl="0" algn="l">
              <a:spcBef>
                <a:spcPts val="0"/>
              </a:spcBef>
              <a:spcAft>
                <a:spcPts val="0"/>
              </a:spcAft>
              <a:buSzPts val="1100"/>
              <a:buAutoNum type="arabicPeriod"/>
            </a:pPr>
            <a:r>
              <a:rPr lang="en"/>
              <a:t>we adopt a multi-stage method as in [68] by introducing end-effector positions as intermediate representations. Specifically, we separate the system Fest into two submodules F end and F body (we drop the subscript ‘est’ on these submodule names for brevity). The first submodule F end takes {xτ }N τ =0 as input and generates end-effector positions N ×12 (hands and feet) {xmid}N. The input {xτ } and τ τ =0 ∈ R mid {xτ } are fed into submodule F body . The F body regresses N the output motion {m̂τ }N τ =0 and also foot contact {cτ }τ =0 lf rf lf rf where cτ = {cτ , cτ }. cτ and cτ indicate the contact probability of the left and right foot at time τ .</a:t>
            </a:r>
            <a:endParaRPr/>
          </a:p>
          <a:p>
            <a:pPr indent="-298450" lvl="0" marL="457200" rtl="0" algn="l">
              <a:spcBef>
                <a:spcPts val="0"/>
              </a:spcBef>
              <a:spcAft>
                <a:spcPts val="0"/>
              </a:spcAft>
              <a:buSzPts val="1100"/>
              <a:buAutoNum type="arabicPeriod"/>
            </a:pPr>
            <a:r>
              <a:rPr lang="en"/>
              <a:t>In submodule F end , the features generated by the Transformer encoder are converted into mid-representations {xmid} by a 2-layer MLP.</a:t>
            </a:r>
            <a:endParaRPr/>
          </a:p>
          <a:p>
            <a:pPr indent="-298450" lvl="0" marL="457200" rtl="0" algn="l">
              <a:spcBef>
                <a:spcPts val="0"/>
              </a:spcBef>
              <a:spcAft>
                <a:spcPts val="0"/>
              </a:spcAft>
              <a:buSzPts val="1100"/>
              <a:buAutoNum type="arabicPeriod"/>
            </a:pPr>
            <a:r>
              <a:rPr lang="en"/>
              <a:t>In submodule τ F body , the output of the Transformer encoder is first converted into foot contact probabilities {cτ }. The contact probability and Transformer encoder output are concatenated and converted to output motion {m̂τ }.</a:t>
            </a:r>
            <a:endParaRPr/>
          </a:p>
          <a:p>
            <a:pPr indent="-298450" lvl="0" marL="457200" rtl="0" algn="l">
              <a:spcBef>
                <a:spcPts val="0"/>
              </a:spcBef>
              <a:spcAft>
                <a:spcPts val="0"/>
              </a:spcAft>
              <a:buSzPts val="1100"/>
              <a:buAutoNum type="arabicPeriod"/>
            </a:pPr>
            <a:r>
              <a:rPr lang="en"/>
              <a:t>[Loss terms]</a:t>
            </a:r>
            <a:endParaRPr/>
          </a:p>
          <a:p>
            <a:pPr indent="-298450" lvl="0" marL="457200" rtl="0" algn="l">
              <a:spcBef>
                <a:spcPts val="0"/>
              </a:spcBef>
              <a:spcAft>
                <a:spcPts val="0"/>
              </a:spcAft>
              <a:buSzPts val="1100"/>
              <a:buAutoNum type="arabicPeriod"/>
            </a:pPr>
            <a:r>
              <a:rPr lang="en"/>
              <a:t>We use off-the-shelf models [21, 41] to obtain visual cues ϕE and ϕT.</a:t>
            </a:r>
            <a:endParaRPr/>
          </a:p>
          <a:p>
            <a:pPr indent="-298450" lvl="0" marL="457200" rtl="0" algn="l">
              <a:spcBef>
                <a:spcPts val="0"/>
              </a:spcBef>
              <a:spcAft>
                <a:spcPts val="0"/>
              </a:spcAft>
              <a:buSzPts val="1100"/>
              <a:buAutoNum type="arabicPeriod"/>
            </a:pPr>
            <a:r>
              <a:rPr lang="en"/>
              <a:t>Instead of directly optimizing the motion output from Mreg to Φ, we utilize the motion manifold-based method demonstrated in [26, 36].</a:t>
            </a:r>
            <a:endParaRPr/>
          </a:p>
          <a:p>
            <a:pPr indent="-298450" lvl="0" marL="457200" rtl="0" algn="l">
              <a:spcBef>
                <a:spcPts val="0"/>
              </a:spcBef>
              <a:spcAft>
                <a:spcPts val="0"/>
              </a:spcAft>
              <a:buSzPts val="1100"/>
              <a:buAutoNum type="arabicPeriod"/>
            </a:pPr>
            <a:r>
              <a:rPr lang="en"/>
              <a:t>Motion optimization is done by searching an optimal latent vector among the manifold. From the initial latent vector z = E(X), where X is computed from Mreg, the optimal latent vector z∗ is found by minimizing loss L = Lvis + Lreg + Lcontact .3 Lvis enforces to meet the provided visual cues:</a:t>
            </a:r>
            <a:endParaRPr/>
          </a:p>
          <a:p>
            <a:pPr indent="-298450" lvl="0" marL="457200" rtl="0" algn="l">
              <a:spcBef>
                <a:spcPts val="0"/>
              </a:spcBef>
              <a:spcAft>
                <a:spcPts val="0"/>
              </a:spcAft>
              <a:buSzPts val="1100"/>
              <a:buAutoNum type="arabicPeriod"/>
            </a:pPr>
            <a:r>
              <a:rPr lang="en"/>
              <a:t>To build training data from motion datasets, we synthesize IMU signals using wrist poses, following the protocol in [31, 67, 68].</a:t>
            </a:r>
            <a:endParaRPr/>
          </a:p>
          <a:p>
            <a:pPr indent="-298450" lvl="0" marL="457200" rtl="0" algn="l">
              <a:spcBef>
                <a:spcPts val="0"/>
              </a:spcBef>
              <a:spcAft>
                <a:spcPts val="0"/>
              </a:spcAft>
              <a:buSzPts val="1100"/>
              <a:buAutoNum type="arabicPeriod"/>
            </a:pPr>
            <a:r>
              <a:rPr lang="en"/>
              <a:t>For demonstrations with real-world IMU data using smartwatches, we apply filtering to reduce noise as in [31] beforehand.</a:t>
            </a:r>
            <a:endParaRPr/>
          </a:p>
          <a:p>
            <a:pPr indent="-298450" lvl="0" marL="457200" rtl="0" algn="l">
              <a:spcBef>
                <a:spcPts val="0"/>
              </a:spcBef>
              <a:spcAft>
                <a:spcPts val="0"/>
              </a:spcAft>
              <a:buSzPts val="1100"/>
              <a:buAutoNum type="arabicPeriod"/>
            </a:pPr>
            <a:r>
              <a:rPr lang="en"/>
              <a:t>Evaluation Metrics. Mean Per Joint Position Error (MPJPE): Mean Per Joint Velocity Error (MPJVE): Jitter:</a:t>
            </a:r>
            <a:endParaRPr/>
          </a:p>
          <a:p>
            <a:pPr indent="-298450" lvl="0" marL="457200" rtl="0" algn="l">
              <a:spcBef>
                <a:spcPts val="0"/>
              </a:spcBef>
              <a:spcAft>
                <a:spcPts val="0"/>
              </a:spcAft>
              <a:buSzPts val="1100"/>
              <a:buAutoNum type="arabicPeriod"/>
            </a:pPr>
            <a:r>
              <a:rPr lang="en"/>
              <a:t>Thus, here, we compare our estimation module Fest with previous SOTAs based on (1) 6 IMUs (full body) [31, 67], and (2) VR devices (upper body, 6 DoF) [18],</a:t>
            </a:r>
            <a:endParaRPr/>
          </a:p>
          <a:p>
            <a:pPr indent="-298450" lvl="0" marL="457200" rtl="0" algn="l">
              <a:spcBef>
                <a:spcPts val="0"/>
              </a:spcBef>
              <a:spcAft>
                <a:spcPts val="0"/>
              </a:spcAft>
              <a:buSzPts val="1100"/>
              <a:buAutoNum type="arabicPeriod"/>
            </a:pPr>
            <a:r>
              <a:rPr lang="en"/>
              <a:t>IMU Baselines (Full Body): We compare ours with PIP [67] and TIP [31]. Both estimate motion from 6 IMU sensors on the full body; head, wrists, pelvis, and legs.</a:t>
            </a:r>
            <a:endParaRPr/>
          </a:p>
          <a:p>
            <a:pPr indent="-298450" lvl="0" marL="457200" rtl="0" algn="l">
              <a:spcBef>
                <a:spcPts val="0"/>
              </a:spcBef>
              <a:spcAft>
                <a:spcPts val="0"/>
              </a:spcAft>
              <a:buSzPts val="1100"/>
              <a:buAutoNum type="arabicPeriod"/>
            </a:pPr>
            <a:r>
              <a:rPr lang="en"/>
              <a:t>VR Baselines (Upper Body): We consider AGRoL [18], the state-of-the-art method for tracking full body motion from 3 6DoF (position and orientation) sensor signals from the head and both wrists, as a baseline.</a:t>
            </a:r>
            <a:endParaRPr/>
          </a:p>
          <a:p>
            <a:pPr indent="-298450" lvl="0" marL="457200" rtl="0" algn="l">
              <a:spcBef>
                <a:spcPts val="0"/>
              </a:spcBef>
              <a:spcAft>
                <a:spcPts val="0"/>
              </a:spcAft>
              <a:buSzPts val="1100"/>
              <a:buAutoNum type="arabicPeriod"/>
            </a:pPr>
            <a:r>
              <a:rPr lang="en"/>
              <a:t>Dataset. We follow the previous approaches [31, 67] by training the models on AMASS [43] dataset and evaluating on the TotalCapture [56] dataset with real IMU data.</a:t>
            </a:r>
            <a:endParaRPr/>
          </a:p>
          <a:p>
            <a:pPr indent="-298450" lvl="0" marL="457200" rtl="0" algn="l">
              <a:spcBef>
                <a:spcPts val="0"/>
              </a:spcBef>
              <a:spcAft>
                <a:spcPts val="0"/>
              </a:spcAft>
              <a:buSzPts val="1100"/>
              <a:buAutoNum type="arabicPeriod"/>
            </a:pPr>
            <a:r>
              <a:rPr lang="en"/>
              <a:t>For quantitative comparison, we generate train/test/validation split from a subset of AMASS dataset (CMU [57], HDM05 [48], BMLMovi [19]). We first evaluate our motion estimation module and AGRoL on the testing split of AMASS dataset. Additionally, we also demonstrate the generalization ability of the modules by testing on the HPS [23] dataset.</a:t>
            </a:r>
            <a:endParaRPr/>
          </a:p>
          <a:p>
            <a:pPr indent="-298450" lvl="0" marL="457200" rtl="0" algn="l">
              <a:spcBef>
                <a:spcPts val="0"/>
              </a:spcBef>
              <a:spcAft>
                <a:spcPts val="0"/>
              </a:spcAft>
              <a:buSzPts val="1100"/>
              <a:buAutoNum type="arabicPeriod"/>
            </a:pPr>
            <a:r>
              <a:rPr lang="en"/>
              <a:t>For quantitative evaluation, we capture our own dataset by wearing XSens MVN Link [10] and our lightweight setups together, where we use XSens as ground truth data.</a:t>
            </a:r>
            <a:endParaRPr/>
          </a:p>
          <a:p>
            <a:pPr indent="-298450" lvl="0" marL="457200" rtl="0" algn="l">
              <a:spcBef>
                <a:spcPts val="0"/>
              </a:spcBef>
              <a:spcAft>
                <a:spcPts val="0"/>
              </a:spcAft>
              <a:buSzPts val="1100"/>
              <a:buAutoNum type="arabicPeriod"/>
            </a:pPr>
            <a:r>
              <a:rPr lang="en"/>
              <a:t>Although the off-the-shelf models (e.g., DROID-SLAM) in our method are robust and show reliable results in most cases, our method does not work in rare catastrophic failures of the off-the-shelf models.</a:t>
            </a:r>
            <a:endParaRPr/>
          </a:p>
          <a:p>
            <a:pPr indent="-298450" lvl="0" marL="457200" rtl="0" algn="l">
              <a:spcBef>
                <a:spcPts val="0"/>
              </a:spcBef>
              <a:spcAft>
                <a:spcPts val="0"/>
              </a:spcAft>
              <a:buSzPts val="1100"/>
              <a:buAutoNum type="arabicPeriod"/>
            </a:pPr>
            <a:r>
              <a:rPr lang="en"/>
              <a:t>[Doesn’t handle body shape]</a:t>
            </a:r>
            <a:endParaRPr/>
          </a:p>
          <a:p>
            <a:pPr indent="-298450" lvl="0" marL="457200" rtl="0" algn="l">
              <a:spcBef>
                <a:spcPts val="0"/>
              </a:spcBef>
              <a:spcAft>
                <a:spcPts val="0"/>
              </a:spcAft>
              <a:buSzPts val="1100"/>
              <a:buAutoNum type="arabicPeriod"/>
            </a:pPr>
            <a:r>
              <a:rPr lang="en"/>
              <a:t>Readings IMU Sensor Signals from Smartwatches. For demonstrations with smartwatches, we use Apple Watch SE2 [1] and the SensorLog app [8] to record and access IMU sensor data. From the recorded sensor signals, IMU rotations are obtained from “motionQuaternion” and accelerations from “motionAcceleration” of the Apple Watch OS [2]. The sensor data are recorded in 30 FPS. Furthermore, we apply an average filter on the acceleration data (window length: 7).</a:t>
            </a:r>
            <a:endParaRPr/>
          </a:p>
          <a:p>
            <a:pPr indent="-298450" lvl="0" marL="457200" rtl="0" algn="l">
              <a:spcBef>
                <a:spcPts val="0"/>
              </a:spcBef>
              <a:spcAft>
                <a:spcPts val="0"/>
              </a:spcAft>
              <a:buSzPts val="1100"/>
              <a:buAutoNum type="arabicPeriod"/>
            </a:pPr>
            <a:r>
              <a:rPr lang="en"/>
              <a:t>Head-Mounted Camera. We use GoPro cameras for the head-mounted camera. To determine the timecode (in microseconds) when the camera shutter is pressed, we use the Open-GoPro Python SDK [4] to activate the camera shutter.</a:t>
            </a:r>
            <a:endParaRPr/>
          </a:p>
          <a:p>
            <a:pPr indent="-298450" lvl="0" marL="457200" rtl="0" algn="l">
              <a:spcBef>
                <a:spcPts val="0"/>
              </a:spcBef>
              <a:spcAft>
                <a:spcPts val="0"/>
              </a:spcAft>
              <a:buSzPts val="1100"/>
              <a:buAutoNum type="arabicPeriod"/>
            </a:pPr>
            <a:r>
              <a:rPr lang="en"/>
              <a:t>For coordinate alignment, the user has to follow 4 steps: (1) put the smartwatches (IMU sensors) on the calibration board for 3 seconds as in Fig. 8 (a); (2) wear the watches and stand in T-pose for 3 seconds; (3) put the camera on 4 positions on the calibration board as in Fig. 8 (b); (4) stand still for 10 seconds and swing arms up and down as in Fig. 10 for time synchronization.</a:t>
            </a:r>
            <a:endParaRPr/>
          </a:p>
          <a:p>
            <a:pPr indent="-298450" lvl="0" marL="457200" rtl="0" algn="l">
              <a:spcBef>
                <a:spcPts val="0"/>
              </a:spcBef>
              <a:spcAft>
                <a:spcPts val="0"/>
              </a:spcAft>
              <a:buSzPts val="1100"/>
              <a:buAutoNum type="arabicPeriod"/>
            </a:pPr>
            <a:r>
              <a:rPr lang="en"/>
              <a:t>The scale of arbitrary coordinates of SLAM is set by measuring the distances in the calibration board in Fig. 8. The initial height h0 is given by measuring the distance between the board and the floor the user stands on during the alignment procedure. The camera poses before and after alignment are in Fig. 9.</a:t>
            </a:r>
            <a:endParaRPr/>
          </a:p>
          <a:p>
            <a:pPr indent="-298450" lvl="0" marL="457200" rtl="0" algn="l">
              <a:spcBef>
                <a:spcPts val="0"/>
              </a:spcBef>
              <a:spcAft>
                <a:spcPts val="0"/>
              </a:spcAft>
              <a:buSzPts val="1100"/>
              <a:buAutoNum type="arabicPeriod"/>
            </a:pPr>
            <a:r>
              <a:rPr lang="en"/>
              <a:t>The initial time synchronization between</a:t>
            </a:r>
            <a:endParaRPr/>
          </a:p>
          <a:p>
            <a:pPr indent="-298450" lvl="0" marL="457200" rtl="0" algn="l">
              <a:spcBef>
                <a:spcPts val="0"/>
              </a:spcBef>
              <a:spcAft>
                <a:spcPts val="0"/>
              </a:spcAft>
              <a:buSzPts val="1100"/>
              <a:buAutoNum type="arabicPeriod"/>
            </a:pPr>
            <a:r>
              <a:rPr lang="en"/>
              <a:t>IMU sensors and the head-mounted camera is set by the timecodes generated from the sensors. However, empirically we found there were minor errors in the timecode and therefore should be adjusted. For the adjustment, the user is asked to stand still and swing their arms up and down, as in Fig. 10 (a). When the hands move up to the highest position close to the camera (Fig. 10 (a)), the IMU sensor signals show a specific peak as in Fig. 10 (b). The time synchronization is done by aligning the two. We empirically found out that swinging is more robust than clapping, as in some cases the force transmitted to the wrist sensor during clapping can cause sensor peaks to spike.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04f985f4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d04f985f4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d04f985f4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d04f985f4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d04f985f4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d04f985f4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d04f985f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d04f985f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04f985f4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04f985f4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d04f985f4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d04f985f4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04f985f4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04f985f4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04f985f4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d04f985f4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d04f985f4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d04f985f4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d04f985f4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d04f985f4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04f985f4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d04f985f4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0042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1800">
                <a:latin typeface="Calibri"/>
                <a:ea typeface="Calibri"/>
                <a:cs typeface="Calibri"/>
                <a:sym typeface="Calibri"/>
              </a:rPr>
              <a:t>Journal Club</a:t>
            </a:r>
            <a:endParaRPr sz="1800">
              <a:latin typeface="Calibri"/>
              <a:ea typeface="Calibri"/>
              <a:cs typeface="Calibri"/>
              <a:sym typeface="Calibri"/>
            </a:endParaRPr>
          </a:p>
          <a:p>
            <a:pPr indent="0" lvl="0" marL="0" rtl="0" algn="ctr">
              <a:spcBef>
                <a:spcPts val="0"/>
              </a:spcBef>
              <a:spcAft>
                <a:spcPts val="0"/>
              </a:spcAft>
              <a:buNone/>
            </a:pPr>
            <a:r>
              <a:t/>
            </a:r>
            <a:endParaRPr sz="1800">
              <a:latin typeface="Calibri"/>
              <a:ea typeface="Calibri"/>
              <a:cs typeface="Calibri"/>
              <a:sym typeface="Calibri"/>
            </a:endParaRPr>
          </a:p>
          <a:p>
            <a:pPr indent="0" lvl="0" marL="0" rtl="0" algn="ctr">
              <a:spcBef>
                <a:spcPts val="0"/>
              </a:spcBef>
              <a:spcAft>
                <a:spcPts val="0"/>
              </a:spcAft>
              <a:buNone/>
            </a:pPr>
            <a:r>
              <a:rPr lang="en" sz="2600">
                <a:latin typeface="Calibri"/>
                <a:ea typeface="Calibri"/>
                <a:cs typeface="Calibri"/>
                <a:sym typeface="Calibri"/>
              </a:rPr>
              <a:t>SMPLer-X: Scaling Up Expressive Human Pose and Shape Estimation</a:t>
            </a:r>
            <a:endParaRPr sz="2600">
              <a:latin typeface="Calibri"/>
              <a:ea typeface="Calibri"/>
              <a:cs typeface="Calibri"/>
              <a:sym typeface="Calibri"/>
            </a:endParaRPr>
          </a:p>
          <a:p>
            <a:pPr indent="0" lvl="0" marL="0" rtl="0" algn="ctr">
              <a:spcBef>
                <a:spcPts val="0"/>
              </a:spcBef>
              <a:spcAft>
                <a:spcPts val="0"/>
              </a:spcAft>
              <a:buNone/>
            </a:pPr>
            <a:r>
              <a:t/>
            </a:r>
            <a:endParaRPr sz="2200">
              <a:solidFill>
                <a:srgbClr val="666666"/>
              </a:solidFill>
              <a:latin typeface="Calibri"/>
              <a:ea typeface="Calibri"/>
              <a:cs typeface="Calibri"/>
              <a:sym typeface="Calibri"/>
            </a:endParaRPr>
          </a:p>
          <a:p>
            <a:pPr indent="0" lvl="0" marL="0" rtl="0" algn="ctr">
              <a:spcBef>
                <a:spcPts val="0"/>
              </a:spcBef>
              <a:spcAft>
                <a:spcPts val="0"/>
              </a:spcAft>
              <a:buNone/>
            </a:pPr>
            <a:r>
              <a:rPr lang="en" sz="2200">
                <a:solidFill>
                  <a:srgbClr val="666666"/>
                </a:solidFill>
                <a:latin typeface="Calibri"/>
                <a:ea typeface="Calibri"/>
                <a:cs typeface="Calibri"/>
                <a:sym typeface="Calibri"/>
              </a:rPr>
              <a:t>NIPS 2024</a:t>
            </a:r>
            <a:endParaRPr sz="2200">
              <a:solidFill>
                <a:srgbClr val="666666"/>
              </a:solidFill>
              <a:latin typeface="Calibri"/>
              <a:ea typeface="Calibri"/>
              <a:cs typeface="Calibri"/>
              <a:sym typeface="Calibri"/>
            </a:endParaRPr>
          </a:p>
        </p:txBody>
      </p:sp>
      <p:sp>
        <p:nvSpPr>
          <p:cNvPr id="55" name="Google Shape;55;p13"/>
          <p:cNvSpPr txBox="1"/>
          <p:nvPr>
            <p:ph idx="1" type="subTitle"/>
          </p:nvPr>
        </p:nvSpPr>
        <p:spPr>
          <a:xfrm>
            <a:off x="311700" y="3335975"/>
            <a:ext cx="8520600" cy="1584900"/>
          </a:xfrm>
          <a:prstGeom prst="rect">
            <a:avLst/>
          </a:prstGeom>
        </p:spPr>
        <p:txBody>
          <a:bodyPr anchorCtr="0" anchor="t" bIns="91425" lIns="91425" spcFirstLastPara="1" rIns="91425" wrap="square" tIns="91425">
            <a:normAutofit lnSpcReduction="20000"/>
          </a:bodyPr>
          <a:lstStyle/>
          <a:p>
            <a:pPr indent="0" lvl="0" marL="0" rtl="0" algn="ctr">
              <a:lnSpc>
                <a:spcPct val="115000"/>
              </a:lnSpc>
              <a:spcBef>
                <a:spcPts val="0"/>
              </a:spcBef>
              <a:spcAft>
                <a:spcPts val="0"/>
              </a:spcAft>
              <a:buClr>
                <a:schemeClr val="dk1"/>
              </a:buClr>
              <a:buSzPts val="1100"/>
              <a:buFont typeface="Arial"/>
              <a:buNone/>
            </a:pPr>
            <a:r>
              <a:rPr lang="en" sz="1290">
                <a:latin typeface="Calibri"/>
                <a:ea typeface="Calibri"/>
                <a:cs typeface="Calibri"/>
                <a:sym typeface="Calibri"/>
              </a:rPr>
              <a:t>Zhongang Cai (1,2,3), Wanqi Yin (</a:t>
            </a:r>
            <a:r>
              <a:rPr lang="en" sz="1290">
                <a:latin typeface="Calibri"/>
                <a:ea typeface="Calibri"/>
                <a:cs typeface="Calibri"/>
                <a:sym typeface="Calibri"/>
              </a:rPr>
              <a:t>2,4)</a:t>
            </a:r>
            <a:r>
              <a:rPr lang="en" sz="1290">
                <a:latin typeface="Calibri"/>
                <a:ea typeface="Calibri"/>
                <a:cs typeface="Calibri"/>
                <a:sym typeface="Calibri"/>
              </a:rPr>
              <a:t>, Ailing Zeng (5), Chen Wei (2), Qingping Sun (2),</a:t>
            </a:r>
            <a:endParaRPr sz="129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sz="1290">
                <a:latin typeface="Calibri"/>
                <a:ea typeface="Calibri"/>
                <a:cs typeface="Calibri"/>
                <a:sym typeface="Calibri"/>
              </a:rPr>
              <a:t>Yanjun Wang (2), Hui En Pang (1,2), Haiyi Mei (2), Mingyuan Zhang (1),</a:t>
            </a:r>
            <a:endParaRPr sz="1290">
              <a:latin typeface="Calibri"/>
              <a:ea typeface="Calibri"/>
              <a:cs typeface="Calibri"/>
              <a:sym typeface="Calibri"/>
            </a:endParaRPr>
          </a:p>
          <a:p>
            <a:pPr indent="0" lvl="0" marL="0" rtl="0" algn="ctr">
              <a:lnSpc>
                <a:spcPct val="115000"/>
              </a:lnSpc>
              <a:spcBef>
                <a:spcPts val="0"/>
              </a:spcBef>
              <a:spcAft>
                <a:spcPts val="0"/>
              </a:spcAft>
              <a:buSzPts val="1100"/>
              <a:buNone/>
            </a:pPr>
            <a:r>
              <a:rPr lang="en" sz="1290">
                <a:latin typeface="Calibri"/>
                <a:ea typeface="Calibri"/>
                <a:cs typeface="Calibri"/>
                <a:sym typeface="Calibri"/>
              </a:rPr>
              <a:t>Lei Zhang (5), Chen Change Loy (1), Lei Yang (2,3), Ziwei Liu (1)</a:t>
            </a:r>
            <a:endParaRPr sz="129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t/>
            </a:r>
            <a:endParaRPr sz="1290">
              <a:latin typeface="Calibri"/>
              <a:ea typeface="Calibri"/>
              <a:cs typeface="Calibri"/>
              <a:sym typeface="Calibri"/>
            </a:endParaRPr>
          </a:p>
          <a:p>
            <a:pPr indent="-310515" lvl="0" marL="457200" rtl="0" algn="ctr">
              <a:lnSpc>
                <a:spcPct val="115000"/>
              </a:lnSpc>
              <a:spcBef>
                <a:spcPts val="0"/>
              </a:spcBef>
              <a:spcAft>
                <a:spcPts val="0"/>
              </a:spcAft>
              <a:buSzPts val="1290"/>
              <a:buFont typeface="Calibri"/>
              <a:buAutoNum type="arabicParenBoth"/>
            </a:pPr>
            <a:r>
              <a:rPr lang="en" sz="1290">
                <a:latin typeface="Calibri"/>
                <a:ea typeface="Calibri"/>
                <a:cs typeface="Calibri"/>
                <a:sym typeface="Calibri"/>
              </a:rPr>
              <a:t>S-Lab, Nanyang Technological University, (2) SenseTime Research, (3) Shanghai AI Laboratory,</a:t>
            </a:r>
            <a:endParaRPr sz="1290">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lang="en" sz="1290">
                <a:latin typeface="Calibri"/>
                <a:ea typeface="Calibri"/>
                <a:cs typeface="Calibri"/>
                <a:sym typeface="Calibri"/>
              </a:rPr>
              <a:t>(4) The University of Tokyo, 5 International Digital Economy Academy (IDEA)</a:t>
            </a:r>
            <a:endParaRPr sz="1290">
              <a:latin typeface="Calibri"/>
              <a:ea typeface="Calibri"/>
              <a:cs typeface="Calibri"/>
              <a:sym typeface="Calibri"/>
            </a:endParaRPr>
          </a:p>
          <a:p>
            <a:pPr indent="0" lvl="0" marL="0" rtl="0" algn="ctr">
              <a:lnSpc>
                <a:spcPct val="115000"/>
              </a:lnSpc>
              <a:spcBef>
                <a:spcPts val="0"/>
              </a:spcBef>
              <a:spcAft>
                <a:spcPts val="0"/>
              </a:spcAft>
              <a:buSzPts val="1018"/>
              <a:buNone/>
            </a:pPr>
            <a:r>
              <a:t/>
            </a:r>
            <a:endParaRPr sz="1290">
              <a:latin typeface="Calibri"/>
              <a:ea typeface="Calibri"/>
              <a:cs typeface="Calibri"/>
              <a:sym typeface="Calibri"/>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Conclusions</a:t>
            </a:r>
            <a:endParaRPr>
              <a:latin typeface="Calibri"/>
              <a:ea typeface="Calibri"/>
              <a:cs typeface="Calibri"/>
              <a:sym typeface="Calibri"/>
            </a:endParaRPr>
          </a:p>
        </p:txBody>
      </p:sp>
      <p:sp>
        <p:nvSpPr>
          <p:cNvPr id="141" name="Google Shape;14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alibri"/>
              <a:buAutoNum type="arabicPeriod"/>
            </a:pPr>
            <a:r>
              <a:rPr lang="en">
                <a:latin typeface="Calibri"/>
                <a:ea typeface="Calibri"/>
                <a:cs typeface="Calibri"/>
                <a:sym typeface="Calibri"/>
              </a:rPr>
              <a:t>More training data leads to better performance in terms of MPE</a:t>
            </a:r>
            <a:endParaRPr>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en">
                <a:latin typeface="Calibri"/>
                <a:ea typeface="Calibri"/>
                <a:cs typeface="Calibri"/>
                <a:sym typeface="Calibri"/>
              </a:rPr>
              <a:t>A larger foundation model performs better at any given amount of data. However, the marginal benefits of scaling up decrease for the larger models</a:t>
            </a:r>
            <a:endParaRPr>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en">
                <a:latin typeface="Calibri"/>
                <a:ea typeface="Calibri"/>
                <a:cs typeface="Calibri"/>
                <a:sym typeface="Calibri"/>
              </a:rPr>
              <a:t>The foundation model always performs better for each dataset than the model trained only on the training set of that dataset</a:t>
            </a:r>
            <a:endParaRPr>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en">
                <a:latin typeface="Calibri"/>
                <a:ea typeface="Calibri"/>
                <a:cs typeface="Calibri"/>
                <a:sym typeface="Calibri"/>
              </a:rPr>
              <a:t>Fine-tuning the foundation model on a new dataset is faster than training a model from scratch and results in better performance</a:t>
            </a:r>
            <a:endParaRPr>
              <a:latin typeface="Calibri"/>
              <a:ea typeface="Calibri"/>
              <a:cs typeface="Calibri"/>
              <a:sym typeface="Calibri"/>
            </a:endParaRPr>
          </a:p>
          <a:p>
            <a:pPr indent="-342900" lvl="0" marL="457200" rtl="0" algn="l">
              <a:spcBef>
                <a:spcPts val="0"/>
              </a:spcBef>
              <a:spcAft>
                <a:spcPts val="0"/>
              </a:spcAft>
              <a:buSzPts val="1800"/>
              <a:buFont typeface="Calibri"/>
              <a:buAutoNum type="arabicPeriod"/>
            </a:pPr>
            <a:r>
              <a:rPr lang="en">
                <a:latin typeface="Calibri"/>
                <a:ea typeface="Calibri"/>
                <a:cs typeface="Calibri"/>
                <a:sym typeface="Calibri"/>
              </a:rPr>
              <a:t>SMPL only datasets can be used to increase the foundation model training data by converting SMPL parameters to SMPL-X </a:t>
            </a:r>
            <a:endParaRPr>
              <a:latin typeface="Calibri"/>
              <a:ea typeface="Calibri"/>
              <a:cs typeface="Calibri"/>
              <a:sym typeface="Calibri"/>
            </a:endParaRPr>
          </a:p>
        </p:txBody>
      </p:sp>
      <p:sp>
        <p:nvSpPr>
          <p:cNvPr id="142" name="Google Shape;14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Dataset evaluation</a:t>
            </a:r>
            <a:endParaRPr>
              <a:latin typeface="Calibri"/>
              <a:ea typeface="Calibri"/>
              <a:cs typeface="Calibri"/>
              <a:sym typeface="Calibri"/>
            </a:endParaRPr>
          </a:p>
        </p:txBody>
      </p:sp>
      <p:sp>
        <p:nvSpPr>
          <p:cNvPr id="148" name="Google Shape;148;p23"/>
          <p:cNvSpPr txBox="1"/>
          <p:nvPr>
            <p:ph idx="1" type="body"/>
          </p:nvPr>
        </p:nvSpPr>
        <p:spPr>
          <a:xfrm>
            <a:off x="311700" y="3475275"/>
            <a:ext cx="8520600" cy="1093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Dataset size is not strongly associated with it’s performance</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In-the-wild datasets (contain diverse scenes) generalize better</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Knowledge learned from synthetic datasets are transferable to real-world scenarios</a:t>
            </a:r>
            <a:endParaRPr sz="1400">
              <a:latin typeface="Calibri"/>
              <a:ea typeface="Calibri"/>
              <a:cs typeface="Calibri"/>
              <a:sym typeface="Calibri"/>
            </a:endParaRPr>
          </a:p>
          <a:p>
            <a:pPr indent="-317500" lvl="0" marL="457200" rtl="0" algn="l">
              <a:spcBef>
                <a:spcPts val="0"/>
              </a:spcBef>
              <a:spcAft>
                <a:spcPts val="0"/>
              </a:spcAft>
              <a:buSzPts val="1400"/>
              <a:buFont typeface="Calibri"/>
              <a:buAutoNum type="arabicPeriod"/>
            </a:pPr>
            <a:r>
              <a:rPr lang="en" sz="1400">
                <a:latin typeface="Calibri"/>
                <a:ea typeface="Calibri"/>
                <a:cs typeface="Calibri"/>
                <a:sym typeface="Calibri"/>
              </a:rPr>
              <a:t>P</a:t>
            </a:r>
            <a:r>
              <a:rPr lang="en" sz="1400">
                <a:latin typeface="Calibri"/>
                <a:ea typeface="Calibri"/>
                <a:cs typeface="Calibri"/>
                <a:sym typeface="Calibri"/>
              </a:rPr>
              <a:t>seudo-SMPL-X annotations are more helpful than p</a:t>
            </a:r>
            <a:r>
              <a:rPr lang="en" sz="1400">
                <a:latin typeface="Calibri"/>
                <a:ea typeface="Calibri"/>
                <a:cs typeface="Calibri"/>
                <a:sym typeface="Calibri"/>
              </a:rPr>
              <a:t>seudo-SMPL annotations for model generalizability</a:t>
            </a:r>
            <a:endParaRPr sz="1400">
              <a:latin typeface="Calibri"/>
              <a:ea typeface="Calibri"/>
              <a:cs typeface="Calibri"/>
              <a:sym typeface="Calibri"/>
            </a:endParaRPr>
          </a:p>
        </p:txBody>
      </p:sp>
      <p:sp>
        <p:nvSpPr>
          <p:cNvPr id="149" name="Google Shape;149;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0" name="Google Shape;150;p23"/>
          <p:cNvSpPr txBox="1"/>
          <p:nvPr/>
        </p:nvSpPr>
        <p:spPr>
          <a:xfrm>
            <a:off x="0" y="4703625"/>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Figure 3</a:t>
            </a:r>
            <a:endParaRPr sz="1200">
              <a:solidFill>
                <a:schemeClr val="dk2"/>
              </a:solidFill>
              <a:latin typeface="Calibri"/>
              <a:ea typeface="Calibri"/>
              <a:cs typeface="Calibri"/>
              <a:sym typeface="Calibri"/>
            </a:endParaRPr>
          </a:p>
        </p:txBody>
      </p:sp>
      <p:pic>
        <p:nvPicPr>
          <p:cNvPr id="151" name="Google Shape;151;p23"/>
          <p:cNvPicPr preferRelativeResize="0"/>
          <p:nvPr/>
        </p:nvPicPr>
        <p:blipFill>
          <a:blip r:embed="rId3">
            <a:alphaModFix/>
          </a:blip>
          <a:stretch>
            <a:fillRect/>
          </a:stretch>
        </p:blipFill>
        <p:spPr>
          <a:xfrm>
            <a:off x="311700" y="1152475"/>
            <a:ext cx="8520599" cy="21609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Appendix: fine-tuning</a:t>
            </a:r>
            <a:endParaRPr>
              <a:latin typeface="Calibri"/>
              <a:ea typeface="Calibri"/>
              <a:cs typeface="Calibri"/>
              <a:sym typeface="Calibri"/>
            </a:endParaRPr>
          </a:p>
        </p:txBody>
      </p:sp>
      <p:sp>
        <p:nvSpPr>
          <p:cNvPr id="157" name="Google Shape;15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4"/>
          <p:cNvSpPr txBox="1"/>
          <p:nvPr/>
        </p:nvSpPr>
        <p:spPr>
          <a:xfrm>
            <a:off x="0" y="4703625"/>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Table 12</a:t>
            </a:r>
            <a:endParaRPr sz="1200">
              <a:solidFill>
                <a:schemeClr val="dk2"/>
              </a:solidFill>
              <a:latin typeface="Calibri"/>
              <a:ea typeface="Calibri"/>
              <a:cs typeface="Calibri"/>
              <a:sym typeface="Calibri"/>
            </a:endParaRPr>
          </a:p>
        </p:txBody>
      </p:sp>
      <p:pic>
        <p:nvPicPr>
          <p:cNvPr id="159" name="Google Shape;159;p24"/>
          <p:cNvPicPr preferRelativeResize="0"/>
          <p:nvPr/>
        </p:nvPicPr>
        <p:blipFill>
          <a:blip r:embed="rId3">
            <a:alphaModFix/>
          </a:blip>
          <a:stretch>
            <a:fillRect/>
          </a:stretch>
        </p:blipFill>
        <p:spPr>
          <a:xfrm>
            <a:off x="311700" y="1548900"/>
            <a:ext cx="8520602" cy="27064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Contributions</a:t>
            </a:r>
            <a:endParaRPr>
              <a:latin typeface="Calibri"/>
              <a:ea typeface="Calibri"/>
              <a:cs typeface="Calibri"/>
              <a:sym typeface="Calibri"/>
            </a:endParaRPr>
          </a:p>
        </p:txBody>
      </p:sp>
      <p:sp>
        <p:nvSpPr>
          <p:cNvPr id="62" name="Google Shape;62;p14"/>
          <p:cNvSpPr txBox="1"/>
          <p:nvPr>
            <p:ph idx="1" type="body"/>
          </p:nvPr>
        </p:nvSpPr>
        <p:spPr>
          <a:xfrm>
            <a:off x="311700" y="1152475"/>
            <a:ext cx="4260300" cy="3416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Calibri"/>
              <a:buAutoNum type="arabicPeriod"/>
            </a:pPr>
            <a:r>
              <a:rPr lang="en" sz="1600">
                <a:latin typeface="Calibri"/>
                <a:ea typeface="Calibri"/>
                <a:cs typeface="Calibri"/>
                <a:sym typeface="Calibri"/>
              </a:rPr>
              <a:t>Proposing a generalist foundation vision model for single-view RGB video expressive human pose and shape estimation</a:t>
            </a:r>
            <a:endParaRPr sz="1600">
              <a:latin typeface="Calibri"/>
              <a:ea typeface="Calibri"/>
              <a:cs typeface="Calibri"/>
              <a:sym typeface="Calibri"/>
            </a:endParaRPr>
          </a:p>
          <a:p>
            <a:pPr indent="-330200" lvl="0" marL="457200" rtl="0" algn="l">
              <a:spcBef>
                <a:spcPts val="0"/>
              </a:spcBef>
              <a:spcAft>
                <a:spcPts val="0"/>
              </a:spcAft>
              <a:buSzPts val="1600"/>
              <a:buFont typeface="Calibri"/>
              <a:buAutoNum type="arabicPeriod"/>
            </a:pPr>
            <a:r>
              <a:rPr lang="en" sz="1600">
                <a:latin typeface="Calibri"/>
                <a:ea typeface="Calibri"/>
                <a:cs typeface="Calibri"/>
                <a:sym typeface="Calibri"/>
              </a:rPr>
              <a:t>Benchmarking the generalizability of EHPS datasets</a:t>
            </a:r>
            <a:endParaRPr sz="1600">
              <a:latin typeface="Calibri"/>
              <a:ea typeface="Calibri"/>
              <a:cs typeface="Calibri"/>
              <a:sym typeface="Calibri"/>
            </a:endParaRPr>
          </a:p>
        </p:txBody>
      </p:sp>
      <p:pic>
        <p:nvPicPr>
          <p:cNvPr id="63" name="Google Shape;63;p14"/>
          <p:cNvPicPr preferRelativeResize="0"/>
          <p:nvPr/>
        </p:nvPicPr>
        <p:blipFill>
          <a:blip r:embed="rId3">
            <a:alphaModFix/>
          </a:blip>
          <a:stretch>
            <a:fillRect/>
          </a:stretch>
        </p:blipFill>
        <p:spPr>
          <a:xfrm>
            <a:off x="5168500" y="587971"/>
            <a:ext cx="3663825" cy="2057825"/>
          </a:xfrm>
          <a:prstGeom prst="rect">
            <a:avLst/>
          </a:prstGeom>
          <a:noFill/>
          <a:ln>
            <a:noFill/>
          </a:ln>
        </p:spPr>
      </p:pic>
      <p:pic>
        <p:nvPicPr>
          <p:cNvPr id="64" name="Google Shape;64;p14"/>
          <p:cNvPicPr preferRelativeResize="0"/>
          <p:nvPr/>
        </p:nvPicPr>
        <p:blipFill>
          <a:blip r:embed="rId4">
            <a:alphaModFix/>
          </a:blip>
          <a:stretch>
            <a:fillRect/>
          </a:stretch>
        </p:blipFill>
        <p:spPr>
          <a:xfrm>
            <a:off x="5168517" y="2645795"/>
            <a:ext cx="3663783" cy="2057825"/>
          </a:xfrm>
          <a:prstGeom prst="rect">
            <a:avLst/>
          </a:prstGeom>
          <a:noFill/>
          <a:ln>
            <a:noFill/>
          </a:ln>
        </p:spPr>
      </p:pic>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 name="Google Shape;66;p14"/>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Videos: https://caizhongang.com/projects/SMPLer-X/</a:t>
            </a:r>
            <a:endParaRPr sz="120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Datasets</a:t>
            </a:r>
            <a:endParaRPr>
              <a:latin typeface="Calibri"/>
              <a:ea typeface="Calibri"/>
              <a:cs typeface="Calibri"/>
              <a:sym typeface="Calibri"/>
            </a:endParaRPr>
          </a:p>
        </p:txBody>
      </p:sp>
      <p:sp>
        <p:nvSpPr>
          <p:cNvPr id="72" name="Google Shape;72;p15"/>
          <p:cNvSpPr txBox="1"/>
          <p:nvPr>
            <p:ph idx="1" type="body"/>
          </p:nvPr>
        </p:nvSpPr>
        <p:spPr>
          <a:xfrm>
            <a:off x="311700" y="1152475"/>
            <a:ext cx="4260300" cy="3416400"/>
          </a:xfrm>
          <a:prstGeom prst="rect">
            <a:avLst/>
          </a:prstGeom>
        </p:spPr>
        <p:txBody>
          <a:bodyPr anchorCtr="0" anchor="ctr" bIns="91425" lIns="91425" spcFirstLastPara="1" rIns="91425" wrap="square" tIns="91425">
            <a:noAutofit/>
          </a:bodyPr>
          <a:lstStyle/>
          <a:p>
            <a:pPr indent="-332105" lvl="0" marL="457200" rtl="0" algn="l">
              <a:lnSpc>
                <a:spcPct val="105000"/>
              </a:lnSpc>
              <a:spcBef>
                <a:spcPts val="0"/>
              </a:spcBef>
              <a:spcAft>
                <a:spcPts val="0"/>
              </a:spcAft>
              <a:buSzPts val="1630"/>
              <a:buFont typeface="Calibri"/>
              <a:buChar char="●"/>
            </a:pPr>
            <a:r>
              <a:rPr lang="en" sz="1629">
                <a:latin typeface="Calibri"/>
                <a:ea typeface="Calibri"/>
                <a:cs typeface="Calibri"/>
                <a:sym typeface="Calibri"/>
              </a:rPr>
              <a:t>Training is done using the datasets mentioned in the Table.</a:t>
            </a:r>
            <a:endParaRPr sz="1629">
              <a:latin typeface="Calibri"/>
              <a:ea typeface="Calibri"/>
              <a:cs typeface="Calibri"/>
              <a:sym typeface="Calibri"/>
            </a:endParaRPr>
          </a:p>
          <a:p>
            <a:pPr indent="-332105" lvl="0" marL="457200" rtl="0" algn="l">
              <a:lnSpc>
                <a:spcPct val="105000"/>
              </a:lnSpc>
              <a:spcBef>
                <a:spcPts val="0"/>
              </a:spcBef>
              <a:spcAft>
                <a:spcPts val="0"/>
              </a:spcAft>
              <a:buSzPts val="1630"/>
              <a:buFont typeface="Calibri"/>
              <a:buChar char="●"/>
            </a:pPr>
            <a:r>
              <a:rPr lang="en" sz="1629">
                <a:latin typeface="Calibri"/>
                <a:ea typeface="Calibri"/>
                <a:cs typeface="Calibri"/>
                <a:sym typeface="Calibri"/>
              </a:rPr>
              <a:t>Evaluation is done on the following datasets:</a:t>
            </a:r>
            <a:endParaRPr sz="1629">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AGORA</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UBody</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EgoBody</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3DPW</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EHF</a:t>
            </a:r>
            <a:endParaRPr sz="1290">
              <a:latin typeface="Calibri"/>
              <a:ea typeface="Calibri"/>
              <a:cs typeface="Calibri"/>
              <a:sym typeface="Calibri"/>
            </a:endParaRPr>
          </a:p>
          <a:p>
            <a:pPr indent="-332105" lvl="0" marL="457200" rtl="0" algn="l">
              <a:lnSpc>
                <a:spcPct val="105000"/>
              </a:lnSpc>
              <a:spcBef>
                <a:spcPts val="0"/>
              </a:spcBef>
              <a:spcAft>
                <a:spcPts val="0"/>
              </a:spcAft>
              <a:buSzPts val="1630"/>
              <a:buFont typeface="Calibri"/>
              <a:buChar char="●"/>
            </a:pPr>
            <a:r>
              <a:rPr lang="en" sz="1629">
                <a:latin typeface="Calibri"/>
                <a:ea typeface="Calibri"/>
                <a:cs typeface="Calibri"/>
                <a:sym typeface="Calibri"/>
              </a:rPr>
              <a:t>Selection criteria:</a:t>
            </a:r>
            <a:endParaRPr sz="1629">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Accurate SMPL/SMPL-X</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Close to real-life </a:t>
            </a:r>
            <a:r>
              <a:rPr lang="en" sz="1290">
                <a:latin typeface="Calibri"/>
                <a:ea typeface="Calibri"/>
                <a:cs typeface="Calibri"/>
                <a:sym typeface="Calibri"/>
              </a:rPr>
              <a:t>scenarios</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Widely used</a:t>
            </a:r>
            <a:endParaRPr sz="1290">
              <a:latin typeface="Calibri"/>
              <a:ea typeface="Calibri"/>
              <a:cs typeface="Calibri"/>
              <a:sym typeface="Calibri"/>
            </a:endParaRPr>
          </a:p>
          <a:p>
            <a:pPr indent="-310515" lvl="1" marL="914400" rtl="0" algn="l">
              <a:lnSpc>
                <a:spcPct val="105000"/>
              </a:lnSpc>
              <a:spcBef>
                <a:spcPts val="0"/>
              </a:spcBef>
              <a:spcAft>
                <a:spcPts val="0"/>
              </a:spcAft>
              <a:buSzPts val="1290"/>
              <a:buFont typeface="Calibri"/>
              <a:buChar char="○"/>
            </a:pPr>
            <a:r>
              <a:rPr lang="en" sz="1290">
                <a:latin typeface="Calibri"/>
                <a:ea typeface="Calibri"/>
                <a:cs typeface="Calibri"/>
                <a:sym typeface="Calibri"/>
              </a:rPr>
              <a:t>Pre-defined test set</a:t>
            </a:r>
            <a:endParaRPr sz="1290">
              <a:latin typeface="Calibri"/>
              <a:ea typeface="Calibri"/>
              <a:cs typeface="Calibri"/>
              <a:sym typeface="Calibri"/>
            </a:endParaRPr>
          </a:p>
          <a:p>
            <a:pPr indent="0" lvl="0" marL="0" rtl="0" algn="l">
              <a:lnSpc>
                <a:spcPct val="105000"/>
              </a:lnSpc>
              <a:spcBef>
                <a:spcPts val="1200"/>
              </a:spcBef>
              <a:spcAft>
                <a:spcPts val="1200"/>
              </a:spcAft>
              <a:buSzPts val="935"/>
              <a:buNone/>
            </a:pPr>
            <a:r>
              <a:t/>
            </a:r>
            <a:endParaRPr sz="1629">
              <a:latin typeface="Calibri"/>
              <a:ea typeface="Calibri"/>
              <a:cs typeface="Calibri"/>
              <a:sym typeface="Calibri"/>
            </a:endParaRPr>
          </a:p>
        </p:txBody>
      </p:sp>
      <p:sp>
        <p:nvSpPr>
          <p:cNvPr id="73" name="Google Shape;7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4" name="Google Shape;74;p15"/>
          <p:cNvPicPr preferRelativeResize="0"/>
          <p:nvPr/>
        </p:nvPicPr>
        <p:blipFill rotWithShape="1">
          <a:blip r:embed="rId3">
            <a:alphaModFix/>
          </a:blip>
          <a:srcRect b="0" l="0" r="51300" t="0"/>
          <a:stretch/>
        </p:blipFill>
        <p:spPr>
          <a:xfrm>
            <a:off x="4649650" y="337275"/>
            <a:ext cx="3731951" cy="4231600"/>
          </a:xfrm>
          <a:prstGeom prst="rect">
            <a:avLst/>
          </a:prstGeom>
          <a:noFill/>
          <a:ln>
            <a:noFill/>
          </a:ln>
        </p:spPr>
      </p:pic>
      <p:sp>
        <p:nvSpPr>
          <p:cNvPr id="75" name="Google Shape;75;p15"/>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Table 1</a:t>
            </a:r>
            <a:endParaRPr sz="1200">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Architecture</a:t>
            </a:r>
            <a:endParaRPr>
              <a:latin typeface="Calibri"/>
              <a:ea typeface="Calibri"/>
              <a:cs typeface="Calibri"/>
              <a:sym typeface="Calibri"/>
            </a:endParaRPr>
          </a:p>
        </p:txBody>
      </p:sp>
      <p:sp>
        <p:nvSpPr>
          <p:cNvPr id="81" name="Google Shape;81;p16"/>
          <p:cNvSpPr txBox="1"/>
          <p:nvPr>
            <p:ph idx="1" type="body"/>
          </p:nvPr>
        </p:nvSpPr>
        <p:spPr>
          <a:xfrm>
            <a:off x="311700" y="3707413"/>
            <a:ext cx="8520600" cy="8616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Calibri"/>
              <a:buChar char="●"/>
            </a:pPr>
            <a:r>
              <a:rPr lang="en" sz="1600">
                <a:latin typeface="Calibri"/>
                <a:ea typeface="Calibri"/>
                <a:cs typeface="Calibri"/>
                <a:sym typeface="Calibri"/>
              </a:rPr>
              <a:t>Uses only a single-view RGB image as input</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lang="en" sz="1600">
                <a:latin typeface="Calibri"/>
                <a:ea typeface="Calibri"/>
                <a:cs typeface="Calibri"/>
                <a:sym typeface="Calibri"/>
              </a:rPr>
              <a:t>Only works for single-person scenarios</a:t>
            </a:r>
            <a:endParaRPr sz="1600">
              <a:latin typeface="Calibri"/>
              <a:ea typeface="Calibri"/>
              <a:cs typeface="Calibri"/>
              <a:sym typeface="Calibri"/>
            </a:endParaRPr>
          </a:p>
        </p:txBody>
      </p:sp>
      <p:sp>
        <p:nvSpPr>
          <p:cNvPr id="82" name="Google Shape;8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3" name="Google Shape;83;p16"/>
          <p:cNvPicPr preferRelativeResize="0"/>
          <p:nvPr/>
        </p:nvPicPr>
        <p:blipFill>
          <a:blip r:embed="rId3">
            <a:alphaModFix/>
          </a:blip>
          <a:stretch>
            <a:fillRect/>
          </a:stretch>
        </p:blipFill>
        <p:spPr>
          <a:xfrm>
            <a:off x="1121389" y="1152474"/>
            <a:ext cx="6901225" cy="2473300"/>
          </a:xfrm>
          <a:prstGeom prst="rect">
            <a:avLst/>
          </a:prstGeom>
          <a:noFill/>
          <a:ln>
            <a:noFill/>
          </a:ln>
        </p:spPr>
      </p:pic>
      <p:sp>
        <p:nvSpPr>
          <p:cNvPr id="84" name="Google Shape;84;p16"/>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Figure 4</a:t>
            </a:r>
            <a:endParaRPr sz="12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Training</a:t>
            </a:r>
            <a:endParaRPr>
              <a:latin typeface="Calibri"/>
              <a:ea typeface="Calibri"/>
              <a:cs typeface="Calibri"/>
              <a:sym typeface="Calibri"/>
            </a:endParaRPr>
          </a:p>
        </p:txBody>
      </p:sp>
      <p:sp>
        <p:nvSpPr>
          <p:cNvPr id="90" name="Google Shape;90;p17"/>
          <p:cNvSpPr txBox="1"/>
          <p:nvPr>
            <p:ph idx="1" type="body"/>
          </p:nvPr>
        </p:nvSpPr>
        <p:spPr>
          <a:xfrm>
            <a:off x="311700" y="1152475"/>
            <a:ext cx="8520600" cy="141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Training is done using 16 </a:t>
            </a:r>
            <a:r>
              <a:rPr b="1" lang="en"/>
              <a:t>V100 GPUs</a:t>
            </a:r>
            <a:r>
              <a:rPr lang="en"/>
              <a:t>, with batch size 512 and for 10 epochs. Totaling an average of </a:t>
            </a:r>
            <a:r>
              <a:rPr b="1" lang="en"/>
              <a:t>500 GPU hours</a:t>
            </a:r>
            <a:r>
              <a:rPr lang="en"/>
              <a:t> per model</a:t>
            </a:r>
            <a:endParaRPr/>
          </a:p>
          <a:p>
            <a:pPr indent="-342900" lvl="0" marL="457200" rtl="0" algn="l">
              <a:spcBef>
                <a:spcPts val="0"/>
              </a:spcBef>
              <a:spcAft>
                <a:spcPts val="0"/>
              </a:spcAft>
              <a:buSzPts val="1800"/>
              <a:buAutoNum type="arabicPeriod"/>
            </a:pPr>
            <a:r>
              <a:rPr lang="en"/>
              <a:t>To compensate for the imbalance in dataset lengths at the training time, datasets are weighted based on their </a:t>
            </a:r>
            <a:r>
              <a:rPr b="1" lang="en"/>
              <a:t>generalizability ranking</a:t>
            </a:r>
            <a:endParaRPr/>
          </a:p>
        </p:txBody>
      </p:sp>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 name="Google Shape;92;p17"/>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Table 1</a:t>
            </a:r>
            <a:endParaRPr sz="1200">
              <a:solidFill>
                <a:schemeClr val="dk2"/>
              </a:solidFill>
              <a:latin typeface="Calibri"/>
              <a:ea typeface="Calibri"/>
              <a:cs typeface="Calibri"/>
              <a:sym typeface="Calibri"/>
            </a:endParaRPr>
          </a:p>
        </p:txBody>
      </p:sp>
      <p:pic>
        <p:nvPicPr>
          <p:cNvPr id="93" name="Google Shape;93;p17"/>
          <p:cNvPicPr preferRelativeResize="0"/>
          <p:nvPr/>
        </p:nvPicPr>
        <p:blipFill rotWithShape="1">
          <a:blip r:embed="rId3">
            <a:alphaModFix/>
          </a:blip>
          <a:srcRect b="25584" l="0" r="0" t="0"/>
          <a:stretch/>
        </p:blipFill>
        <p:spPr>
          <a:xfrm>
            <a:off x="570075" y="2571750"/>
            <a:ext cx="8003825" cy="1891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Results: evaluation (0)</a:t>
            </a:r>
            <a:endParaRPr>
              <a:latin typeface="Calibri"/>
              <a:ea typeface="Calibri"/>
              <a:cs typeface="Calibri"/>
              <a:sym typeface="Calibri"/>
            </a:endParaRPr>
          </a:p>
        </p:txBody>
      </p:sp>
      <p:sp>
        <p:nvSpPr>
          <p:cNvPr id="99" name="Google Shape;99;p18"/>
          <p:cNvSpPr txBox="1"/>
          <p:nvPr>
            <p:ph idx="1" type="body"/>
          </p:nvPr>
        </p:nvSpPr>
        <p:spPr>
          <a:xfrm>
            <a:off x="196425" y="3584850"/>
            <a:ext cx="4110600" cy="393600"/>
          </a:xfrm>
          <a:prstGeom prst="rect">
            <a:avLst/>
          </a:prstGeom>
        </p:spPr>
        <p:txBody>
          <a:bodyPr anchorCtr="0" anchor="ctr" bIns="91425" lIns="91425" spcFirstLastPara="1" rIns="91425" wrap="square" tIns="91425">
            <a:noAutofit/>
          </a:bodyPr>
          <a:lstStyle/>
          <a:p>
            <a:pPr indent="0" lvl="0" marL="0" rtl="0" algn="ctr">
              <a:lnSpc>
                <a:spcPct val="95000"/>
              </a:lnSpc>
              <a:spcBef>
                <a:spcPts val="0"/>
              </a:spcBef>
              <a:spcAft>
                <a:spcPts val="1200"/>
              </a:spcAft>
              <a:buSzPts val="852"/>
              <a:buNone/>
            </a:pPr>
            <a:r>
              <a:rPr lang="en" sz="1400">
                <a:latin typeface="Calibri"/>
                <a:ea typeface="Calibri"/>
                <a:cs typeface="Calibri"/>
                <a:sym typeface="Calibri"/>
              </a:rPr>
              <a:t>AGORA</a:t>
            </a:r>
            <a:endParaRPr sz="1400">
              <a:latin typeface="Calibri"/>
              <a:ea typeface="Calibri"/>
              <a:cs typeface="Calibri"/>
              <a:sym typeface="Calibri"/>
            </a:endParaRPr>
          </a:p>
        </p:txBody>
      </p:sp>
      <p:sp>
        <p:nvSpPr>
          <p:cNvPr id="100" name="Google Shape;10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 name="Google Shape;101;p18"/>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Table 4 &amp; 6</a:t>
            </a:r>
            <a:endParaRPr sz="1200">
              <a:solidFill>
                <a:schemeClr val="dk2"/>
              </a:solidFill>
              <a:latin typeface="Calibri"/>
              <a:ea typeface="Calibri"/>
              <a:cs typeface="Calibri"/>
              <a:sym typeface="Calibri"/>
            </a:endParaRPr>
          </a:p>
        </p:txBody>
      </p:sp>
      <p:pic>
        <p:nvPicPr>
          <p:cNvPr id="102" name="Google Shape;102;p18"/>
          <p:cNvPicPr preferRelativeResize="0"/>
          <p:nvPr/>
        </p:nvPicPr>
        <p:blipFill>
          <a:blip r:embed="rId3">
            <a:alphaModFix/>
          </a:blip>
          <a:stretch>
            <a:fillRect/>
          </a:stretch>
        </p:blipFill>
        <p:spPr>
          <a:xfrm>
            <a:off x="4461775" y="1646563"/>
            <a:ext cx="4559364" cy="1850375"/>
          </a:xfrm>
          <a:prstGeom prst="rect">
            <a:avLst/>
          </a:prstGeom>
          <a:noFill/>
          <a:ln>
            <a:noFill/>
          </a:ln>
        </p:spPr>
      </p:pic>
      <p:pic>
        <p:nvPicPr>
          <p:cNvPr id="103" name="Google Shape;103;p18"/>
          <p:cNvPicPr preferRelativeResize="0"/>
          <p:nvPr/>
        </p:nvPicPr>
        <p:blipFill>
          <a:blip r:embed="rId4">
            <a:alphaModFix/>
          </a:blip>
          <a:stretch>
            <a:fillRect/>
          </a:stretch>
        </p:blipFill>
        <p:spPr>
          <a:xfrm>
            <a:off x="196425" y="1646558"/>
            <a:ext cx="4110551" cy="1850375"/>
          </a:xfrm>
          <a:prstGeom prst="rect">
            <a:avLst/>
          </a:prstGeom>
          <a:noFill/>
          <a:ln>
            <a:noFill/>
          </a:ln>
        </p:spPr>
      </p:pic>
      <p:sp>
        <p:nvSpPr>
          <p:cNvPr id="104" name="Google Shape;104;p18"/>
          <p:cNvSpPr txBox="1"/>
          <p:nvPr>
            <p:ph idx="1" type="body"/>
          </p:nvPr>
        </p:nvSpPr>
        <p:spPr>
          <a:xfrm>
            <a:off x="4461775" y="3584850"/>
            <a:ext cx="45594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1400">
                <a:latin typeface="Calibri"/>
                <a:ea typeface="Calibri"/>
                <a:cs typeface="Calibri"/>
                <a:sym typeface="Calibri"/>
              </a:rPr>
              <a:t>UBody</a:t>
            </a:r>
            <a:endParaRPr sz="1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Results: evaluation (0)</a:t>
            </a:r>
            <a:endParaRPr>
              <a:latin typeface="Calibri"/>
              <a:ea typeface="Calibri"/>
              <a:cs typeface="Calibri"/>
              <a:sym typeface="Calibri"/>
            </a:endParaRPr>
          </a:p>
        </p:txBody>
      </p:sp>
      <p:sp>
        <p:nvSpPr>
          <p:cNvPr id="110" name="Google Shape;11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19"/>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Table 5 &amp; 7 &amp; 10</a:t>
            </a:r>
            <a:endParaRPr sz="1200">
              <a:solidFill>
                <a:schemeClr val="dk2"/>
              </a:solidFill>
              <a:latin typeface="Calibri"/>
              <a:ea typeface="Calibri"/>
              <a:cs typeface="Calibri"/>
              <a:sym typeface="Calibri"/>
            </a:endParaRPr>
          </a:p>
        </p:txBody>
      </p:sp>
      <p:pic>
        <p:nvPicPr>
          <p:cNvPr id="112" name="Google Shape;112;p19"/>
          <p:cNvPicPr preferRelativeResize="0"/>
          <p:nvPr/>
        </p:nvPicPr>
        <p:blipFill>
          <a:blip r:embed="rId3">
            <a:alphaModFix/>
          </a:blip>
          <a:stretch>
            <a:fillRect/>
          </a:stretch>
        </p:blipFill>
        <p:spPr>
          <a:xfrm>
            <a:off x="3924975" y="2430964"/>
            <a:ext cx="4907324" cy="1991588"/>
          </a:xfrm>
          <a:prstGeom prst="rect">
            <a:avLst/>
          </a:prstGeom>
          <a:noFill/>
          <a:ln>
            <a:noFill/>
          </a:ln>
        </p:spPr>
      </p:pic>
      <p:pic>
        <p:nvPicPr>
          <p:cNvPr id="113" name="Google Shape;113;p19"/>
          <p:cNvPicPr preferRelativeResize="0"/>
          <p:nvPr/>
        </p:nvPicPr>
        <p:blipFill>
          <a:blip r:embed="rId4">
            <a:alphaModFix/>
          </a:blip>
          <a:stretch>
            <a:fillRect/>
          </a:stretch>
        </p:blipFill>
        <p:spPr>
          <a:xfrm>
            <a:off x="3924975" y="445024"/>
            <a:ext cx="4907326" cy="1497000"/>
          </a:xfrm>
          <a:prstGeom prst="rect">
            <a:avLst/>
          </a:prstGeom>
          <a:noFill/>
          <a:ln>
            <a:noFill/>
          </a:ln>
        </p:spPr>
      </p:pic>
      <p:pic>
        <p:nvPicPr>
          <p:cNvPr id="114" name="Google Shape;114;p19"/>
          <p:cNvPicPr preferRelativeResize="0"/>
          <p:nvPr/>
        </p:nvPicPr>
        <p:blipFill rotWithShape="1">
          <a:blip r:embed="rId5">
            <a:alphaModFix/>
          </a:blip>
          <a:srcRect b="0" l="0" r="0" t="2152"/>
          <a:stretch/>
        </p:blipFill>
        <p:spPr>
          <a:xfrm>
            <a:off x="311700" y="1219450"/>
            <a:ext cx="3457024" cy="3041026"/>
          </a:xfrm>
          <a:prstGeom prst="rect">
            <a:avLst/>
          </a:prstGeom>
          <a:noFill/>
          <a:ln>
            <a:noFill/>
          </a:ln>
        </p:spPr>
      </p:pic>
      <p:sp>
        <p:nvSpPr>
          <p:cNvPr id="115" name="Google Shape;115;p19"/>
          <p:cNvSpPr txBox="1"/>
          <p:nvPr>
            <p:ph idx="1" type="body"/>
          </p:nvPr>
        </p:nvSpPr>
        <p:spPr>
          <a:xfrm>
            <a:off x="311763" y="4260475"/>
            <a:ext cx="3456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1400">
                <a:latin typeface="Calibri"/>
                <a:ea typeface="Calibri"/>
                <a:cs typeface="Calibri"/>
                <a:sym typeface="Calibri"/>
              </a:rPr>
              <a:t>3DPW</a:t>
            </a:r>
            <a:endParaRPr sz="1400">
              <a:latin typeface="Calibri"/>
              <a:ea typeface="Calibri"/>
              <a:cs typeface="Calibri"/>
              <a:sym typeface="Calibri"/>
            </a:endParaRPr>
          </a:p>
        </p:txBody>
      </p:sp>
      <p:sp>
        <p:nvSpPr>
          <p:cNvPr id="116" name="Google Shape;116;p19"/>
          <p:cNvSpPr txBox="1"/>
          <p:nvPr>
            <p:ph idx="1" type="body"/>
          </p:nvPr>
        </p:nvSpPr>
        <p:spPr>
          <a:xfrm>
            <a:off x="3924980" y="1942025"/>
            <a:ext cx="49074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1400">
                <a:latin typeface="Calibri"/>
                <a:ea typeface="Calibri"/>
                <a:cs typeface="Calibri"/>
                <a:sym typeface="Calibri"/>
              </a:rPr>
              <a:t>EHF</a:t>
            </a:r>
            <a:endParaRPr sz="1400">
              <a:latin typeface="Calibri"/>
              <a:ea typeface="Calibri"/>
              <a:cs typeface="Calibri"/>
              <a:sym typeface="Calibri"/>
            </a:endParaRPr>
          </a:p>
        </p:txBody>
      </p:sp>
      <p:sp>
        <p:nvSpPr>
          <p:cNvPr id="117" name="Google Shape;117;p19"/>
          <p:cNvSpPr txBox="1"/>
          <p:nvPr>
            <p:ph idx="1" type="body"/>
          </p:nvPr>
        </p:nvSpPr>
        <p:spPr>
          <a:xfrm>
            <a:off x="3924980" y="4422550"/>
            <a:ext cx="49074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1400">
                <a:latin typeface="Calibri"/>
                <a:ea typeface="Calibri"/>
                <a:cs typeface="Calibri"/>
                <a:sym typeface="Calibri"/>
              </a:rPr>
              <a:t>EgoBody</a:t>
            </a:r>
            <a:endParaRPr sz="1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Results:</a:t>
            </a:r>
            <a:r>
              <a:rPr lang="en">
                <a:latin typeface="Calibri"/>
                <a:ea typeface="Calibri"/>
                <a:cs typeface="Calibri"/>
                <a:sym typeface="Calibri"/>
              </a:rPr>
              <a:t> scaling</a:t>
            </a:r>
            <a:endParaRPr>
              <a:latin typeface="Calibri"/>
              <a:ea typeface="Calibri"/>
              <a:cs typeface="Calibri"/>
              <a:sym typeface="Calibri"/>
            </a:endParaRPr>
          </a:p>
        </p:txBody>
      </p:sp>
      <p:sp>
        <p:nvSpPr>
          <p:cNvPr id="123" name="Google Shape;123;p20"/>
          <p:cNvSpPr txBox="1"/>
          <p:nvPr>
            <p:ph idx="1" type="body"/>
          </p:nvPr>
        </p:nvSpPr>
        <p:spPr>
          <a:xfrm>
            <a:off x="613963" y="4134900"/>
            <a:ext cx="79161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SzPts val="523"/>
              <a:buNone/>
            </a:pPr>
            <a:r>
              <a:rPr lang="en" sz="1600">
                <a:latin typeface="Calibri"/>
                <a:ea typeface="Calibri"/>
                <a:cs typeface="Calibri"/>
                <a:sym typeface="Calibri"/>
              </a:rPr>
              <a:t>Model size (+ more data) is directly correlated with the reduced accurac</a:t>
            </a:r>
            <a:r>
              <a:rPr lang="en" sz="1600">
                <a:latin typeface="Calibri"/>
                <a:ea typeface="Calibri"/>
                <a:cs typeface="Calibri"/>
                <a:sym typeface="Calibri"/>
              </a:rPr>
              <a:t>y</a:t>
            </a:r>
            <a:endParaRPr sz="1600">
              <a:latin typeface="Calibri"/>
              <a:ea typeface="Calibri"/>
              <a:cs typeface="Calibri"/>
              <a:sym typeface="Calibri"/>
            </a:endParaRPr>
          </a:p>
        </p:txBody>
      </p:sp>
      <p:sp>
        <p:nvSpPr>
          <p:cNvPr id="124" name="Google Shape;12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0"/>
          <p:cNvSpPr txBox="1"/>
          <p:nvPr/>
        </p:nvSpPr>
        <p:spPr>
          <a:xfrm>
            <a:off x="0" y="4790775"/>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Table 2</a:t>
            </a:r>
            <a:endParaRPr sz="1200">
              <a:solidFill>
                <a:schemeClr val="dk2"/>
              </a:solidFill>
              <a:latin typeface="Calibri"/>
              <a:ea typeface="Calibri"/>
              <a:cs typeface="Calibri"/>
              <a:sym typeface="Calibri"/>
            </a:endParaRPr>
          </a:p>
        </p:txBody>
      </p:sp>
      <p:pic>
        <p:nvPicPr>
          <p:cNvPr id="126" name="Google Shape;126;p20"/>
          <p:cNvPicPr preferRelativeResize="0"/>
          <p:nvPr/>
        </p:nvPicPr>
        <p:blipFill>
          <a:blip r:embed="rId3">
            <a:alphaModFix/>
          </a:blip>
          <a:stretch>
            <a:fillRect/>
          </a:stretch>
        </p:blipFill>
        <p:spPr>
          <a:xfrm>
            <a:off x="613888" y="1152476"/>
            <a:ext cx="7916227" cy="293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Results: visualization</a:t>
            </a:r>
            <a:endParaRPr>
              <a:latin typeface="Calibri"/>
              <a:ea typeface="Calibri"/>
              <a:cs typeface="Calibri"/>
              <a:sym typeface="Calibri"/>
            </a:endParaRPr>
          </a:p>
        </p:txBody>
      </p:sp>
      <p:sp>
        <p:nvSpPr>
          <p:cNvPr id="132" name="Google Shape;13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33" name="Google Shape;133;p21"/>
          <p:cNvPicPr preferRelativeResize="0"/>
          <p:nvPr/>
        </p:nvPicPr>
        <p:blipFill>
          <a:blip r:embed="rId3">
            <a:alphaModFix/>
          </a:blip>
          <a:stretch>
            <a:fillRect/>
          </a:stretch>
        </p:blipFill>
        <p:spPr>
          <a:xfrm>
            <a:off x="311698" y="1230988"/>
            <a:ext cx="4226751" cy="3259375"/>
          </a:xfrm>
          <a:prstGeom prst="rect">
            <a:avLst/>
          </a:prstGeom>
          <a:noFill/>
          <a:ln>
            <a:noFill/>
          </a:ln>
        </p:spPr>
      </p:pic>
      <p:pic>
        <p:nvPicPr>
          <p:cNvPr id="134" name="Google Shape;134;p21"/>
          <p:cNvPicPr preferRelativeResize="0"/>
          <p:nvPr/>
        </p:nvPicPr>
        <p:blipFill rotWithShape="1">
          <a:blip r:embed="rId4">
            <a:alphaModFix/>
          </a:blip>
          <a:srcRect b="0" l="0" r="0" t="0"/>
          <a:stretch/>
        </p:blipFill>
        <p:spPr>
          <a:xfrm>
            <a:off x="4571998" y="1210788"/>
            <a:ext cx="4226751" cy="3259375"/>
          </a:xfrm>
          <a:prstGeom prst="rect">
            <a:avLst/>
          </a:prstGeom>
          <a:noFill/>
          <a:ln>
            <a:noFill/>
          </a:ln>
        </p:spPr>
      </p:pic>
      <p:sp>
        <p:nvSpPr>
          <p:cNvPr id="135" name="Google Shape;135;p21"/>
          <p:cNvSpPr txBox="1"/>
          <p:nvPr/>
        </p:nvSpPr>
        <p:spPr>
          <a:xfrm>
            <a:off x="0" y="4774200"/>
            <a:ext cx="8520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SMPLer-X: Figure 5</a:t>
            </a:r>
            <a:endParaRPr sz="12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