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57" r:id="rId4"/>
    <p:sldId id="258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5"/>
    <p:restoredTop sz="87365"/>
  </p:normalViewPr>
  <p:slideViewPr>
    <p:cSldViewPr snapToGrid="0">
      <p:cViewPr varScale="1">
        <p:scale>
          <a:sx n="132" d="100"/>
          <a:sy n="132" d="100"/>
        </p:scale>
        <p:origin x="18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1A224-5F10-994B-BCE0-93483FF3030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6FBB7-D5FF-4244-A190-537B76270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9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2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3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3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6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5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8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2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3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56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6FBB7-D5FF-4244-A190-537B76270B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8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9877-5749-E117-8CCC-BDC72BAA0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7108F-68FF-E7DB-3C85-09C990431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00E7A-208C-5445-FB9C-DFFD4240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42DA1-E283-6F3A-FCF2-0ACE17A7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F98CD-9914-0B1B-22B0-641F0C1C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0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1623A-7BA8-0787-7877-676406DB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A9F9F-8236-E87E-B220-DF7C799B1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D5083-0C73-4F7D-D7A7-A0B3C523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DD10C-EE62-26E6-E547-C7E0ED2D4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DB59-3DA0-F322-2B11-0DFD12F0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2D71E5-2AF9-6ED8-BB6F-BCF29112B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F6B96-720A-635C-8FE9-AAEFEC2F0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CE680-DB57-3E7A-9B6B-914097CD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5090-F4F2-8F63-2429-D5DFB78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96229-E494-D422-99B2-CF9299AA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2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E8F8-E12E-529A-22C5-5F9871DFD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BB6AD-ABE5-A0A1-D659-98C5A54B1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82152-91BB-3B6D-4883-008A0BCA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8FB21-B2C7-A8FF-375C-AA77BF90E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1B6E0-11EF-0646-A8FE-F9DA1CB2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0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8797-2B2B-5F95-3C01-CDD2389C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BCAD3-90DF-1C33-C63F-848196BB8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6A258-88AB-0D90-46DF-3A43A49C5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2334A-B00E-9BE3-E7DB-D82B111D3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200A7-EF97-13A6-8312-712E2D54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1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A4688-5202-1732-4A95-2A8A273A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0607-1818-7A07-0FBB-8433557C5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7E018-819B-0A24-903A-2EC2F2B5A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C2861-3908-AD13-0E7E-2A0F2D3E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45D23-8894-890E-D712-24A022BE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239B6-FDD6-1BDD-D6CF-A7D569AD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9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5C255-3022-0E64-0358-8C2522E96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B6ACD-3E05-E31D-D7C4-6384D30BB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3CE21-7D4A-9D71-4DD2-94DA4ECC8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8A80B1-C568-CBCA-02BC-C5F46475A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E4028-0003-AA10-C77B-573610E78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5E8B-BA79-BE62-1B47-7F01BB78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D1FA6-AD68-3E7B-2AD2-0F45128F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D78C7-54A0-A6C3-93D5-7D20AC8F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3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095D-192D-0D36-3845-23AB90A2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F2C457-5996-EA2F-037E-1AF3B514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B307E-BEE8-F8F7-9F2F-61E12A5F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6338F-44AF-54CE-62EB-34C1A527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7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43538-F42F-C2B4-80F5-73146CC8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B93BC-CC91-23C9-5E92-DF77B55B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EBB2A-060C-043A-3FCD-21B95837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3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B0232-F2A3-6777-F718-939D8413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94EB7-B421-0656-4782-317452186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B37E4-EFC3-6EE5-7E8F-6DF081E7F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0DA68-766B-BBBC-F773-EBB65279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2A0AB-2970-F70E-9F4B-C740AFE7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9237C-1DCB-DCDB-71B4-2F150B8A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2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1191E-D3B0-436C-85BF-8E175094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C77891-A84B-E615-D0C5-3D755A73C5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3E928-1B44-6CDD-0BC9-F22C4E2A7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C1BD2-65CF-5C38-79E0-3FAF48467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BFDC3-7C48-D416-4E60-F9A885D8F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8B15F-512E-FCF4-9816-17A7705A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6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77464A-F2DE-EC9D-2F88-D2783E36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E9AAD-2011-8EF6-1622-7C0756BD3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7E49B-66D4-FE9C-AD6F-BB03372FD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E57F71-02DF-FA44-8ADF-4F9155F74957}" type="datetimeFigureOut">
              <a:rPr lang="en-US" smtClean="0"/>
              <a:t>4/13/24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D5CFF-672A-3E24-B168-2995219B8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B1637-8CC3-00A2-2074-9E35A422D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D48911-AF9F-1E4F-98AA-5F5F199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0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ichao-sun/SoraReview" TargetMode="External"/><Relationship Id="rId2" Type="http://schemas.openxmlformats.org/officeDocument/2006/relationships/hyperlink" Target="https://twitter.com/sainingxie/status/175843367923847174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huanlan.zhihu.com/p/684795460" TargetMode="External"/><Relationship Id="rId4" Type="http://schemas.openxmlformats.org/officeDocument/2006/relationships/hyperlink" Target="https://openai.com/research/video-generation-models-as-world-simulator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9.png"/><Relationship Id="rId5" Type="http://schemas.microsoft.com/office/2007/relationships/media" Target="../media/media7.mp4"/><Relationship Id="rId10" Type="http://schemas.openxmlformats.org/officeDocument/2006/relationships/image" Target="../media/image8.png"/><Relationship Id="rId4" Type="http://schemas.openxmlformats.org/officeDocument/2006/relationships/video" Target="../media/media6.mp4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8C61-1D1C-ED75-CB2E-D85F0209DB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F5B94-BEC5-5AF3-4E16-8C0C98D1D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Journal Club presented by Matthew Mu</a:t>
            </a:r>
          </a:p>
        </p:txBody>
      </p:sp>
    </p:spTree>
    <p:extLst>
      <p:ext uri="{BB962C8B-B14F-4D97-AF65-F5344CB8AC3E}">
        <p14:creationId xmlns:p14="http://schemas.microsoft.com/office/powerpoint/2010/main" val="72363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F6C7-BE18-F192-6375-3FCAFC40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B0C22-30BD-42D8-2116-0D5517A7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First, Compress videos into a lower-dimensional latent space</a:t>
            </a:r>
          </a:p>
          <a:p>
            <a:r>
              <a:rPr lang="en-US" sz="2400" dirty="0"/>
              <a:t>Second, Decomposing the representation into spacetime patches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B0EAB-42CF-69DD-2425-FF7BA9DB7C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58"/>
          <a:stretch/>
        </p:blipFill>
        <p:spPr>
          <a:xfrm>
            <a:off x="781143" y="5328797"/>
            <a:ext cx="10515600" cy="1237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2E243-C4CE-8CBF-75F5-B1B6A58E0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126235"/>
            <a:ext cx="10401486" cy="2139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0492D-274F-E107-1EF0-F1CA63934E4B}"/>
              </a:ext>
            </a:extLst>
          </p:cNvPr>
          <p:cNvSpPr txBox="1"/>
          <p:nvPr/>
        </p:nvSpPr>
        <p:spPr>
          <a:xfrm>
            <a:off x="67485" y="6519446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zhuanlan.zhihu.com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/p/684795460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64101-AB34-BC30-C0CF-421A74C99249}"/>
              </a:ext>
            </a:extLst>
          </p:cNvPr>
          <p:cNvSpPr txBox="1"/>
          <p:nvPr/>
        </p:nvSpPr>
        <p:spPr>
          <a:xfrm>
            <a:off x="268011" y="5242097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example [suspicion]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424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F6C7-BE18-F192-6375-3FCAFC40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B0C22-30BD-42D8-2116-0D5517A7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First, Compress videos into a lower-dimensional latent space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Second, Decomposing the representation into spacetime patches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2E243-C4CE-8CBF-75F5-B1B6A58E0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11"/>
          <a:stretch/>
        </p:blipFill>
        <p:spPr>
          <a:xfrm>
            <a:off x="1967163" y="3255746"/>
            <a:ext cx="8257674" cy="2139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50C0E-377C-B234-FBD9-BCB0FCB7A71B}"/>
              </a:ext>
            </a:extLst>
          </p:cNvPr>
          <p:cNvSpPr txBox="1"/>
          <p:nvPr/>
        </p:nvSpPr>
        <p:spPr>
          <a:xfrm>
            <a:off x="4813434" y="5585861"/>
            <a:ext cx="29830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Auto-Encoders, 2D or 3D</a:t>
            </a:r>
          </a:p>
        </p:txBody>
      </p:sp>
    </p:spTree>
    <p:extLst>
      <p:ext uri="{BB962C8B-B14F-4D97-AF65-F5344CB8AC3E}">
        <p14:creationId xmlns:p14="http://schemas.microsoft.com/office/powerpoint/2010/main" val="398093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F6C7-BE18-F192-6375-3FCAFC40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B0C22-30BD-42D8-2116-0D5517A7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First, Compress videos into a lower-dimensional latent space</a:t>
            </a:r>
          </a:p>
          <a:p>
            <a:r>
              <a:rPr lang="en-US" sz="2400" dirty="0"/>
              <a:t>Second, Decomposing the representation into spacetime patches (Tokenization) -&gt; Efficiency for learning and perceiving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2E243-C4CE-8CBF-75F5-B1B6A58E0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48"/>
          <a:stretch/>
        </p:blipFill>
        <p:spPr>
          <a:xfrm>
            <a:off x="838200" y="3655310"/>
            <a:ext cx="4230106" cy="1759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0492D-274F-E107-1EF0-F1CA63934E4B}"/>
              </a:ext>
            </a:extLst>
          </p:cNvPr>
          <p:cNvSpPr txBox="1"/>
          <p:nvPr/>
        </p:nvSpPr>
        <p:spPr>
          <a:xfrm>
            <a:off x="67484" y="6519446"/>
            <a:ext cx="73728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n’ Pack: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Vision Transformer for any Aspect Ratio and Resolution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E43EB6-0B09-16E4-A5FF-CA91E13AD156}"/>
              </a:ext>
            </a:extLst>
          </p:cNvPr>
          <p:cNvSpPr txBox="1"/>
          <p:nvPr/>
        </p:nvSpPr>
        <p:spPr>
          <a:xfrm>
            <a:off x="568692" y="5815029"/>
            <a:ext cx="11054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Spacetime </a:t>
            </a:r>
            <a:r>
              <a:rPr lang="en-US" dirty="0" err="1"/>
              <a:t>Patchification</a:t>
            </a:r>
            <a:r>
              <a:rPr lang="en-US" dirty="0"/>
              <a:t> 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n’ Pack* </a:t>
            </a:r>
            <a:r>
              <a:rPr lang="en-US" dirty="0">
                <a:cs typeface="Times New Roman" panose="02020603050405020304" pitchFamily="18" charset="0"/>
              </a:rPr>
              <a:t>(</a:t>
            </a:r>
            <a:r>
              <a:rPr lang="en-CA" sz="1800" dirty="0">
                <a:effectLst/>
                <a:latin typeface="NimbusRomNo9L"/>
              </a:rPr>
              <a:t>PNP) packs multiple patches from different images in a single sequence </a:t>
            </a: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FB9C66-4F77-2997-8DD0-83A161DDE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559" y="3143570"/>
            <a:ext cx="5185209" cy="26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17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F6C7-BE18-F192-6375-3FCAFC40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n’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B0C22-30BD-42D8-2116-0D5517A7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NimbusRomNo9L"/>
              </a:rPr>
              <a:t>Spacetime </a:t>
            </a:r>
            <a:r>
              <a:rPr lang="en-US" sz="2400" dirty="0" err="1">
                <a:latin typeface="NimbusRomNo9L"/>
              </a:rPr>
              <a:t>Patchification</a:t>
            </a:r>
            <a:r>
              <a:rPr lang="en-US" sz="2400" dirty="0">
                <a:latin typeface="NimbusRomNo9L"/>
              </a:rPr>
              <a:t>: </a:t>
            </a:r>
            <a:r>
              <a:rPr lang="en-US" sz="16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n’ Pack* </a:t>
            </a:r>
            <a:r>
              <a:rPr lang="en-US" sz="2400" dirty="0">
                <a:latin typeface="NimbusRomNo9L"/>
              </a:rPr>
              <a:t>(</a:t>
            </a:r>
            <a:r>
              <a:rPr lang="en-CA" sz="2400" dirty="0">
                <a:effectLst/>
                <a:latin typeface="NimbusRomNo9L"/>
              </a:rPr>
              <a:t>PNP) packs multiple patches from different images in a single sequence </a:t>
            </a:r>
            <a:endParaRPr lang="en-CA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0492D-274F-E107-1EF0-F1CA63934E4B}"/>
              </a:ext>
            </a:extLst>
          </p:cNvPr>
          <p:cNvSpPr txBox="1"/>
          <p:nvPr/>
        </p:nvSpPr>
        <p:spPr>
          <a:xfrm>
            <a:off x="67484" y="6519446"/>
            <a:ext cx="73728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n’ Pack: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Vision Transformer for any Aspect Ratio and Resolution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FB9C66-4F77-2997-8DD0-83A161DDE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51" y="2684948"/>
            <a:ext cx="6200113" cy="31226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6EFD6A-0AEC-E2AA-B01D-85D78577033C}"/>
              </a:ext>
            </a:extLst>
          </p:cNvPr>
          <p:cNvSpPr txBox="1"/>
          <p:nvPr/>
        </p:nvSpPr>
        <p:spPr>
          <a:xfrm>
            <a:off x="6952564" y="5147875"/>
            <a:ext cx="5020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“The substantial increase in the number of training examples processed within the allocated compute budget as the primary contributor to the improved performance over </a:t>
            </a:r>
            <a:r>
              <a:rPr lang="en-US" dirty="0" err="1"/>
              <a:t>ViT</a:t>
            </a:r>
            <a:r>
              <a:rPr lang="en-US" dirty="0"/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DACE8-2971-0090-0F0D-2EAAB2B18965}"/>
              </a:ext>
            </a:extLst>
          </p:cNvPr>
          <p:cNvSpPr txBox="1"/>
          <p:nvPr/>
        </p:nvSpPr>
        <p:spPr>
          <a:xfrm>
            <a:off x="7155313" y="2619120"/>
            <a:ext cx="35846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>
                <a:effectLst/>
                <a:latin typeface="NimbusRomNo9L"/>
              </a:rPr>
              <a:t>Handle Diverse Resolutions: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>
                <a:effectLst/>
                <a:latin typeface="NimbusRomNo9L"/>
              </a:rPr>
              <a:t>Absolute embeddings  vs </a:t>
            </a:r>
            <a:r>
              <a:rPr lang="en-CA" b="1" dirty="0">
                <a:latin typeface="NimbusRomNo9L"/>
              </a:rPr>
              <a:t>F</a:t>
            </a:r>
            <a:r>
              <a:rPr lang="en-CA" sz="1800" b="1" dirty="0">
                <a:effectLst/>
                <a:latin typeface="NimbusRomNo9L"/>
              </a:rPr>
              <a:t>ractional embeddings</a:t>
            </a:r>
            <a:r>
              <a:rPr lang="en-CA" sz="1800" dirty="0">
                <a:effectLst/>
                <a:latin typeface="NimbusRomNo9L"/>
              </a:rPr>
              <a:t> </a:t>
            </a:r>
            <a:endParaRPr lang="en-CA" dirty="0"/>
          </a:p>
          <a:p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43F63-647A-F55C-9D39-573B7DFCD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313" y="4239134"/>
            <a:ext cx="2001041" cy="335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2F4146-2BC4-83A1-B343-45924AA9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313" y="3724130"/>
            <a:ext cx="2903244" cy="3238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EFB868-1FA4-E6A3-6476-D68787231310}"/>
              </a:ext>
            </a:extLst>
          </p:cNvPr>
          <p:cNvSpPr txBox="1"/>
          <p:nvPr/>
        </p:nvSpPr>
        <p:spPr>
          <a:xfrm>
            <a:off x="7905952" y="4550233"/>
            <a:ext cx="3409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Continuous resolution-agnostic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858019-AF2C-B613-E880-35A604F07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0827" y="4262945"/>
            <a:ext cx="2035741" cy="27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02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4BF1-DC97-6FAC-EE59-0AD3E86B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Modeling: Diffusion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307B0-ED32-39F3-5BA2-091E0B3CD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175"/>
            <a:ext cx="5257800" cy="4357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Properties of </a:t>
            </a:r>
            <a:r>
              <a:rPr lang="en-US" sz="2000" dirty="0" err="1"/>
              <a:t>DiT</a:t>
            </a:r>
            <a:r>
              <a:rPr lang="en-US" sz="2000" dirty="0"/>
              <a:t>/</a:t>
            </a:r>
            <a:r>
              <a:rPr lang="en-US" sz="2000" dirty="0" err="1"/>
              <a:t>ViT</a:t>
            </a:r>
            <a:endParaRPr lang="en-US" sz="2000" dirty="0"/>
          </a:p>
          <a:p>
            <a:r>
              <a:rPr lang="en-US" sz="2000" dirty="0"/>
              <a:t>Flexibility: </a:t>
            </a:r>
          </a:p>
          <a:p>
            <a:pPr lvl="1"/>
            <a:r>
              <a:rPr lang="en-US" sz="1800" dirty="0"/>
              <a:t>Relations of tokens/pixels are controlled only by attention vs Convolution.</a:t>
            </a:r>
          </a:p>
          <a:p>
            <a:pPr lvl="1"/>
            <a:r>
              <a:rPr lang="en-US" sz="1800" dirty="0"/>
              <a:t>Token length, patch size, perception field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E3681-0007-16B6-B580-7561C797F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380"/>
          <a:stretch/>
        </p:blipFill>
        <p:spPr>
          <a:xfrm>
            <a:off x="924827" y="4336121"/>
            <a:ext cx="5707573" cy="1196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B1103-1C4C-53F2-9B3E-B5BB4601B86B}"/>
              </a:ext>
            </a:extLst>
          </p:cNvPr>
          <p:cNvSpPr txBox="1"/>
          <p:nvPr/>
        </p:nvSpPr>
        <p:spPr>
          <a:xfrm>
            <a:off x="924827" y="3869080"/>
            <a:ext cx="11597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e.g. PNP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2ED63-7058-8688-0263-440AAAAFB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240" y="3173122"/>
            <a:ext cx="3392504" cy="307848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544F87A-4681-949C-48D5-764B0AC9B58B}"/>
              </a:ext>
            </a:extLst>
          </p:cNvPr>
          <p:cNvSpPr txBox="1">
            <a:spLocks/>
          </p:cNvSpPr>
          <p:nvPr/>
        </p:nvSpPr>
        <p:spPr>
          <a:xfrm>
            <a:off x="6394592" y="2263284"/>
            <a:ext cx="5257800" cy="435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Scalability:</a:t>
            </a:r>
          </a:p>
          <a:p>
            <a:pPr lvl="1"/>
            <a:r>
              <a:rPr lang="en-US" sz="1800" dirty="0"/>
              <a:t>Depth, Width, Number of token -&gt; </a:t>
            </a:r>
            <a:r>
              <a:rPr lang="en-US" sz="1800" dirty="0" err="1"/>
              <a:t>Gflops</a:t>
            </a:r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F50E75-F39F-B717-A345-C4552BC2868A}"/>
              </a:ext>
            </a:extLst>
          </p:cNvPr>
          <p:cNvSpPr txBox="1"/>
          <p:nvPr/>
        </p:nvSpPr>
        <p:spPr>
          <a:xfrm>
            <a:off x="147692" y="6519446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*Scalable Diffusion Models with Transformers</a:t>
            </a:r>
          </a:p>
        </p:txBody>
      </p:sp>
    </p:spTree>
    <p:extLst>
      <p:ext uri="{BB962C8B-B14F-4D97-AF65-F5344CB8AC3E}">
        <p14:creationId xmlns:p14="http://schemas.microsoft.com/office/powerpoint/2010/main" val="256073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4BF1-DC97-6FAC-EE59-0AD3E86B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307B0-ED32-39F3-5BA2-091E0B3CD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175"/>
            <a:ext cx="5257800" cy="4357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Process conditions:</a:t>
            </a:r>
          </a:p>
          <a:p>
            <a:pPr marL="0" indent="0">
              <a:buNone/>
            </a:pPr>
            <a:r>
              <a:rPr lang="en-CA" sz="2000" dirty="0">
                <a:effectLst/>
                <a:latin typeface="NimbusRomNo9L"/>
              </a:rPr>
              <a:t>Prior work on </a:t>
            </a:r>
            <a:r>
              <a:rPr lang="en-CA" sz="2000" dirty="0" err="1">
                <a:effectLst/>
                <a:latin typeface="NimbusRomNo9L"/>
              </a:rPr>
              <a:t>ResNets</a:t>
            </a:r>
            <a:r>
              <a:rPr lang="en-CA" sz="2000" dirty="0">
                <a:effectLst/>
                <a:latin typeface="NimbusRomNo9L"/>
              </a:rPr>
              <a:t> has found that initializing each residual block as the identity function is beneficial.</a:t>
            </a:r>
          </a:p>
          <a:p>
            <a:pPr marL="0" indent="0">
              <a:buNone/>
            </a:pPr>
            <a:r>
              <a:rPr lang="en-CA" sz="2000" dirty="0">
                <a:effectLst/>
                <a:latin typeface="NimbusRomNo9L"/>
              </a:rPr>
              <a:t>Empirically, it also works in </a:t>
            </a:r>
            <a:r>
              <a:rPr lang="en-CA" sz="2000" dirty="0" err="1">
                <a:effectLst/>
                <a:latin typeface="NimbusRomNo9L"/>
              </a:rPr>
              <a:t>ViT</a:t>
            </a:r>
            <a:r>
              <a:rPr lang="en-CA" sz="2000" dirty="0">
                <a:effectLst/>
                <a:latin typeface="NimbusRomNo9L"/>
              </a:rPr>
              <a:t>.</a:t>
            </a:r>
            <a:endParaRPr lang="en-CA" sz="2000" dirty="0">
              <a:latin typeface="NimbusRomNo9L"/>
            </a:endParaRPr>
          </a:p>
          <a:p>
            <a:pPr marL="0" indent="0">
              <a:buNone/>
            </a:pPr>
            <a:r>
              <a:rPr lang="en-CA" sz="2000" dirty="0">
                <a:latin typeface="NimbusRomNo9L"/>
              </a:rPr>
              <a:t>Recall works on model fine-tuning/ parameter efficient fine-tuning (PEFT).</a:t>
            </a:r>
            <a:endParaRPr lang="en-CA" sz="1400" dirty="0"/>
          </a:p>
          <a:p>
            <a:pPr marL="0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F50E75-F39F-B717-A345-C4552BC2868A}"/>
              </a:ext>
            </a:extLst>
          </p:cNvPr>
          <p:cNvSpPr txBox="1"/>
          <p:nvPr/>
        </p:nvSpPr>
        <p:spPr>
          <a:xfrm>
            <a:off x="147692" y="6519446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*Scalable Diffusion Models with Transformers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1919F-B0FA-5978-3BD2-26B0C21AB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296" y="1690688"/>
            <a:ext cx="5257800" cy="43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62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2DAA-0D12-DB06-627D-92E810213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 Engineering: Captioning with VLM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EC196-B3E4-C1D4-65EE-CEBD98A41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245"/>
            <a:ext cx="10515600" cy="4351338"/>
          </a:xfrm>
        </p:spPr>
        <p:txBody>
          <a:bodyPr>
            <a:normAutofit/>
          </a:bodyPr>
          <a:lstStyle/>
          <a:p>
            <a:r>
              <a:rPr lang="en-CA" sz="2000" dirty="0">
                <a:latin typeface="NimbusRomNo9L"/>
              </a:rPr>
              <a:t>Related: </a:t>
            </a:r>
            <a:r>
              <a:rPr lang="en-CA" sz="2000" dirty="0">
                <a:effectLst/>
                <a:latin typeface="NimbusRomNo9L"/>
              </a:rPr>
              <a:t>DALL·E 3 </a:t>
            </a:r>
          </a:p>
          <a:p>
            <a:pPr lvl="1"/>
            <a:r>
              <a:rPr lang="en-CA" sz="1600" b="1" dirty="0">
                <a:effectLst/>
                <a:latin typeface="NimbusRomNo9L"/>
              </a:rPr>
              <a:t>[Hypothesis] </a:t>
            </a:r>
            <a:r>
              <a:rPr lang="en-CA" sz="1600" dirty="0">
                <a:effectLst/>
                <a:latin typeface="NimbusRomNo9L"/>
              </a:rPr>
              <a:t>the quality of text-image pairs that the model is trained on determines the performance of the resultant text-to-image model </a:t>
            </a:r>
            <a:endParaRPr lang="en-CA" sz="1800" dirty="0">
              <a:effectLst/>
              <a:latin typeface="NimbusRomNo9L"/>
            </a:endParaRPr>
          </a:p>
          <a:p>
            <a:pPr lvl="1"/>
            <a:r>
              <a:rPr lang="en-CA" sz="1600" dirty="0">
                <a:latin typeface="NimbusRomNo9L"/>
              </a:rPr>
              <a:t>T</a:t>
            </a:r>
            <a:r>
              <a:rPr lang="en-CA" sz="1600" dirty="0">
                <a:effectLst/>
                <a:latin typeface="NimbusRomNo9L"/>
              </a:rPr>
              <a:t>raining a descriptive captioner and utilizing the captioner’s generated data for fine-tuning. </a:t>
            </a:r>
          </a:p>
          <a:p>
            <a:pPr lvl="1"/>
            <a:r>
              <a:rPr lang="en-CA" sz="1600" dirty="0">
                <a:effectLst/>
                <a:latin typeface="NimbusRomNo9L"/>
              </a:rPr>
              <a:t>Contrastive captioners (</a:t>
            </a:r>
            <a:r>
              <a:rPr lang="en-CA" sz="1600" dirty="0" err="1">
                <a:effectLst/>
                <a:latin typeface="NimbusRomNo9L"/>
              </a:rPr>
              <a:t>CoCa</a:t>
            </a:r>
            <a:r>
              <a:rPr lang="en-CA" sz="1600" dirty="0">
                <a:effectLst/>
                <a:latin typeface="NimbusRomNo9L"/>
              </a:rPr>
              <a:t>): jointly train an image captioner with a CLIP architecture and a language model objective </a:t>
            </a:r>
          </a:p>
          <a:p>
            <a:pPr lvl="1"/>
            <a:endParaRPr lang="en-CA" sz="1600" dirty="0">
              <a:latin typeface="NimbusRomNo9L"/>
            </a:endParaRPr>
          </a:p>
          <a:p>
            <a:pPr lvl="1"/>
            <a:endParaRPr lang="en-CA" sz="2800" dirty="0">
              <a:effectLst/>
              <a:latin typeface="NimbusRomNo9L"/>
            </a:endParaRPr>
          </a:p>
          <a:p>
            <a:endParaRPr lang="en-CA" sz="2000" dirty="0">
              <a:latin typeface="NimbusRomNo9L"/>
            </a:endParaRPr>
          </a:p>
          <a:p>
            <a:endParaRPr lang="en-CA" sz="2000" dirty="0">
              <a:latin typeface="NimbusRomNo9L"/>
            </a:endParaRPr>
          </a:p>
          <a:p>
            <a:r>
              <a:rPr lang="en-CA" sz="2000" dirty="0">
                <a:latin typeface="NimbusRomNo9L"/>
              </a:rPr>
              <a:t>Related: </a:t>
            </a:r>
            <a:r>
              <a:rPr lang="en-CA" sz="2000" dirty="0"/>
              <a:t>GPT-4V</a:t>
            </a:r>
          </a:p>
          <a:p>
            <a:pPr lvl="1"/>
            <a:r>
              <a:rPr lang="en-CA" sz="1600" dirty="0">
                <a:effectLst/>
                <a:latin typeface="NimbusRomNo9L"/>
              </a:rPr>
              <a:t>Align user prompts with the format of those descriptive captions in training data</a:t>
            </a:r>
          </a:p>
          <a:p>
            <a:pPr lvl="1"/>
            <a:r>
              <a:rPr lang="en-CA" sz="1600" dirty="0">
                <a:latin typeface="NimbusRomNo9L"/>
              </a:rPr>
              <a:t>P</a:t>
            </a:r>
            <a:r>
              <a:rPr lang="en-CA" sz="1600" dirty="0">
                <a:effectLst/>
                <a:latin typeface="NimbusRomNo9L"/>
              </a:rPr>
              <a:t>rompt extension step, GPT-4V is used to expand user inputs to detailed descriptive prompts. </a:t>
            </a:r>
            <a:endParaRPr lang="en-CA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8E10C1-7FBD-6521-9081-8BFB33B3639F}"/>
              </a:ext>
            </a:extLst>
          </p:cNvPr>
          <p:cNvSpPr txBox="1"/>
          <p:nvPr/>
        </p:nvSpPr>
        <p:spPr>
          <a:xfrm>
            <a:off x="0" y="6077376"/>
            <a:ext cx="7688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*Scaling up visual and vision-language representation learning with noisy text supervision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Coca: Contrastive captioners are image-text foundation models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image generation with better captions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CA2A6-B49D-6F6A-75CF-A93925012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58"/>
          <a:stretch/>
        </p:blipFill>
        <p:spPr>
          <a:xfrm>
            <a:off x="3676064" y="3303873"/>
            <a:ext cx="4839872" cy="17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4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F31F25-A9DF-3CE3-6733-673F76F8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007744"/>
            <a:ext cx="7772400" cy="322461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56243D-324F-0792-51E2-6D5327A86BFD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>
                <a:latin typeface="NimbusRomNo9L"/>
              </a:rPr>
              <a:t>Text prompt engineering is vital </a:t>
            </a:r>
          </a:p>
          <a:p>
            <a:r>
              <a:rPr lang="en-CA" sz="2000" dirty="0">
                <a:latin typeface="NimbusRomNo9L"/>
              </a:rPr>
              <a:t>Crafting detailed descriptions: bridge the gap between human creativity and AI’s execution capabilities.</a:t>
            </a:r>
          </a:p>
          <a:p>
            <a:pPr lvl="1"/>
            <a:endParaRPr lang="en-CA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3C0AD-1994-F139-0538-D78CACC76A7E}"/>
              </a:ext>
            </a:extLst>
          </p:cNvPr>
          <p:cNvSpPr txBox="1"/>
          <p:nvPr/>
        </p:nvSpPr>
        <p:spPr>
          <a:xfrm>
            <a:off x="150796" y="6447423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*Optimizing prompts for text-to-image generation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E31A67-FF7C-EF42-8816-A14A80EC9EC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Prompt Extension</a:t>
            </a:r>
          </a:p>
        </p:txBody>
      </p:sp>
    </p:spTree>
    <p:extLst>
      <p:ext uri="{BB962C8B-B14F-4D97-AF65-F5344CB8AC3E}">
        <p14:creationId xmlns:p14="http://schemas.microsoft.com/office/powerpoint/2010/main" val="3538624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A89D-125D-3811-1DA1-250D0F93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212EB-5126-9B99-A150-46C0B8731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03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4BF2-0FAE-00C8-6EE4-EDA08AAD8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431C-5E2F-DF0F-CDDF-2E9A5F9B5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https://twitter.com/sainingxie/status/1758433679238471744</a:t>
            </a:r>
            <a:endParaRPr lang="en-US" dirty="0"/>
          </a:p>
          <a:p>
            <a:r>
              <a:rPr lang="en-US" dirty="0">
                <a:hlinkClick r:id="rId3"/>
              </a:rPr>
              <a:t>https://github.com/lichao-sun/SoraReview</a:t>
            </a:r>
            <a:endParaRPr lang="en-US" dirty="0"/>
          </a:p>
          <a:p>
            <a:r>
              <a:rPr lang="en-US" dirty="0">
                <a:hlinkClick r:id="rId4"/>
              </a:rPr>
              <a:t>https://openai.com/research/video-generation-models-as-world-simulators</a:t>
            </a:r>
            <a:endParaRPr lang="en-US" dirty="0"/>
          </a:p>
          <a:p>
            <a:r>
              <a:rPr lang="en-US" dirty="0">
                <a:hlinkClick r:id="rId5"/>
              </a:rPr>
              <a:t>https://zhuanlan.zhihu.com/p/684795460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2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3AEC9-94F4-823A-4A83-F683F9DA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FCAD-2300-DE05-3CE9-C301AC6B7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 Introduction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 Technology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 Compressed Representation:	VAEs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 Generative Modeling:			</a:t>
            </a:r>
            <a:r>
              <a:rPr lang="en-US" dirty="0" err="1"/>
              <a:t>DiTs</a:t>
            </a:r>
            <a:endParaRPr lang="en-US" dirty="0"/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 Prompt Engineering: 			VLMs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/>
              <a:t> 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49B04-3C97-9618-C39F-97C54CEBEA1E}"/>
              </a:ext>
            </a:extLst>
          </p:cNvPr>
          <p:cNvSpPr txBox="1"/>
          <p:nvPr/>
        </p:nvSpPr>
        <p:spPr>
          <a:xfrm>
            <a:off x="4017746" y="681037"/>
            <a:ext cx="7657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One fundamental question is 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How a model can efficiently perceive and learn from real-world information.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6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-woman-wearing-purple-overalls-and-cowboy-boots-taking-a-pleasant-stroll-in-Antarctica-during-a-winter-storm">
            <a:hlinkClick r:id="" action="ppaction://media"/>
            <a:extLst>
              <a:ext uri="{FF2B5EF4-FFF2-40B4-BE49-F238E27FC236}">
                <a16:creationId xmlns:a16="http://schemas.microsoft.com/office/drawing/2014/main" id="{B4AC9FDA-E98B-8581-6CB5-8FB9AEA27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632" y="2436738"/>
            <a:ext cx="3517119" cy="197837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-woman-wearing-purple-overalls-and-cowboy-boots-taking-a-pleasant-stroll-in-Mumbai-India-during-a-winter-storm">
            <a:hlinkClick r:id="" action="ppaction://media"/>
            <a:extLst>
              <a:ext uri="{FF2B5EF4-FFF2-40B4-BE49-F238E27FC236}">
                <a16:creationId xmlns:a16="http://schemas.microsoft.com/office/drawing/2014/main" id="{FA56BAEB-AE4F-E91C-AB7A-428EC8B29B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0676" y="2431049"/>
            <a:ext cx="3537345" cy="19897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-woman-wearing-purple-overalls-and-cowboy-boots-taking-a-pleasant-stroll-in-Johannesburg-South-Africa-during-a-winter-storm">
            <a:hlinkClick r:id="" action="ppaction://media"/>
            <a:extLst>
              <a:ext uri="{FF2B5EF4-FFF2-40B4-BE49-F238E27FC236}">
                <a16:creationId xmlns:a16="http://schemas.microsoft.com/office/drawing/2014/main" id="{FEB6A5A3-2F5B-7C00-47C3-2E4B302B3EA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2336" y="2436738"/>
            <a:ext cx="3517120" cy="1978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E00A91-4CB8-2CB2-5533-DD3EEADE4018}"/>
              </a:ext>
            </a:extLst>
          </p:cNvPr>
          <p:cNvSpPr txBox="1"/>
          <p:nvPr/>
        </p:nvSpPr>
        <p:spPr>
          <a:xfrm>
            <a:off x="411834" y="4683949"/>
            <a:ext cx="3662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a-woman-wearing-purple-overalls-and-cowboy-boots-taking-a-pleasant-stroll-in-</a:t>
            </a:r>
            <a:r>
              <a:rPr lang="en-US" u="sng" dirty="0">
                <a:solidFill>
                  <a:srgbClr val="FF0000"/>
                </a:solidFill>
              </a:rPr>
              <a:t>Antarctica</a:t>
            </a:r>
            <a:r>
              <a:rPr lang="en-US" dirty="0"/>
              <a:t>-during-a-winter-storm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CE25E-3F1E-0960-7BEB-DA7195B18349}"/>
              </a:ext>
            </a:extLst>
          </p:cNvPr>
          <p:cNvSpPr txBox="1"/>
          <p:nvPr/>
        </p:nvSpPr>
        <p:spPr>
          <a:xfrm>
            <a:off x="8089539" y="4683948"/>
            <a:ext cx="3662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a-woman-wearing-purple-overalls-and-cowboy-boots-taking-a-pleasant-stroll-in-</a:t>
            </a:r>
            <a:r>
              <a:rPr lang="en-US" u="sng" dirty="0">
                <a:solidFill>
                  <a:srgbClr val="FF0000"/>
                </a:solidFill>
              </a:rPr>
              <a:t>Johannesburg-South-Africa</a:t>
            </a:r>
            <a:r>
              <a:rPr lang="en-US" dirty="0"/>
              <a:t>-during-a-winter-storm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5C14CE-3891-5E20-EC60-D40FFED70F49}"/>
              </a:ext>
            </a:extLst>
          </p:cNvPr>
          <p:cNvSpPr txBox="1"/>
          <p:nvPr/>
        </p:nvSpPr>
        <p:spPr>
          <a:xfrm>
            <a:off x="4249410" y="4688050"/>
            <a:ext cx="3662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a-woman-wearing-purple-overalls-and-cowboy-boots-taking-a-pleasant-stroll-in-</a:t>
            </a:r>
            <a:r>
              <a:rPr lang="en-US" u="sng" dirty="0">
                <a:solidFill>
                  <a:srgbClr val="FF0000"/>
                </a:solidFill>
              </a:rPr>
              <a:t>Mumbai-India</a:t>
            </a:r>
            <a:r>
              <a:rPr lang="en-US" dirty="0"/>
              <a:t>-during-a-winter-storm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2AB0AFA-BA9A-0688-BEBA-3B820500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Language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57015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D14A2-F12D-A555-11A9-622D715C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with images and videos</a:t>
            </a:r>
          </a:p>
        </p:txBody>
      </p:sp>
      <p:pic>
        <p:nvPicPr>
          <p:cNvPr id="7" name="Content Placeholder 6" descr="A large wave in a building&#10;&#10;Description automatically generated">
            <a:extLst>
              <a:ext uri="{FF2B5EF4-FFF2-40B4-BE49-F238E27FC236}">
                <a16:creationId xmlns:a16="http://schemas.microsoft.com/office/drawing/2014/main" id="{473C8DE5-9800-9323-31E1-85AA053B6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191540"/>
            <a:ext cx="5120430" cy="292596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FC434-092F-8A08-2707-2D478518DD27}"/>
              </a:ext>
            </a:extLst>
          </p:cNvPr>
          <p:cNvSpPr txBox="1"/>
          <p:nvPr/>
        </p:nvSpPr>
        <p:spPr>
          <a:xfrm>
            <a:off x="715618" y="5156687"/>
            <a:ext cx="5380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oehne"/>
              </a:rPr>
              <a:t>In an ornate, historical hall, a massive tidal wave peaks and begins to crash. Two surfers, seizing the moment, skillfully navigate the face of the wave.</a:t>
            </a:r>
            <a:endParaRPr lang="en-US" dirty="0"/>
          </a:p>
        </p:txBody>
      </p:sp>
      <p:pic>
        <p:nvPicPr>
          <p:cNvPr id="8" name="prompting_7">
            <a:hlinkClick r:id="" action="ppaction://media"/>
            <a:extLst>
              <a:ext uri="{FF2B5EF4-FFF2-40B4-BE49-F238E27FC236}">
                <a16:creationId xmlns:a16="http://schemas.microsoft.com/office/drawing/2014/main" id="{9C93C653-CB1C-2EDF-6BB4-A5D2428222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3372" y="2191539"/>
            <a:ext cx="5201708" cy="29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16A5-11FE-AA36-18E7-831F6053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</a:t>
            </a:r>
            <a:r>
              <a:rPr lang="en-US" altLang="zh-CN" dirty="0"/>
              <a:t>V</a:t>
            </a:r>
            <a:r>
              <a:rPr lang="en-US" dirty="0"/>
              <a:t>ideos</a:t>
            </a:r>
          </a:p>
        </p:txBody>
      </p:sp>
      <p:pic>
        <p:nvPicPr>
          <p:cNvPr id="4" name="a0">
            <a:hlinkClick r:id="" action="ppaction://media"/>
            <a:extLst>
              <a:ext uri="{FF2B5EF4-FFF2-40B4-BE49-F238E27FC236}">
                <a16:creationId xmlns:a16="http://schemas.microsoft.com/office/drawing/2014/main" id="{E527368A-4A8C-F542-9EDB-F92B0A292A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7775" y="1763020"/>
            <a:ext cx="3663398" cy="2060615"/>
          </a:xfrm>
        </p:spPr>
      </p:pic>
      <p:pic>
        <p:nvPicPr>
          <p:cNvPr id="5" name="a1">
            <a:hlinkClick r:id="" action="ppaction://media"/>
            <a:extLst>
              <a:ext uri="{FF2B5EF4-FFF2-40B4-BE49-F238E27FC236}">
                <a16:creationId xmlns:a16="http://schemas.microsoft.com/office/drawing/2014/main" id="{679A66CB-14EB-EF1D-579A-E635690AF96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52149" y="2245908"/>
            <a:ext cx="6672076" cy="3753043"/>
          </a:xfrm>
          <a:prstGeom prst="rect">
            <a:avLst/>
          </a:prstGeom>
        </p:spPr>
      </p:pic>
      <p:pic>
        <p:nvPicPr>
          <p:cNvPr id="6" name="a2">
            <a:hlinkClick r:id="" action="ppaction://media"/>
            <a:extLst>
              <a:ext uri="{FF2B5EF4-FFF2-40B4-BE49-F238E27FC236}">
                <a16:creationId xmlns:a16="http://schemas.microsoft.com/office/drawing/2014/main" id="{CA3D101A-910C-A4D9-D88D-B4BFDC24A73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7775" y="4425499"/>
            <a:ext cx="3663398" cy="2060662"/>
          </a:xfrm>
          <a:prstGeom prst="rect">
            <a:avLst/>
          </a:prstGeom>
        </p:spPr>
      </p:pic>
      <p:pic>
        <p:nvPicPr>
          <p:cNvPr id="16" name="Graphic 15" descr="Badge Follow with solid fill">
            <a:extLst>
              <a:ext uri="{FF2B5EF4-FFF2-40B4-BE49-F238E27FC236}">
                <a16:creationId xmlns:a16="http://schemas.microsoft.com/office/drawing/2014/main" id="{C358A6F5-4E86-802C-358B-1AAED5EB82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96703" y="389596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EAB8-33D0-5190-4E81-4EA1885C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Significance of Sora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3D9E1-1474-B6E8-423A-0470A04F6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duration: up to 1minute</a:t>
            </a:r>
          </a:p>
          <a:p>
            <a:r>
              <a:rPr lang="en-US" dirty="0"/>
              <a:t>High resolution: up to 1080p</a:t>
            </a:r>
          </a:p>
          <a:p>
            <a:r>
              <a:rPr lang="en-US" dirty="0"/>
              <a:t>Good temporal consistency</a:t>
            </a:r>
          </a:p>
          <a:p>
            <a:r>
              <a:rPr lang="en-US" dirty="0"/>
              <a:t> Accurately interpret and execute complex human instructions</a:t>
            </a:r>
          </a:p>
          <a:p>
            <a:r>
              <a:rPr lang="en-US" dirty="0"/>
              <a:t> “World Simulator”: Potential to simulate the complexity of physical and digital worlds</a:t>
            </a:r>
          </a:p>
        </p:txBody>
      </p:sp>
    </p:spTree>
    <p:extLst>
      <p:ext uri="{BB962C8B-B14F-4D97-AF65-F5344CB8AC3E}">
        <p14:creationId xmlns:p14="http://schemas.microsoft.com/office/powerpoint/2010/main" val="195218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367E-59CB-4F7A-CABC-AF84C900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Technology</a:t>
            </a:r>
            <a:r>
              <a:rPr lang="en-CA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*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256E4-B94F-6D29-19C7-B7E0C3464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787"/>
            <a:ext cx="10515600" cy="4810176"/>
          </a:xfrm>
        </p:spPr>
        <p:txBody>
          <a:bodyPr/>
          <a:lstStyle/>
          <a:p>
            <a:r>
              <a:rPr lang="en-CA" sz="2400" dirty="0">
                <a:effectLst/>
                <a:latin typeface="NimbusMonL"/>
              </a:rPr>
              <a:t>Sora </a:t>
            </a:r>
            <a:r>
              <a:rPr lang="en-CA" sz="2400" dirty="0">
                <a:effectLst/>
                <a:latin typeface="NimbusRomNo9L"/>
              </a:rPr>
              <a:t>is a diffusion transformer with flexible sampling dimensions. </a:t>
            </a:r>
          </a:p>
          <a:p>
            <a:pPr lvl="1"/>
            <a:r>
              <a:rPr lang="en-CA" sz="1800" dirty="0">
                <a:effectLst/>
                <a:latin typeface="NimbusRomNo9L"/>
              </a:rPr>
              <a:t>(1) A time-space compressor first maps the original video into latent space. </a:t>
            </a:r>
          </a:p>
          <a:p>
            <a:pPr lvl="1"/>
            <a:r>
              <a:rPr lang="en-CA" sz="1800" dirty="0">
                <a:effectLst/>
                <a:latin typeface="NimbusRomNo9L"/>
              </a:rPr>
              <a:t>(2) A </a:t>
            </a:r>
            <a:r>
              <a:rPr lang="en-CA" sz="1800" dirty="0" err="1">
                <a:effectLst/>
                <a:latin typeface="NimbusRomNo9L"/>
              </a:rPr>
              <a:t>ViT</a:t>
            </a:r>
            <a:r>
              <a:rPr lang="en-CA" sz="1800" dirty="0">
                <a:effectLst/>
                <a:latin typeface="NimbusRomNo9L"/>
              </a:rPr>
              <a:t> then processes the tokenized latent representation and outputs the denoised latent representation. </a:t>
            </a:r>
          </a:p>
          <a:p>
            <a:pPr lvl="1"/>
            <a:r>
              <a:rPr lang="en-CA" sz="1800" dirty="0">
                <a:effectLst/>
                <a:latin typeface="NimbusRomNo9L"/>
              </a:rPr>
              <a:t>(3) A CLIP-like conditioning mechanism receives LLM-augmented user instructions and potentially visual prompts to guide the diffusion model to generate styled or themed videos. </a:t>
            </a:r>
            <a:endParaRPr lang="en-CA" sz="3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B301C-BE9F-57FE-45F5-8209BD17C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188145"/>
            <a:ext cx="7772400" cy="3046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8753CD-1F36-16B2-46B9-B68F55769195}"/>
              </a:ext>
            </a:extLst>
          </p:cNvPr>
          <p:cNvSpPr txBox="1"/>
          <p:nvPr/>
        </p:nvSpPr>
        <p:spPr>
          <a:xfrm>
            <a:off x="181276" y="6232268"/>
            <a:ext cx="11829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technology part of this presentation is highly based on the review: “</a:t>
            </a:r>
            <a:r>
              <a:rPr lang="en-CA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Sora: A Review on Background, Technology, Limitations, and Opportunities of Large Vision Models”</a:t>
            </a:r>
            <a:endParaRPr lang="en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47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367E-59CB-4F7A-CABC-AF84C900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Variable Durations, Resolutions, Aspect Ratios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256E4-B94F-6D29-19C7-B7E0C3464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293"/>
            <a:ext cx="10515600" cy="4617670"/>
          </a:xfrm>
        </p:spPr>
        <p:txBody>
          <a:bodyPr>
            <a:normAutofit/>
          </a:bodyPr>
          <a:lstStyle/>
          <a:p>
            <a:r>
              <a:rPr lang="en-US" sz="2400" dirty="0"/>
              <a:t>“Leveraging computation over human-designed features leads to more effective and flexible AI systems.” -Richard Sutton*</a:t>
            </a: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2D653-A463-FACB-70D1-CD1F9BE02E63}"/>
              </a:ext>
            </a:extLst>
          </p:cNvPr>
          <p:cNvSpPr txBox="1"/>
          <p:nvPr/>
        </p:nvSpPr>
        <p:spPr>
          <a:xfrm>
            <a:off x="218974" y="6419850"/>
            <a:ext cx="83956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*“The bitter lesson.” http://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www.incompleteideas.net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IncIdeas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BitterLesson.html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CF3FF-55D7-F213-8437-88C8D6036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20" y="2708507"/>
            <a:ext cx="7356108" cy="26935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E63F3-7ED4-6D1F-B7A1-CF08FC71B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521" y="2613926"/>
            <a:ext cx="3621172" cy="32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0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367E-59CB-4F7A-CABC-AF84C900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Variable Durations, Resolutions, Aspect Ratios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256E4-B94F-6D29-19C7-B7E0C3464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293"/>
            <a:ext cx="10515600" cy="4617670"/>
          </a:xfrm>
        </p:spPr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US" sz="2400" i="1" dirty="0"/>
              <a:t>Leveraging computation</a:t>
            </a:r>
            <a:r>
              <a:rPr lang="en-US" sz="2400" dirty="0"/>
              <a:t> over </a:t>
            </a:r>
            <a:r>
              <a:rPr lang="en-US" sz="2400" i="1" u="sng" dirty="0"/>
              <a:t>human-designed</a:t>
            </a:r>
            <a:r>
              <a:rPr lang="en-US" sz="2400" i="1" dirty="0"/>
              <a:t> features </a:t>
            </a:r>
            <a:r>
              <a:rPr lang="en-US" sz="2400" dirty="0"/>
              <a:t>leads to more effective and flexible AI systems.” -Richard Sutton*</a:t>
            </a: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2D653-A463-FACB-70D1-CD1F9BE02E63}"/>
              </a:ext>
            </a:extLst>
          </p:cNvPr>
          <p:cNvSpPr txBox="1"/>
          <p:nvPr/>
        </p:nvSpPr>
        <p:spPr>
          <a:xfrm>
            <a:off x="218974" y="6419850"/>
            <a:ext cx="83956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*“The bitter lesson.” http://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www.incompleteideas.net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IncIdeas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BitterLesson.html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5E63F3-7ED4-6D1F-B7A1-CF08FC71B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42"/>
          <a:stretch/>
        </p:blipFill>
        <p:spPr>
          <a:xfrm>
            <a:off x="3115134" y="2410493"/>
            <a:ext cx="5961731" cy="388791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6B6D9E-D266-C26A-A07A-7619E3BA3AEB}"/>
              </a:ext>
            </a:extLst>
          </p:cNvPr>
          <p:cNvCxnSpPr>
            <a:cxnSpLocks/>
          </p:cNvCxnSpPr>
          <p:nvPr/>
        </p:nvCxnSpPr>
        <p:spPr>
          <a:xfrm flipH="1">
            <a:off x="3946358" y="1933575"/>
            <a:ext cx="1588168" cy="3514324"/>
          </a:xfrm>
          <a:prstGeom prst="straightConnector1">
            <a:avLst/>
          </a:prstGeom>
          <a:ln w="57150">
            <a:solidFill>
              <a:srgbClr val="FF0000">
                <a:alpha val="50196"/>
              </a:srgb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6C0ACD2-3A0F-3BF9-6FC0-1A9E6FF664C4}"/>
              </a:ext>
            </a:extLst>
          </p:cNvPr>
          <p:cNvSpPr txBox="1"/>
          <p:nvPr/>
        </p:nvSpPr>
        <p:spPr>
          <a:xfrm>
            <a:off x="9243823" y="4171832"/>
            <a:ext cx="1943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/>
              <a:t>“Leveraging computation”</a:t>
            </a:r>
          </a:p>
          <a:p>
            <a:r>
              <a:rPr lang="en-US" dirty="0"/>
              <a:t>How? Efficiency?</a:t>
            </a:r>
          </a:p>
        </p:txBody>
      </p:sp>
    </p:spTree>
    <p:extLst>
      <p:ext uri="{BB962C8B-B14F-4D97-AF65-F5344CB8AC3E}">
        <p14:creationId xmlns:p14="http://schemas.microsoft.com/office/powerpoint/2010/main" val="2025771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856</Words>
  <Application>Microsoft Macintosh PowerPoint</Application>
  <PresentationFormat>Widescreen</PresentationFormat>
  <Paragraphs>112</Paragraphs>
  <Slides>19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NimbusMonL</vt:lpstr>
      <vt:lpstr>NimbusRomNo9L</vt:lpstr>
      <vt:lpstr>Soehne</vt:lpstr>
      <vt:lpstr>Aptos</vt:lpstr>
      <vt:lpstr>Aptos Display</vt:lpstr>
      <vt:lpstr>Arial</vt:lpstr>
      <vt:lpstr>Times New Roman</vt:lpstr>
      <vt:lpstr>Wingdings</vt:lpstr>
      <vt:lpstr>Office Theme</vt:lpstr>
      <vt:lpstr>Sora</vt:lpstr>
      <vt:lpstr>Contents</vt:lpstr>
      <vt:lpstr>Language understanding</vt:lpstr>
      <vt:lpstr>Prompting with images and videos</vt:lpstr>
      <vt:lpstr>Connecting Videos</vt:lpstr>
      <vt:lpstr>Significance of Sora</vt:lpstr>
      <vt:lpstr> Technology *</vt:lpstr>
      <vt:lpstr>Variable Durations, Resolutions, Aspect Ratios</vt:lpstr>
      <vt:lpstr>Variable Durations, Resolutions, Aspect Ratios</vt:lpstr>
      <vt:lpstr>Compressed Representation</vt:lpstr>
      <vt:lpstr>Compressed Representation</vt:lpstr>
      <vt:lpstr>Compressed Representation</vt:lpstr>
      <vt:lpstr>Patch n’ Pack</vt:lpstr>
      <vt:lpstr>Generative Modeling: Diffusion Transformer</vt:lpstr>
      <vt:lpstr>Diffusion Transformer</vt:lpstr>
      <vt:lpstr>Prompt Engineering: Captioning with VLM</vt:lpstr>
      <vt:lpstr>PowerPoint Presentation</vt:lpstr>
      <vt:lpstr>Discussion…</vt:lpstr>
      <vt:lpstr>Useful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Yuxuan Mu</dc:creator>
  <cp:lastModifiedBy>Yuxuan Mu</cp:lastModifiedBy>
  <cp:revision>142</cp:revision>
  <dcterms:created xsi:type="dcterms:W3CDTF">2024-04-13T22:41:29Z</dcterms:created>
  <dcterms:modified xsi:type="dcterms:W3CDTF">2024-04-14T07:37:29Z</dcterms:modified>
</cp:coreProperties>
</file>