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Nuni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fntdata"/><Relationship Id="rId25" Type="http://schemas.openxmlformats.org/officeDocument/2006/relationships/font" Target="fonts/Nunito-regular.fntdata"/><Relationship Id="rId28" Type="http://schemas.openxmlformats.org/officeDocument/2006/relationships/font" Target="fonts/Nunito-boldItalic.fntdata"/><Relationship Id="rId27"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As a key idea to overcome the extreme sparsity and ambiguities of sensor inputs, we integrate 6D head poses obtained from the head-mounted cameras for motion estimation. To enable capture in expansive indoor and outdoor scenes, we propose an algorithm to track and update floor level changes to define head poses, coupled with a multi-stage Transformer-based regression module. We also introduce novel strategies leveraging visual cues of egocentric images to further enhance the motion capture quality while reducing ambiguities.</a:t>
            </a:r>
            <a:endParaRPr/>
          </a:p>
          <a:p>
            <a:pPr indent="-298450" lvl="0" marL="457200" rtl="0" algn="l">
              <a:spcBef>
                <a:spcPts val="0"/>
              </a:spcBef>
              <a:spcAft>
                <a:spcPts val="0"/>
              </a:spcAft>
              <a:buSzPts val="1100"/>
              <a:buAutoNum type="arabicPeriod"/>
            </a:pPr>
            <a:r>
              <a:rPr lang="en"/>
              <a:t>democratize motion capture for the general public</a:t>
            </a:r>
            <a:endParaRPr/>
          </a:p>
          <a:p>
            <a:pPr indent="-298450" lvl="0" marL="457200" rtl="0" algn="l">
              <a:spcBef>
                <a:spcPts val="0"/>
              </a:spcBef>
              <a:spcAft>
                <a:spcPts val="0"/>
              </a:spcAft>
              <a:buSzPts val="1100"/>
              <a:buAutoNum type="arabicPeriod"/>
            </a:pPr>
            <a:r>
              <a:rPr lang="en"/>
              <a:t>we also explore scenarios where the signals among the individuals are shared and the egocentric observations from one person can be used as sparse third-person views for the others, which can be additionally used for our motion optimization module.</a:t>
            </a:r>
            <a:endParaRPr/>
          </a:p>
          <a:p>
            <a:pPr indent="-298450" lvl="0" marL="457200" rtl="0" algn="l">
              <a:spcBef>
                <a:spcPts val="0"/>
              </a:spcBef>
              <a:spcAft>
                <a:spcPts val="0"/>
              </a:spcAft>
              <a:buSzPts val="1100"/>
              <a:buAutoNum type="arabicPeriod"/>
            </a:pPr>
            <a:r>
              <a:rPr lang="en"/>
              <a:t>We first apply an off-the-shelf monocular SLAM [53] with the egocentric video I. From the SLAM, we obtain the 3D pointcloud W of the environment and camera pose at each time C = {Ct }Tt=0 , defined in the world coordinate.</a:t>
            </a:r>
            <a:endParaRPr/>
          </a:p>
          <a:p>
            <a:pPr indent="-298450" lvl="0" marL="457200" rtl="0" algn="l">
              <a:spcBef>
                <a:spcPts val="0"/>
              </a:spcBef>
              <a:spcAft>
                <a:spcPts val="0"/>
              </a:spcAft>
              <a:buSzPts val="1100"/>
              <a:buAutoNum type="arabicPeriod"/>
            </a:pPr>
            <a:r>
              <a:rPr lang="en"/>
              <a:t>Notably, in non-flat spaces as in Fig. 3, the z-directional component of Ht defined in the world coordinate does not necessarily reflect the metric height of the person because the height should be defined from the actual floor the person is currently standing. Thus, we compute the height of the head Ht by tracking and updating the floor level ft ∈ R at time t accordingly.</a:t>
            </a:r>
            <a:endParaRPr/>
          </a:p>
          <a:p>
            <a:pPr indent="-298450" lvl="0" marL="457200" rtl="0" algn="l">
              <a:spcBef>
                <a:spcPts val="0"/>
              </a:spcBef>
              <a:spcAft>
                <a:spcPts val="0"/>
              </a:spcAft>
              <a:buSzPts val="1100"/>
              <a:buAutoNum type="arabicPeriod"/>
            </a:pPr>
            <a:r>
              <a:rPr lang="en"/>
              <a:t>From egocentric video I, we first apply DROID-SLAM [53], noted for its accuracy and robustness compared to classical SLAM systems, to estimate camera trajectory C and reconstruct the 3D pointcloud W.</a:t>
            </a:r>
            <a:endParaRPr/>
          </a:p>
          <a:p>
            <a:pPr indent="-298450" lvl="0" marL="457200" rtl="0" algn="l">
              <a:spcBef>
                <a:spcPts val="0"/>
              </a:spcBef>
              <a:spcAft>
                <a:spcPts val="0"/>
              </a:spcAft>
              <a:buSzPts val="1100"/>
              <a:buAutoNum type="arabicPeriod"/>
            </a:pPr>
            <a:r>
              <a:rPr lang="en"/>
              <a:t>Because the camera center C may not be necessarily the same as the head joint location, we compute the fixed transcam formation Thead to transform the camera pose into the head cam pose, resulting in H defined w.r.t world coordinate. Thead is computed by approximating the camera location in a surface point of SMPL mesh.</a:t>
            </a:r>
            <a:endParaRPr/>
          </a:p>
          <a:p>
            <a:pPr indent="-298450" lvl="0" marL="457200" rtl="0" algn="l">
              <a:spcBef>
                <a:spcPts val="0"/>
              </a:spcBef>
              <a:spcAft>
                <a:spcPts val="0"/>
              </a:spcAft>
              <a:buSzPts val="1100"/>
              <a:buAutoNum type="arabicPeriod"/>
            </a:pPr>
            <a:r>
              <a:rPr lang="en"/>
              <a:t>To accurately define head height h, we introduce an algorithm to update floor level ft at time t based on network output (motion and foot contact) obtained until time t − 1 with 3D pointcloud W.</a:t>
            </a:r>
            <a:endParaRPr/>
          </a:p>
          <a:p>
            <a:pPr indent="-298450" lvl="0" marL="457200" rtl="0" algn="l">
              <a:spcBef>
                <a:spcPts val="0"/>
              </a:spcBef>
              <a:spcAft>
                <a:spcPts val="0"/>
              </a:spcAft>
              <a:buSzPts val="1100"/>
              <a:buAutoNum type="arabicPeriod"/>
            </a:pPr>
            <a:r>
              <a:rPr lang="en"/>
              <a:t>we adopt a multi-stage method as in [68] by introducing end-effector positions as intermediate representations. Specifically, we separate the system Fest into two submodules F end and F body (we drop the subscript ‘est’ on these submodule names for brevity). The first submodule F end takes {xτ }N τ =0 as input and generates end-effector positions N ×12 (hands and feet) {xmid}N. The input {xτ } and τ τ =0 ∈ R mid {xτ } are fed into submodule F body . The F body regresses N the output motion {m̂τ }N τ =0 and also foot contact {cτ }τ =0 lf rf lf rf where cτ = {cτ , cτ }. cτ and cτ indicate the contact probability of the left and right foot at time τ .</a:t>
            </a:r>
            <a:endParaRPr/>
          </a:p>
          <a:p>
            <a:pPr indent="-298450" lvl="0" marL="457200" rtl="0" algn="l">
              <a:spcBef>
                <a:spcPts val="0"/>
              </a:spcBef>
              <a:spcAft>
                <a:spcPts val="0"/>
              </a:spcAft>
              <a:buSzPts val="1100"/>
              <a:buAutoNum type="arabicPeriod"/>
            </a:pPr>
            <a:r>
              <a:rPr lang="en"/>
              <a:t>In submodule F end , the features generated by the Transformer encoder are converted into mid-representations {xmid} by a 2-layer MLP.</a:t>
            </a:r>
            <a:endParaRPr/>
          </a:p>
          <a:p>
            <a:pPr indent="-298450" lvl="0" marL="457200" rtl="0" algn="l">
              <a:spcBef>
                <a:spcPts val="0"/>
              </a:spcBef>
              <a:spcAft>
                <a:spcPts val="0"/>
              </a:spcAft>
              <a:buSzPts val="1100"/>
              <a:buAutoNum type="arabicPeriod"/>
            </a:pPr>
            <a:r>
              <a:rPr lang="en"/>
              <a:t>In submodule τ F body , the output of the Transformer encoder is first converted into foot contact probabilities {cτ }. The contact probability and Transformer encoder output are concatenated and converted to output motion {m̂τ }.</a:t>
            </a:r>
            <a:endParaRPr/>
          </a:p>
          <a:p>
            <a:pPr indent="-298450" lvl="0" marL="457200" rtl="0" algn="l">
              <a:spcBef>
                <a:spcPts val="0"/>
              </a:spcBef>
              <a:spcAft>
                <a:spcPts val="0"/>
              </a:spcAft>
              <a:buSzPts val="1100"/>
              <a:buAutoNum type="arabicPeriod"/>
            </a:pPr>
            <a:r>
              <a:rPr lang="en"/>
              <a:t>[Loss terms]</a:t>
            </a:r>
            <a:endParaRPr/>
          </a:p>
          <a:p>
            <a:pPr indent="-298450" lvl="0" marL="457200" rtl="0" algn="l">
              <a:spcBef>
                <a:spcPts val="0"/>
              </a:spcBef>
              <a:spcAft>
                <a:spcPts val="0"/>
              </a:spcAft>
              <a:buSzPts val="1100"/>
              <a:buAutoNum type="arabicPeriod"/>
            </a:pPr>
            <a:r>
              <a:rPr lang="en"/>
              <a:t>We use off-the-shelf models [21, 41] to obtain visual cues ϕE and ϕT.</a:t>
            </a:r>
            <a:endParaRPr/>
          </a:p>
          <a:p>
            <a:pPr indent="-298450" lvl="0" marL="457200" rtl="0" algn="l">
              <a:spcBef>
                <a:spcPts val="0"/>
              </a:spcBef>
              <a:spcAft>
                <a:spcPts val="0"/>
              </a:spcAft>
              <a:buSzPts val="1100"/>
              <a:buAutoNum type="arabicPeriod"/>
            </a:pPr>
            <a:r>
              <a:rPr lang="en"/>
              <a:t>Instead of directly optimizing the motion output from Mreg to Φ, we utilize the motion manifold-based method demonstrated in [26, 36].</a:t>
            </a:r>
            <a:endParaRPr/>
          </a:p>
          <a:p>
            <a:pPr indent="-298450" lvl="0" marL="457200" rtl="0" algn="l">
              <a:spcBef>
                <a:spcPts val="0"/>
              </a:spcBef>
              <a:spcAft>
                <a:spcPts val="0"/>
              </a:spcAft>
              <a:buSzPts val="1100"/>
              <a:buAutoNum type="arabicPeriod"/>
            </a:pPr>
            <a:r>
              <a:rPr lang="en"/>
              <a:t>Motion optimization is done by searching an optimal latent vector among the manifold. From the initial latent vector z = E(X), where X is computed from Mreg, the optimal latent vector z∗ is found by minimizing loss L = Lvis + Lreg + Lcontact .3 Lvis enforces to meet the provided visual cues:</a:t>
            </a:r>
            <a:endParaRPr/>
          </a:p>
          <a:p>
            <a:pPr indent="-298450" lvl="0" marL="457200" rtl="0" algn="l">
              <a:spcBef>
                <a:spcPts val="0"/>
              </a:spcBef>
              <a:spcAft>
                <a:spcPts val="0"/>
              </a:spcAft>
              <a:buSzPts val="1100"/>
              <a:buAutoNum type="arabicPeriod"/>
            </a:pPr>
            <a:r>
              <a:rPr lang="en"/>
              <a:t>To build training data from motion datasets, we synthesize IMU signals using wrist poses, following the protocol in [31, 67, 68].</a:t>
            </a:r>
            <a:endParaRPr/>
          </a:p>
          <a:p>
            <a:pPr indent="-298450" lvl="0" marL="457200" rtl="0" algn="l">
              <a:spcBef>
                <a:spcPts val="0"/>
              </a:spcBef>
              <a:spcAft>
                <a:spcPts val="0"/>
              </a:spcAft>
              <a:buSzPts val="1100"/>
              <a:buAutoNum type="arabicPeriod"/>
            </a:pPr>
            <a:r>
              <a:rPr lang="en"/>
              <a:t>For demonstrations with real-world IMU data using smartwatches, we apply filtering to reduce noise as in [31] beforehand.</a:t>
            </a:r>
            <a:endParaRPr/>
          </a:p>
          <a:p>
            <a:pPr indent="-298450" lvl="0" marL="457200" rtl="0" algn="l">
              <a:spcBef>
                <a:spcPts val="0"/>
              </a:spcBef>
              <a:spcAft>
                <a:spcPts val="0"/>
              </a:spcAft>
              <a:buSzPts val="1100"/>
              <a:buAutoNum type="arabicPeriod"/>
            </a:pPr>
            <a:r>
              <a:rPr lang="en"/>
              <a:t>Evaluation Metrics. Mean Per Joint Position Error (MPJPE): Mean Per Joint Velocity Error (MPJVE): Jitter:</a:t>
            </a:r>
            <a:endParaRPr/>
          </a:p>
          <a:p>
            <a:pPr indent="-298450" lvl="0" marL="457200" rtl="0" algn="l">
              <a:spcBef>
                <a:spcPts val="0"/>
              </a:spcBef>
              <a:spcAft>
                <a:spcPts val="0"/>
              </a:spcAft>
              <a:buSzPts val="1100"/>
              <a:buAutoNum type="arabicPeriod"/>
            </a:pPr>
            <a:r>
              <a:rPr lang="en"/>
              <a:t>Thus, here, we compare our estimation module Fest with previous SOTAs based on (1) 6 IMUs (full body) [31, 67], and (2) VR devices (upper body, 6 DoF) [18],</a:t>
            </a:r>
            <a:endParaRPr/>
          </a:p>
          <a:p>
            <a:pPr indent="-298450" lvl="0" marL="457200" rtl="0" algn="l">
              <a:spcBef>
                <a:spcPts val="0"/>
              </a:spcBef>
              <a:spcAft>
                <a:spcPts val="0"/>
              </a:spcAft>
              <a:buSzPts val="1100"/>
              <a:buAutoNum type="arabicPeriod"/>
            </a:pPr>
            <a:r>
              <a:rPr lang="en"/>
              <a:t>IMU Baselines (Full Body): We compare ours with PIP [67] and TIP [31]. Both estimate motion from 6 IMU sensors on the full body; head, wrists, pelvis, and legs.</a:t>
            </a:r>
            <a:endParaRPr/>
          </a:p>
          <a:p>
            <a:pPr indent="-298450" lvl="0" marL="457200" rtl="0" algn="l">
              <a:spcBef>
                <a:spcPts val="0"/>
              </a:spcBef>
              <a:spcAft>
                <a:spcPts val="0"/>
              </a:spcAft>
              <a:buSzPts val="1100"/>
              <a:buAutoNum type="arabicPeriod"/>
            </a:pPr>
            <a:r>
              <a:rPr lang="en"/>
              <a:t>VR Baselines (Upper Body): We consider AGRoL [18], the state-of-the-art method for tracking full body motion from 3 6DoF (position and orientation) sensor signals from the head and both wrists, as a baseline.</a:t>
            </a:r>
            <a:endParaRPr/>
          </a:p>
          <a:p>
            <a:pPr indent="-298450" lvl="0" marL="457200" rtl="0" algn="l">
              <a:spcBef>
                <a:spcPts val="0"/>
              </a:spcBef>
              <a:spcAft>
                <a:spcPts val="0"/>
              </a:spcAft>
              <a:buSzPts val="1100"/>
              <a:buAutoNum type="arabicPeriod"/>
            </a:pPr>
            <a:r>
              <a:rPr lang="en"/>
              <a:t>Dataset. We follow the previous approaches [31, 67] by training the models on AMASS [43] dataset and evaluating on the TotalCapture [56] dataset with real IMU data.</a:t>
            </a:r>
            <a:endParaRPr/>
          </a:p>
          <a:p>
            <a:pPr indent="-298450" lvl="0" marL="457200" rtl="0" algn="l">
              <a:spcBef>
                <a:spcPts val="0"/>
              </a:spcBef>
              <a:spcAft>
                <a:spcPts val="0"/>
              </a:spcAft>
              <a:buSzPts val="1100"/>
              <a:buAutoNum type="arabicPeriod"/>
            </a:pPr>
            <a:r>
              <a:rPr lang="en"/>
              <a:t>For quantitative comparison, we generate train/test/validation split from a subset of AMASS dataset (CMU [57], HDM05 [48], BMLMovi [19]). We first evaluate our motion estimation module and AGRoL on the testing split of AMASS dataset. Additionally, we also demonstrate the generalization ability of the modules by testing on the HPS [23] dataset.</a:t>
            </a:r>
            <a:endParaRPr/>
          </a:p>
          <a:p>
            <a:pPr indent="-298450" lvl="0" marL="457200" rtl="0" algn="l">
              <a:spcBef>
                <a:spcPts val="0"/>
              </a:spcBef>
              <a:spcAft>
                <a:spcPts val="0"/>
              </a:spcAft>
              <a:buSzPts val="1100"/>
              <a:buAutoNum type="arabicPeriod"/>
            </a:pPr>
            <a:r>
              <a:rPr lang="en"/>
              <a:t>For quantitative evaluation, we capture our own dataset by wearing XSens MVN Link [10] and our lightweight setups together, where we use XSens as ground truth data.</a:t>
            </a:r>
            <a:endParaRPr/>
          </a:p>
          <a:p>
            <a:pPr indent="-298450" lvl="0" marL="457200" rtl="0" algn="l">
              <a:spcBef>
                <a:spcPts val="0"/>
              </a:spcBef>
              <a:spcAft>
                <a:spcPts val="0"/>
              </a:spcAft>
              <a:buSzPts val="1100"/>
              <a:buAutoNum type="arabicPeriod"/>
            </a:pPr>
            <a:r>
              <a:rPr lang="en"/>
              <a:t>Although the off-the-shelf models (e.g., DROID-SLAM) in our method are robust and show reliable results in most cases, our method does not work in rare catastrophic failures of the off-the-shelf models.</a:t>
            </a:r>
            <a:endParaRPr/>
          </a:p>
          <a:p>
            <a:pPr indent="-298450" lvl="0" marL="457200" rtl="0" algn="l">
              <a:spcBef>
                <a:spcPts val="0"/>
              </a:spcBef>
              <a:spcAft>
                <a:spcPts val="0"/>
              </a:spcAft>
              <a:buSzPts val="1100"/>
              <a:buAutoNum type="arabicPeriod"/>
            </a:pPr>
            <a:r>
              <a:rPr lang="en"/>
              <a:t>[Doesn’t handle body shape]</a:t>
            </a:r>
            <a:endParaRPr/>
          </a:p>
          <a:p>
            <a:pPr indent="-298450" lvl="0" marL="457200" rtl="0" algn="l">
              <a:spcBef>
                <a:spcPts val="0"/>
              </a:spcBef>
              <a:spcAft>
                <a:spcPts val="0"/>
              </a:spcAft>
              <a:buSzPts val="1100"/>
              <a:buAutoNum type="arabicPeriod"/>
            </a:pPr>
            <a:r>
              <a:rPr lang="en"/>
              <a:t>Readings IMU Sensor Signals from Smartwatches. For demonstrations with smartwatches, we use Apple Watch SE2 [1] and the SensorLog app [8] to record and access IMU sensor data. From the recorded sensor signals, IMU rotations are obtained from “motionQuaternion” and accelerations from “motionAcceleration” of the Apple Watch OS [2]. The sensor data are recorded in 30 FPS. Furthermore, we apply an average filter on the acceleration data (window length: 7).</a:t>
            </a:r>
            <a:endParaRPr/>
          </a:p>
          <a:p>
            <a:pPr indent="-298450" lvl="0" marL="457200" rtl="0" algn="l">
              <a:spcBef>
                <a:spcPts val="0"/>
              </a:spcBef>
              <a:spcAft>
                <a:spcPts val="0"/>
              </a:spcAft>
              <a:buSzPts val="1100"/>
              <a:buAutoNum type="arabicPeriod"/>
            </a:pPr>
            <a:r>
              <a:rPr lang="en"/>
              <a:t>Head-Mounted Camera. We use GoPro cameras for the head-mounted camera. To determine the timecode (in microseconds) when the camera shutter is pressed, we use the Open-GoPro Python SDK [4] to activate the camera shutter.</a:t>
            </a:r>
            <a:endParaRPr/>
          </a:p>
          <a:p>
            <a:pPr indent="-298450" lvl="0" marL="457200" rtl="0" algn="l">
              <a:spcBef>
                <a:spcPts val="0"/>
              </a:spcBef>
              <a:spcAft>
                <a:spcPts val="0"/>
              </a:spcAft>
              <a:buSzPts val="1100"/>
              <a:buAutoNum type="arabicPeriod"/>
            </a:pPr>
            <a:r>
              <a:rPr lang="en"/>
              <a:t>For coordinate alignment, the user has to follow 4 steps: (1) put the smartwatches (IMU sensors) on the calibration board for 3 seconds as in Fig. 8 (a); (2) wear the watches and stand in T-pose for 3 seconds; (3) put the camera on 4 positions on the calibration board as in Fig. 8 (b); (4) stand still for 10 seconds and swing arms up and down as in Fig. 10 for time synchronization.</a:t>
            </a:r>
            <a:endParaRPr/>
          </a:p>
          <a:p>
            <a:pPr indent="-298450" lvl="0" marL="457200" rtl="0" algn="l">
              <a:spcBef>
                <a:spcPts val="0"/>
              </a:spcBef>
              <a:spcAft>
                <a:spcPts val="0"/>
              </a:spcAft>
              <a:buSzPts val="1100"/>
              <a:buAutoNum type="arabicPeriod"/>
            </a:pPr>
            <a:r>
              <a:rPr lang="en"/>
              <a:t>The scale of arbitrary coordinates of SLAM is set by measuring the distances in the calibration board in Fig. 8. The initial height h0 is given by measuring the distance between the board and the floor the user stands on during the alignment procedure. The camera poses before and after alignment are in Fig. 9.</a:t>
            </a:r>
            <a:endParaRPr/>
          </a:p>
          <a:p>
            <a:pPr indent="-298450" lvl="0" marL="457200" rtl="0" algn="l">
              <a:spcBef>
                <a:spcPts val="0"/>
              </a:spcBef>
              <a:spcAft>
                <a:spcPts val="0"/>
              </a:spcAft>
              <a:buSzPts val="1100"/>
              <a:buAutoNum type="arabicPeriod"/>
            </a:pPr>
            <a:r>
              <a:rPr lang="en"/>
              <a:t>The initial time synchronization between</a:t>
            </a:r>
            <a:endParaRPr/>
          </a:p>
          <a:p>
            <a:pPr indent="-298450" lvl="0" marL="457200" rtl="0" algn="l">
              <a:spcBef>
                <a:spcPts val="0"/>
              </a:spcBef>
              <a:spcAft>
                <a:spcPts val="0"/>
              </a:spcAft>
              <a:buSzPts val="1100"/>
              <a:buAutoNum type="arabicPeriod"/>
            </a:pPr>
            <a:r>
              <a:rPr lang="en"/>
              <a:t>IMU sensors and the head-mounted camera is set by the timecodes generated from the sensors. However, empirically we found there were minor errors in the timecode and therefore should be adjusted. For the adjustment, the user is asked to stand still and swing their arms up and down, as in Fig. 10 (a). When the hands move up to the highest position close to the camera (Fig. 10 (a)), the IMU sensor signals show a specific peak as in Fig. 10 (b). The time synchronization is done by aligning the two. We empirically found out that swinging is more robust than clapping, as in some cases the force transmitted to the wrist sensor during clapping can cause sensor peaks to spike.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c798754b4e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c798754b4e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c798754b4e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c798754b4e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f50887cb2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f50887cb2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c798754b4e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c798754b4e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f50887cb2c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f50887cb2c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c798754b4e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c798754b4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f50887cb2c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f50887cb2c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c798754b4e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c798754b4e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c798754b4e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c798754b4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f50887cb2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f50887cb2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c798754b4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c798754b4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c798754b4e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c798754b4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c798754b4e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c798754b4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c798754b4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c798754b4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f50887cb2c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f50887cb2c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c798754b4e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c798754b4e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c798754b4e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c798754b4e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f50887cb2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f50887cb2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Font typeface="Nunito"/>
              <a:buChar char="●"/>
              <a:defRPr>
                <a:latin typeface="Nunito"/>
                <a:ea typeface="Nunito"/>
                <a:cs typeface="Nunito"/>
                <a:sym typeface="Nunito"/>
              </a:defRPr>
            </a:lvl1pPr>
            <a:lvl2pPr indent="-317500" lvl="1" marL="914400" rtl="0">
              <a:spcBef>
                <a:spcPts val="0"/>
              </a:spcBef>
              <a:spcAft>
                <a:spcPts val="0"/>
              </a:spcAft>
              <a:buSzPts val="1400"/>
              <a:buFont typeface="Nunito"/>
              <a:buChar char="○"/>
              <a:defRPr>
                <a:latin typeface="Nunito"/>
                <a:ea typeface="Nunito"/>
                <a:cs typeface="Nunito"/>
                <a:sym typeface="Nunito"/>
              </a:defRPr>
            </a:lvl2pPr>
            <a:lvl3pPr indent="-317500" lvl="2" marL="1371600" rtl="0">
              <a:spcBef>
                <a:spcPts val="0"/>
              </a:spcBef>
              <a:spcAft>
                <a:spcPts val="0"/>
              </a:spcAft>
              <a:buSzPts val="1400"/>
              <a:buFont typeface="Nunito"/>
              <a:buChar char="■"/>
              <a:defRPr>
                <a:latin typeface="Nunito"/>
                <a:ea typeface="Nunito"/>
                <a:cs typeface="Nunito"/>
                <a:sym typeface="Nunito"/>
              </a:defRPr>
            </a:lvl3pPr>
            <a:lvl4pPr indent="-317500" lvl="3" marL="1828800" rtl="0">
              <a:spcBef>
                <a:spcPts val="0"/>
              </a:spcBef>
              <a:spcAft>
                <a:spcPts val="0"/>
              </a:spcAft>
              <a:buSzPts val="1400"/>
              <a:buFont typeface="Nunito"/>
              <a:buChar char="●"/>
              <a:defRPr>
                <a:latin typeface="Nunito"/>
                <a:ea typeface="Nunito"/>
                <a:cs typeface="Nunito"/>
                <a:sym typeface="Nunito"/>
              </a:defRPr>
            </a:lvl4pPr>
            <a:lvl5pPr indent="-317500" lvl="4" marL="2286000" rtl="0">
              <a:spcBef>
                <a:spcPts val="0"/>
              </a:spcBef>
              <a:spcAft>
                <a:spcPts val="0"/>
              </a:spcAft>
              <a:buSzPts val="1400"/>
              <a:buFont typeface="Nunito"/>
              <a:buChar char="○"/>
              <a:defRPr>
                <a:latin typeface="Nunito"/>
                <a:ea typeface="Nunito"/>
                <a:cs typeface="Nunito"/>
                <a:sym typeface="Nunito"/>
              </a:defRPr>
            </a:lvl5pPr>
            <a:lvl6pPr indent="-317500" lvl="5" marL="2743200" rtl="0">
              <a:spcBef>
                <a:spcPts val="0"/>
              </a:spcBef>
              <a:spcAft>
                <a:spcPts val="0"/>
              </a:spcAft>
              <a:buSzPts val="1400"/>
              <a:buFont typeface="Nunito"/>
              <a:buChar char="■"/>
              <a:defRPr>
                <a:latin typeface="Nunito"/>
                <a:ea typeface="Nunito"/>
                <a:cs typeface="Nunito"/>
                <a:sym typeface="Nunito"/>
              </a:defRPr>
            </a:lvl6pPr>
            <a:lvl7pPr indent="-317500" lvl="6" marL="3200400" rtl="0">
              <a:spcBef>
                <a:spcPts val="0"/>
              </a:spcBef>
              <a:spcAft>
                <a:spcPts val="0"/>
              </a:spcAft>
              <a:buSzPts val="1400"/>
              <a:buFont typeface="Nunito"/>
              <a:buChar char="●"/>
              <a:defRPr>
                <a:latin typeface="Nunito"/>
                <a:ea typeface="Nunito"/>
                <a:cs typeface="Nunito"/>
                <a:sym typeface="Nunito"/>
              </a:defRPr>
            </a:lvl7pPr>
            <a:lvl8pPr indent="-317500" lvl="7" marL="3657600" rtl="0">
              <a:spcBef>
                <a:spcPts val="0"/>
              </a:spcBef>
              <a:spcAft>
                <a:spcPts val="0"/>
              </a:spcAft>
              <a:buSzPts val="1400"/>
              <a:buFont typeface="Nunito"/>
              <a:buChar char="○"/>
              <a:defRPr>
                <a:latin typeface="Nunito"/>
                <a:ea typeface="Nunito"/>
                <a:cs typeface="Nunito"/>
                <a:sym typeface="Nunito"/>
              </a:defRPr>
            </a:lvl8pPr>
            <a:lvl9pPr indent="-317500" lvl="8" marL="4114800" rtl="0">
              <a:spcBef>
                <a:spcPts val="0"/>
              </a:spcBef>
              <a:spcAft>
                <a:spcPts val="0"/>
              </a:spcAft>
              <a:buSzPts val="1400"/>
              <a:buFont typeface="Nunito"/>
              <a:buChar char="■"/>
              <a:defRPr>
                <a:latin typeface="Nunito"/>
                <a:ea typeface="Nunito"/>
                <a:cs typeface="Nunito"/>
                <a:sym typeface="Nunito"/>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indent="-317500" lvl="1" marL="9144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2pPr>
            <a:lvl3pPr indent="-317500" lvl="2" marL="13716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3pPr>
            <a:lvl4pPr indent="-317500" lvl="3" marL="18288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4pPr>
            <a:lvl5pPr indent="-317500" lvl="4" marL="22860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5pPr>
            <a:lvl6pPr indent="-317500" lvl="5" marL="27432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6pPr>
            <a:lvl7pPr indent="-317500" lvl="6" marL="32004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7pPr>
            <a:lvl8pPr indent="-317500" lvl="7" marL="36576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8pPr>
            <a:lvl9pPr indent="-317500" lvl="8" marL="41148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0042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1800">
                <a:latin typeface="Nunito"/>
                <a:ea typeface="Nunito"/>
                <a:cs typeface="Nunito"/>
                <a:sym typeface="Nunito"/>
              </a:rPr>
              <a:t>Journal Club</a:t>
            </a:r>
            <a:endParaRPr sz="1800">
              <a:latin typeface="Nunito"/>
              <a:ea typeface="Nunito"/>
              <a:cs typeface="Nunito"/>
              <a:sym typeface="Nunito"/>
            </a:endParaRPr>
          </a:p>
          <a:p>
            <a:pPr indent="0" lvl="0" marL="0" rtl="0" algn="ctr">
              <a:spcBef>
                <a:spcPts val="0"/>
              </a:spcBef>
              <a:spcAft>
                <a:spcPts val="0"/>
              </a:spcAft>
              <a:buNone/>
            </a:pPr>
            <a:r>
              <a:t/>
            </a:r>
            <a:endParaRPr sz="1800">
              <a:latin typeface="Nunito"/>
              <a:ea typeface="Nunito"/>
              <a:cs typeface="Nunito"/>
              <a:sym typeface="Nunito"/>
            </a:endParaRPr>
          </a:p>
          <a:p>
            <a:pPr indent="0" lvl="0" marL="0" rtl="0" algn="ctr">
              <a:spcBef>
                <a:spcPts val="0"/>
              </a:spcBef>
              <a:spcAft>
                <a:spcPts val="0"/>
              </a:spcAft>
              <a:buClr>
                <a:schemeClr val="dk1"/>
              </a:buClr>
              <a:buSzPct val="42307"/>
              <a:buFont typeface="Arial"/>
              <a:buNone/>
            </a:pPr>
            <a:r>
              <a:rPr lang="en" sz="2600">
                <a:latin typeface="Nunito"/>
                <a:ea typeface="Nunito"/>
                <a:cs typeface="Nunito"/>
                <a:sym typeface="Nunito"/>
              </a:rPr>
              <a:t>Mocap Everyone Everywhere:</a:t>
            </a:r>
            <a:endParaRPr sz="2600">
              <a:latin typeface="Nunito"/>
              <a:ea typeface="Nunito"/>
              <a:cs typeface="Nunito"/>
              <a:sym typeface="Nunito"/>
            </a:endParaRPr>
          </a:p>
          <a:p>
            <a:pPr indent="0" lvl="0" marL="0" rtl="0" algn="ctr">
              <a:spcBef>
                <a:spcPts val="0"/>
              </a:spcBef>
              <a:spcAft>
                <a:spcPts val="0"/>
              </a:spcAft>
              <a:buNone/>
            </a:pPr>
            <a:r>
              <a:rPr lang="en" sz="2600">
                <a:latin typeface="Nunito"/>
                <a:ea typeface="Nunito"/>
                <a:cs typeface="Nunito"/>
                <a:sym typeface="Nunito"/>
              </a:rPr>
              <a:t>Lightweight Motion Capture With Smartwatches and a Head-Mounted Camera</a:t>
            </a:r>
            <a:endParaRPr sz="2600">
              <a:latin typeface="Nunito"/>
              <a:ea typeface="Nunito"/>
              <a:cs typeface="Nunito"/>
              <a:sym typeface="Nunito"/>
            </a:endParaRPr>
          </a:p>
          <a:p>
            <a:pPr indent="0" lvl="0" marL="0" rtl="0" algn="ctr">
              <a:spcBef>
                <a:spcPts val="0"/>
              </a:spcBef>
              <a:spcAft>
                <a:spcPts val="0"/>
              </a:spcAft>
              <a:buNone/>
            </a:pPr>
            <a:r>
              <a:t/>
            </a:r>
            <a:endParaRPr sz="2200">
              <a:solidFill>
                <a:srgbClr val="666666"/>
              </a:solidFill>
              <a:latin typeface="Nunito"/>
              <a:ea typeface="Nunito"/>
              <a:cs typeface="Nunito"/>
              <a:sym typeface="Nunito"/>
            </a:endParaRPr>
          </a:p>
          <a:p>
            <a:pPr indent="0" lvl="0" marL="0" rtl="0" algn="ctr">
              <a:spcBef>
                <a:spcPts val="0"/>
              </a:spcBef>
              <a:spcAft>
                <a:spcPts val="0"/>
              </a:spcAft>
              <a:buNone/>
            </a:pPr>
            <a:r>
              <a:rPr lang="en" sz="2200">
                <a:solidFill>
                  <a:srgbClr val="666666"/>
                </a:solidFill>
                <a:latin typeface="Nunito"/>
                <a:ea typeface="Nunito"/>
                <a:cs typeface="Nunito"/>
                <a:sym typeface="Nunito"/>
              </a:rPr>
              <a:t>CVPR 2024</a:t>
            </a:r>
            <a:endParaRPr sz="2200">
              <a:solidFill>
                <a:srgbClr val="666666"/>
              </a:solidFill>
              <a:latin typeface="Nunito"/>
              <a:ea typeface="Nunito"/>
              <a:cs typeface="Nunito"/>
              <a:sym typeface="Nunito"/>
            </a:endParaRPr>
          </a:p>
        </p:txBody>
      </p:sp>
      <p:sp>
        <p:nvSpPr>
          <p:cNvPr id="55" name="Google Shape;55;p13"/>
          <p:cNvSpPr txBox="1"/>
          <p:nvPr>
            <p:ph idx="1" type="subTitle"/>
          </p:nvPr>
        </p:nvSpPr>
        <p:spPr>
          <a:xfrm>
            <a:off x="311700" y="3335975"/>
            <a:ext cx="8520600" cy="1204500"/>
          </a:xfrm>
          <a:prstGeom prst="rect">
            <a:avLst/>
          </a:prstGeom>
        </p:spPr>
        <p:txBody>
          <a:bodyPr anchorCtr="0" anchor="t" bIns="91425" lIns="91425" spcFirstLastPara="1" rIns="91425" wrap="square" tIns="91425">
            <a:normAutofit/>
          </a:bodyPr>
          <a:lstStyle/>
          <a:p>
            <a:pPr indent="0" lvl="0" marL="0" rtl="0" algn="ctr">
              <a:lnSpc>
                <a:spcPct val="80000"/>
              </a:lnSpc>
              <a:spcBef>
                <a:spcPts val="0"/>
              </a:spcBef>
              <a:spcAft>
                <a:spcPts val="0"/>
              </a:spcAft>
              <a:buSzPts val="1018"/>
              <a:buNone/>
            </a:pPr>
            <a:r>
              <a:rPr lang="en" sz="1290"/>
              <a:t>Jiye Lee</a:t>
            </a:r>
            <a:r>
              <a:rPr lang="en" sz="1290">
                <a:latin typeface="Nunito"/>
                <a:ea typeface="Nunito"/>
                <a:cs typeface="Nunito"/>
                <a:sym typeface="Nunito"/>
              </a:rPr>
              <a:t> (1), </a:t>
            </a:r>
            <a:r>
              <a:rPr lang="en" sz="1290"/>
              <a:t>Hanbyul Joo</a:t>
            </a:r>
            <a:r>
              <a:rPr lang="en" sz="1290">
                <a:latin typeface="Nunito"/>
                <a:ea typeface="Nunito"/>
                <a:cs typeface="Nunito"/>
                <a:sym typeface="Nunito"/>
              </a:rPr>
              <a:t> (1)</a:t>
            </a:r>
            <a:endParaRPr sz="1290">
              <a:latin typeface="Nunito"/>
              <a:ea typeface="Nunito"/>
              <a:cs typeface="Nunito"/>
              <a:sym typeface="Nunito"/>
            </a:endParaRPr>
          </a:p>
          <a:p>
            <a:pPr indent="0" lvl="0" marL="0" rtl="0" algn="ctr">
              <a:lnSpc>
                <a:spcPct val="80000"/>
              </a:lnSpc>
              <a:spcBef>
                <a:spcPts val="0"/>
              </a:spcBef>
              <a:spcAft>
                <a:spcPts val="0"/>
              </a:spcAft>
              <a:buSzPts val="1018"/>
              <a:buNone/>
            </a:pPr>
            <a:r>
              <a:t/>
            </a:r>
            <a:endParaRPr sz="1290"/>
          </a:p>
          <a:p>
            <a:pPr indent="0" lvl="0" marL="0" rtl="0" algn="ctr">
              <a:lnSpc>
                <a:spcPct val="80000"/>
              </a:lnSpc>
              <a:spcBef>
                <a:spcPts val="0"/>
              </a:spcBef>
              <a:spcAft>
                <a:spcPts val="0"/>
              </a:spcAft>
              <a:buSzPts val="1018"/>
              <a:buNone/>
            </a:pPr>
            <a:r>
              <a:rPr lang="en" sz="1290">
                <a:latin typeface="Nunito"/>
                <a:ea typeface="Nunito"/>
                <a:cs typeface="Nunito"/>
                <a:sym typeface="Nunito"/>
              </a:rPr>
              <a:t>(1) </a:t>
            </a:r>
            <a:r>
              <a:rPr lang="en" sz="1290"/>
              <a:t>Seoul National University</a:t>
            </a:r>
            <a:endParaRPr sz="1290">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a:t>
            </a:r>
            <a:endParaRPr/>
          </a:p>
        </p:txBody>
      </p:sp>
      <p:sp>
        <p:nvSpPr>
          <p:cNvPr id="134" name="Google Shape;134;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35" name="Google Shape;135;p22"/>
          <p:cNvPicPr preferRelativeResize="0"/>
          <p:nvPr/>
        </p:nvPicPr>
        <p:blipFill rotWithShape="1">
          <a:blip r:embed="rId3">
            <a:alphaModFix/>
          </a:blip>
          <a:srcRect b="19639" l="14424" r="12208" t="11108"/>
          <a:stretch/>
        </p:blipFill>
        <p:spPr>
          <a:xfrm>
            <a:off x="543075" y="2571750"/>
            <a:ext cx="2720334" cy="572700"/>
          </a:xfrm>
          <a:prstGeom prst="rect">
            <a:avLst/>
          </a:prstGeom>
          <a:noFill/>
          <a:ln>
            <a:noFill/>
          </a:ln>
        </p:spPr>
      </p:pic>
      <p:pic>
        <p:nvPicPr>
          <p:cNvPr id="136" name="Google Shape;136;p22"/>
          <p:cNvPicPr preferRelativeResize="0"/>
          <p:nvPr/>
        </p:nvPicPr>
        <p:blipFill rotWithShape="1">
          <a:blip r:embed="rId4">
            <a:alphaModFix/>
          </a:blip>
          <a:srcRect b="0" l="5150" r="0" t="14074"/>
          <a:stretch/>
        </p:blipFill>
        <p:spPr>
          <a:xfrm>
            <a:off x="4296838" y="1859925"/>
            <a:ext cx="3791875" cy="338200"/>
          </a:xfrm>
          <a:prstGeom prst="rect">
            <a:avLst/>
          </a:prstGeom>
          <a:noFill/>
          <a:ln>
            <a:noFill/>
          </a:ln>
        </p:spPr>
      </p:pic>
      <p:pic>
        <p:nvPicPr>
          <p:cNvPr id="137" name="Google Shape;137;p22"/>
          <p:cNvPicPr preferRelativeResize="0"/>
          <p:nvPr/>
        </p:nvPicPr>
        <p:blipFill rotWithShape="1">
          <a:blip r:embed="rId5">
            <a:alphaModFix/>
          </a:blip>
          <a:srcRect b="0" l="16128" r="14739" t="0"/>
          <a:stretch/>
        </p:blipFill>
        <p:spPr>
          <a:xfrm>
            <a:off x="4731529" y="3804675"/>
            <a:ext cx="2922508" cy="752450"/>
          </a:xfrm>
          <a:prstGeom prst="rect">
            <a:avLst/>
          </a:prstGeom>
          <a:noFill/>
          <a:ln>
            <a:noFill/>
          </a:ln>
        </p:spPr>
      </p:pic>
      <p:pic>
        <p:nvPicPr>
          <p:cNvPr id="138" name="Google Shape;138;p22"/>
          <p:cNvPicPr preferRelativeResize="0"/>
          <p:nvPr/>
        </p:nvPicPr>
        <p:blipFill rotWithShape="1">
          <a:blip r:embed="rId6">
            <a:alphaModFix/>
          </a:blip>
          <a:srcRect b="0" l="6931" r="30001" t="0"/>
          <a:stretch/>
        </p:blipFill>
        <p:spPr>
          <a:xfrm>
            <a:off x="4859575" y="3052237"/>
            <a:ext cx="2666399" cy="752450"/>
          </a:xfrm>
          <a:prstGeom prst="rect">
            <a:avLst/>
          </a:prstGeom>
          <a:noFill/>
          <a:ln>
            <a:noFill/>
          </a:ln>
        </p:spPr>
      </p:pic>
      <p:pic>
        <p:nvPicPr>
          <p:cNvPr id="139" name="Google Shape;139;p22"/>
          <p:cNvPicPr preferRelativeResize="0"/>
          <p:nvPr/>
        </p:nvPicPr>
        <p:blipFill>
          <a:blip r:embed="rId7">
            <a:alphaModFix/>
          </a:blip>
          <a:stretch>
            <a:fillRect/>
          </a:stretch>
        </p:blipFill>
        <p:spPr>
          <a:xfrm>
            <a:off x="3553245" y="1152470"/>
            <a:ext cx="5279047" cy="572700"/>
          </a:xfrm>
          <a:prstGeom prst="rect">
            <a:avLst/>
          </a:prstGeom>
          <a:noFill/>
          <a:ln>
            <a:noFill/>
          </a:ln>
        </p:spPr>
      </p:pic>
      <p:pic>
        <p:nvPicPr>
          <p:cNvPr id="140" name="Google Shape;140;p22"/>
          <p:cNvPicPr preferRelativeResize="0"/>
          <p:nvPr/>
        </p:nvPicPr>
        <p:blipFill>
          <a:blip r:embed="rId8">
            <a:alphaModFix/>
          </a:blip>
          <a:stretch>
            <a:fillRect/>
          </a:stretch>
        </p:blipFill>
        <p:spPr>
          <a:xfrm>
            <a:off x="4041002" y="2419725"/>
            <a:ext cx="4303548" cy="454413"/>
          </a:xfrm>
          <a:prstGeom prst="rect">
            <a:avLst/>
          </a:prstGeom>
          <a:noFill/>
          <a:ln>
            <a:noFill/>
          </a:ln>
        </p:spPr>
      </p:pic>
      <p:sp>
        <p:nvSpPr>
          <p:cNvPr id="141" name="Google Shape;141;p22"/>
          <p:cNvSpPr txBox="1"/>
          <p:nvPr/>
        </p:nvSpPr>
        <p:spPr>
          <a:xfrm>
            <a:off x="0" y="4804800"/>
            <a:ext cx="825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Nunito"/>
                <a:ea typeface="Nunito"/>
                <a:cs typeface="Nunito"/>
                <a:sym typeface="Nunito"/>
              </a:rPr>
              <a:t>Mocap Everyone Everywhere: Eq. 2, 3, 4</a:t>
            </a:r>
            <a:endParaRPr sz="1000">
              <a:solidFill>
                <a:schemeClr val="dk2"/>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Visual skeleton optimization</a:t>
            </a:r>
            <a:endParaRPr/>
          </a:p>
        </p:txBody>
      </p:sp>
      <p:sp>
        <p:nvSpPr>
          <p:cNvPr id="147" name="Google Shape;147;p23"/>
          <p:cNvSpPr txBox="1"/>
          <p:nvPr>
            <p:ph idx="1" type="body"/>
          </p:nvPr>
        </p:nvSpPr>
        <p:spPr>
          <a:xfrm>
            <a:off x="311700" y="1152475"/>
            <a:ext cx="2730600" cy="3416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Char char="●"/>
            </a:pPr>
            <a:r>
              <a:rPr lang="en" sz="1600"/>
              <a:t>Minimize the projection error of the hands on the head camera plane</a:t>
            </a:r>
            <a:endParaRPr sz="1600"/>
          </a:p>
        </p:txBody>
      </p:sp>
      <p:sp>
        <p:nvSpPr>
          <p:cNvPr id="148" name="Google Shape;148;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49" name="Google Shape;149;p23"/>
          <p:cNvPicPr preferRelativeResize="0"/>
          <p:nvPr/>
        </p:nvPicPr>
        <p:blipFill>
          <a:blip r:embed="rId3">
            <a:alphaModFix/>
          </a:blip>
          <a:stretch>
            <a:fillRect/>
          </a:stretch>
        </p:blipFill>
        <p:spPr>
          <a:xfrm>
            <a:off x="3085419" y="1152475"/>
            <a:ext cx="5746882" cy="3416399"/>
          </a:xfrm>
          <a:prstGeom prst="rect">
            <a:avLst/>
          </a:prstGeom>
          <a:noFill/>
          <a:ln>
            <a:noFill/>
          </a:ln>
        </p:spPr>
      </p:pic>
      <p:sp>
        <p:nvSpPr>
          <p:cNvPr id="150" name="Google Shape;150;p23"/>
          <p:cNvSpPr txBox="1"/>
          <p:nvPr/>
        </p:nvSpPr>
        <p:spPr>
          <a:xfrm>
            <a:off x="0" y="4804800"/>
            <a:ext cx="825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Nunito"/>
                <a:ea typeface="Nunito"/>
                <a:cs typeface="Nunito"/>
                <a:sym typeface="Nunito"/>
              </a:rPr>
              <a:t>Mocap Everyone Everywhere: Fig. 6</a:t>
            </a:r>
            <a:endParaRPr sz="1000">
              <a:solidFill>
                <a:schemeClr val="dk2"/>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Multi-person optimization</a:t>
            </a:r>
            <a:endParaRPr/>
          </a:p>
        </p:txBody>
      </p:sp>
      <p:sp>
        <p:nvSpPr>
          <p:cNvPr id="156" name="Google Shape;156;p24"/>
          <p:cNvSpPr txBox="1"/>
          <p:nvPr>
            <p:ph idx="1" type="body"/>
          </p:nvPr>
        </p:nvSpPr>
        <p:spPr>
          <a:xfrm>
            <a:off x="311700" y="1152475"/>
            <a:ext cx="3584400" cy="3416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Char char="●"/>
            </a:pPr>
            <a:r>
              <a:rPr lang="en" sz="1600"/>
              <a:t>Minimize the projection error of skeleton points on the head camera plane</a:t>
            </a:r>
            <a:endParaRPr sz="1600"/>
          </a:p>
          <a:p>
            <a:pPr indent="-330200" lvl="0" marL="457200" rtl="0" algn="l">
              <a:spcBef>
                <a:spcPts val="0"/>
              </a:spcBef>
              <a:spcAft>
                <a:spcPts val="0"/>
              </a:spcAft>
              <a:buSzPts val="1600"/>
              <a:buChar char="●"/>
            </a:pPr>
            <a:r>
              <a:rPr lang="en" sz="1600"/>
              <a:t>Requires person tracking and assignment</a:t>
            </a:r>
            <a:endParaRPr sz="1600"/>
          </a:p>
        </p:txBody>
      </p:sp>
      <p:sp>
        <p:nvSpPr>
          <p:cNvPr id="157" name="Google Shape;157;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58" name="Google Shape;158;p24"/>
          <p:cNvPicPr preferRelativeResize="0"/>
          <p:nvPr/>
        </p:nvPicPr>
        <p:blipFill>
          <a:blip r:embed="rId3">
            <a:alphaModFix/>
          </a:blip>
          <a:stretch>
            <a:fillRect/>
          </a:stretch>
        </p:blipFill>
        <p:spPr>
          <a:xfrm>
            <a:off x="3896079" y="1152475"/>
            <a:ext cx="4936221" cy="3416400"/>
          </a:xfrm>
          <a:prstGeom prst="rect">
            <a:avLst/>
          </a:prstGeom>
          <a:noFill/>
          <a:ln>
            <a:noFill/>
          </a:ln>
        </p:spPr>
      </p:pic>
      <p:sp>
        <p:nvSpPr>
          <p:cNvPr id="159" name="Google Shape;159;p24"/>
          <p:cNvSpPr txBox="1"/>
          <p:nvPr/>
        </p:nvSpPr>
        <p:spPr>
          <a:xfrm>
            <a:off x="0" y="4804800"/>
            <a:ext cx="825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Nunito"/>
                <a:ea typeface="Nunito"/>
                <a:cs typeface="Nunito"/>
                <a:sym typeface="Nunito"/>
              </a:rPr>
              <a:t>Mocap Everyone Everywhere: Fig. 7</a:t>
            </a:r>
            <a:endParaRPr sz="1000">
              <a:solidFill>
                <a:schemeClr val="dk2"/>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Evaluation: theoretical (0)</a:t>
            </a:r>
            <a:endParaRPr/>
          </a:p>
        </p:txBody>
      </p:sp>
      <p:sp>
        <p:nvSpPr>
          <p:cNvPr id="165" name="Google Shape;165;p25"/>
          <p:cNvSpPr txBox="1"/>
          <p:nvPr>
            <p:ph idx="1" type="body"/>
          </p:nvPr>
        </p:nvSpPr>
        <p:spPr>
          <a:xfrm>
            <a:off x="849275" y="3354150"/>
            <a:ext cx="7306500" cy="1265100"/>
          </a:xfrm>
          <a:prstGeom prst="rect">
            <a:avLst/>
          </a:prstGeom>
        </p:spPr>
        <p:txBody>
          <a:bodyPr anchorCtr="0" anchor="t" bIns="91425" lIns="91425" spcFirstLastPara="1" rIns="91425" wrap="square" tIns="91425">
            <a:normAutofit/>
          </a:bodyPr>
          <a:lstStyle/>
          <a:p>
            <a:pPr indent="-330200" lvl="0" marL="457200" rtl="0" algn="l">
              <a:lnSpc>
                <a:spcPct val="95000"/>
              </a:lnSpc>
              <a:spcBef>
                <a:spcPts val="0"/>
              </a:spcBef>
              <a:spcAft>
                <a:spcPts val="0"/>
              </a:spcAft>
              <a:buSzPts val="1600"/>
              <a:buChar char="●"/>
            </a:pPr>
            <a:r>
              <a:rPr lang="en" sz="1600"/>
              <a:t>MPJPE: Mean Per Joint Position Error (cm)(r = relative)</a:t>
            </a:r>
            <a:endParaRPr sz="1600"/>
          </a:p>
          <a:p>
            <a:pPr indent="-330200" lvl="0" marL="457200" rtl="0" algn="l">
              <a:lnSpc>
                <a:spcPct val="95000"/>
              </a:lnSpc>
              <a:spcBef>
                <a:spcPts val="0"/>
              </a:spcBef>
              <a:spcAft>
                <a:spcPts val="0"/>
              </a:spcAft>
              <a:buSzPts val="1600"/>
              <a:buChar char="●"/>
            </a:pPr>
            <a:r>
              <a:rPr lang="en" sz="1600"/>
              <a:t>MPJVE: </a:t>
            </a:r>
            <a:r>
              <a:rPr lang="en" sz="1600"/>
              <a:t>Mean Per Joint Velocity Error (cm/s)</a:t>
            </a:r>
            <a:endParaRPr sz="1600"/>
          </a:p>
          <a:p>
            <a:pPr indent="-330200" lvl="0" marL="457200" rtl="0" algn="l">
              <a:lnSpc>
                <a:spcPct val="95000"/>
              </a:lnSpc>
              <a:spcBef>
                <a:spcPts val="0"/>
              </a:spcBef>
              <a:spcAft>
                <a:spcPts val="0"/>
              </a:spcAft>
              <a:buSzPts val="1600"/>
              <a:buChar char="●"/>
            </a:pPr>
            <a:r>
              <a:rPr lang="en" sz="1600"/>
              <a:t>Root PE: Root Position Error</a:t>
            </a:r>
            <a:endParaRPr sz="1600"/>
          </a:p>
          <a:p>
            <a:pPr indent="-330200" lvl="0" marL="457200" rtl="0" algn="l">
              <a:lnSpc>
                <a:spcPct val="95000"/>
              </a:lnSpc>
              <a:spcBef>
                <a:spcPts val="0"/>
              </a:spcBef>
              <a:spcAft>
                <a:spcPts val="0"/>
              </a:spcAft>
              <a:buSzPts val="1600"/>
              <a:buChar char="●"/>
            </a:pPr>
            <a:r>
              <a:rPr lang="en" sz="1600"/>
              <a:t>Jitter: Rate of change of acceleration</a:t>
            </a:r>
            <a:endParaRPr sz="1600"/>
          </a:p>
        </p:txBody>
      </p:sp>
      <p:sp>
        <p:nvSpPr>
          <p:cNvPr id="166" name="Google Shape;166;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67" name="Google Shape;167;p25"/>
          <p:cNvPicPr preferRelativeResize="0"/>
          <p:nvPr/>
        </p:nvPicPr>
        <p:blipFill rotWithShape="1">
          <a:blip r:embed="rId3">
            <a:alphaModFix/>
          </a:blip>
          <a:srcRect b="0" l="0" r="0" t="0"/>
          <a:stretch/>
        </p:blipFill>
        <p:spPr>
          <a:xfrm>
            <a:off x="1551675" y="1152463"/>
            <a:ext cx="6040650" cy="2066925"/>
          </a:xfrm>
          <a:prstGeom prst="rect">
            <a:avLst/>
          </a:prstGeom>
          <a:noFill/>
          <a:ln>
            <a:noFill/>
          </a:ln>
        </p:spPr>
      </p:pic>
      <p:sp>
        <p:nvSpPr>
          <p:cNvPr id="168" name="Google Shape;168;p25"/>
          <p:cNvSpPr txBox="1"/>
          <p:nvPr/>
        </p:nvSpPr>
        <p:spPr>
          <a:xfrm>
            <a:off x="0" y="4804800"/>
            <a:ext cx="825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Nunito"/>
                <a:ea typeface="Nunito"/>
                <a:cs typeface="Nunito"/>
                <a:sym typeface="Nunito"/>
              </a:rPr>
              <a:t>Mocap Everyone Everywhere: Tab. 1</a:t>
            </a:r>
            <a:endParaRPr sz="1000">
              <a:solidFill>
                <a:schemeClr val="dk2"/>
              </a:solidFill>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Evaluation: theoretical (1)</a:t>
            </a:r>
            <a:endParaRPr/>
          </a:p>
          <a:p>
            <a:pPr indent="0" lvl="0" marL="0" rtl="0" algn="l">
              <a:spcBef>
                <a:spcPts val="0"/>
              </a:spcBef>
              <a:spcAft>
                <a:spcPts val="0"/>
              </a:spcAft>
              <a:buNone/>
            </a:pPr>
            <a:r>
              <a:t/>
            </a:r>
            <a:endParaRPr/>
          </a:p>
        </p:txBody>
      </p:sp>
      <p:sp>
        <p:nvSpPr>
          <p:cNvPr id="174" name="Google Shape;174;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75" name="Google Shape;175;p26"/>
          <p:cNvPicPr preferRelativeResize="0"/>
          <p:nvPr/>
        </p:nvPicPr>
        <p:blipFill rotWithShape="1">
          <a:blip r:embed="rId3">
            <a:alphaModFix/>
          </a:blip>
          <a:srcRect b="445" l="0" r="0" t="455"/>
          <a:stretch/>
        </p:blipFill>
        <p:spPr>
          <a:xfrm>
            <a:off x="1662113" y="1226750"/>
            <a:ext cx="5819774" cy="3048001"/>
          </a:xfrm>
          <a:prstGeom prst="rect">
            <a:avLst/>
          </a:prstGeom>
          <a:noFill/>
          <a:ln>
            <a:noFill/>
          </a:ln>
        </p:spPr>
      </p:pic>
      <p:sp>
        <p:nvSpPr>
          <p:cNvPr id="176" name="Google Shape;176;p26"/>
          <p:cNvSpPr txBox="1"/>
          <p:nvPr/>
        </p:nvSpPr>
        <p:spPr>
          <a:xfrm>
            <a:off x="0" y="4804800"/>
            <a:ext cx="825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Nunito"/>
                <a:ea typeface="Nunito"/>
                <a:cs typeface="Nunito"/>
                <a:sym typeface="Nunito"/>
              </a:rPr>
              <a:t>Mocap Everyone Everywhere: Tab. 2</a:t>
            </a:r>
            <a:endParaRPr sz="1000">
              <a:solidFill>
                <a:schemeClr val="dk2"/>
              </a:solidFill>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Evaluation: </a:t>
            </a:r>
            <a:r>
              <a:rPr lang="en"/>
              <a:t>empirical (0)</a:t>
            </a:r>
            <a:endParaRPr/>
          </a:p>
        </p:txBody>
      </p:sp>
      <p:sp>
        <p:nvSpPr>
          <p:cNvPr id="182" name="Google Shape;182;p27"/>
          <p:cNvSpPr txBox="1"/>
          <p:nvPr>
            <p:ph idx="1" type="body"/>
          </p:nvPr>
        </p:nvSpPr>
        <p:spPr>
          <a:xfrm>
            <a:off x="879175" y="3423025"/>
            <a:ext cx="7336500" cy="11460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Test using camera and IMU sensors in real world experiments</a:t>
            </a:r>
            <a:endParaRPr sz="1600"/>
          </a:p>
          <a:p>
            <a:pPr indent="-330200" lvl="0" marL="457200" rtl="0" algn="l">
              <a:spcBef>
                <a:spcPts val="0"/>
              </a:spcBef>
              <a:spcAft>
                <a:spcPts val="0"/>
              </a:spcAft>
              <a:buSzPts val="1600"/>
              <a:buChar char="●"/>
            </a:pPr>
            <a:r>
              <a:rPr lang="en" sz="1600"/>
              <a:t>Ground</a:t>
            </a:r>
            <a:r>
              <a:rPr lang="en" sz="1600"/>
              <a:t> truth obtained using XSens MVN Link IMU-base pose-estimation kit</a:t>
            </a:r>
            <a:endParaRPr sz="1600"/>
          </a:p>
        </p:txBody>
      </p:sp>
      <p:sp>
        <p:nvSpPr>
          <p:cNvPr id="183" name="Google Shape;183;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84" name="Google Shape;184;p27"/>
          <p:cNvPicPr preferRelativeResize="0"/>
          <p:nvPr/>
        </p:nvPicPr>
        <p:blipFill>
          <a:blip r:embed="rId3">
            <a:alphaModFix/>
          </a:blip>
          <a:stretch>
            <a:fillRect/>
          </a:stretch>
        </p:blipFill>
        <p:spPr>
          <a:xfrm>
            <a:off x="1182212" y="1152477"/>
            <a:ext cx="6779575" cy="1970150"/>
          </a:xfrm>
          <a:prstGeom prst="rect">
            <a:avLst/>
          </a:prstGeom>
          <a:noFill/>
          <a:ln>
            <a:noFill/>
          </a:ln>
        </p:spPr>
      </p:pic>
      <p:sp>
        <p:nvSpPr>
          <p:cNvPr id="185" name="Google Shape;185;p27"/>
          <p:cNvSpPr txBox="1"/>
          <p:nvPr/>
        </p:nvSpPr>
        <p:spPr>
          <a:xfrm>
            <a:off x="0" y="4804800"/>
            <a:ext cx="825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Nunito"/>
                <a:ea typeface="Nunito"/>
                <a:cs typeface="Nunito"/>
                <a:sym typeface="Nunito"/>
              </a:rPr>
              <a:t>Mocap Everyone Everywhere: Tab. 5</a:t>
            </a:r>
            <a:endParaRPr sz="1000">
              <a:solidFill>
                <a:schemeClr val="dk2"/>
              </a:solidFill>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Evaluation: empirical (1)</a:t>
            </a:r>
            <a:endParaRPr/>
          </a:p>
        </p:txBody>
      </p:sp>
      <p:sp>
        <p:nvSpPr>
          <p:cNvPr id="191" name="Google Shape;191;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92" name="Google Shape;192;p28"/>
          <p:cNvPicPr preferRelativeResize="0"/>
          <p:nvPr/>
        </p:nvPicPr>
        <p:blipFill>
          <a:blip r:embed="rId3">
            <a:alphaModFix/>
          </a:blip>
          <a:stretch>
            <a:fillRect/>
          </a:stretch>
        </p:blipFill>
        <p:spPr>
          <a:xfrm>
            <a:off x="1725425" y="1208838"/>
            <a:ext cx="5693149" cy="3303176"/>
          </a:xfrm>
          <a:prstGeom prst="rect">
            <a:avLst/>
          </a:prstGeom>
          <a:noFill/>
          <a:ln>
            <a:noFill/>
          </a:ln>
        </p:spPr>
      </p:pic>
      <p:sp>
        <p:nvSpPr>
          <p:cNvPr id="193" name="Google Shape;193;p28"/>
          <p:cNvSpPr txBox="1"/>
          <p:nvPr/>
        </p:nvSpPr>
        <p:spPr>
          <a:xfrm>
            <a:off x="0" y="4804800"/>
            <a:ext cx="825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Nunito"/>
                <a:ea typeface="Nunito"/>
                <a:cs typeface="Nunito"/>
                <a:sym typeface="Nunito"/>
              </a:rPr>
              <a:t>Mocap Everyone Everywhere: Tab. 6</a:t>
            </a:r>
            <a:endParaRPr sz="1000">
              <a:solidFill>
                <a:schemeClr val="dk2"/>
              </a:solidFill>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Limitations</a:t>
            </a:r>
            <a:endParaRPr/>
          </a:p>
        </p:txBody>
      </p:sp>
      <p:sp>
        <p:nvSpPr>
          <p:cNvPr id="199" name="Google Shape;199;p29"/>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Evaluation is not based on a solid real-world ground truth</a:t>
            </a:r>
            <a:endParaRPr/>
          </a:p>
          <a:p>
            <a:pPr indent="-342900" lvl="0" marL="457200" rtl="0" algn="l">
              <a:spcBef>
                <a:spcPts val="0"/>
              </a:spcBef>
              <a:spcAft>
                <a:spcPts val="0"/>
              </a:spcAft>
              <a:buSzPts val="1800"/>
              <a:buChar char="●"/>
            </a:pPr>
            <a:r>
              <a:rPr lang="en"/>
              <a:t>The system is sensitive to fast motions</a:t>
            </a:r>
            <a:endParaRPr/>
          </a:p>
          <a:p>
            <a:pPr indent="-342900" lvl="0" marL="457200" rtl="0" algn="l">
              <a:spcBef>
                <a:spcPts val="0"/>
              </a:spcBef>
              <a:spcAft>
                <a:spcPts val="0"/>
              </a:spcAft>
              <a:buSzPts val="1800"/>
              <a:buChar char="●"/>
            </a:pPr>
            <a:r>
              <a:rPr lang="en"/>
              <a:t>They have not released the source-code yet</a:t>
            </a:r>
            <a:endParaRPr/>
          </a:p>
        </p:txBody>
      </p:sp>
      <p:sp>
        <p:nvSpPr>
          <p:cNvPr id="200" name="Google Shape;200;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Appendix: calibration (0)</a:t>
            </a:r>
            <a:endParaRPr/>
          </a:p>
        </p:txBody>
      </p:sp>
      <p:sp>
        <p:nvSpPr>
          <p:cNvPr id="206" name="Google Shape;206;p30"/>
          <p:cNvSpPr txBox="1"/>
          <p:nvPr>
            <p:ph idx="1" type="body"/>
          </p:nvPr>
        </p:nvSpPr>
        <p:spPr>
          <a:xfrm>
            <a:off x="311700" y="1152475"/>
            <a:ext cx="2979600" cy="3416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Char char="●"/>
            </a:pPr>
            <a:r>
              <a:rPr lang="en" sz="1600"/>
              <a:t>Calibration the initial position and orientation by putting the camera and watches on pre-calibrated boards</a:t>
            </a:r>
            <a:endParaRPr sz="1600"/>
          </a:p>
        </p:txBody>
      </p:sp>
      <p:sp>
        <p:nvSpPr>
          <p:cNvPr id="207" name="Google Shape;207;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08" name="Google Shape;208;p30"/>
          <p:cNvPicPr preferRelativeResize="0"/>
          <p:nvPr/>
        </p:nvPicPr>
        <p:blipFill rotWithShape="1">
          <a:blip r:embed="rId3">
            <a:alphaModFix/>
          </a:blip>
          <a:srcRect b="2341" l="3531" r="2782" t="1707"/>
          <a:stretch/>
        </p:blipFill>
        <p:spPr>
          <a:xfrm>
            <a:off x="3291450" y="1405675"/>
            <a:ext cx="5540851" cy="2869600"/>
          </a:xfrm>
          <a:prstGeom prst="rect">
            <a:avLst/>
          </a:prstGeom>
          <a:noFill/>
          <a:ln>
            <a:noFill/>
          </a:ln>
        </p:spPr>
      </p:pic>
      <p:sp>
        <p:nvSpPr>
          <p:cNvPr id="209" name="Google Shape;209;p30"/>
          <p:cNvSpPr txBox="1"/>
          <p:nvPr/>
        </p:nvSpPr>
        <p:spPr>
          <a:xfrm>
            <a:off x="0" y="4804800"/>
            <a:ext cx="825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Nunito"/>
                <a:ea typeface="Nunito"/>
                <a:cs typeface="Nunito"/>
                <a:sym typeface="Nunito"/>
              </a:rPr>
              <a:t>Mocap Everyone Everywhere: Fig. 8</a:t>
            </a:r>
            <a:endParaRPr sz="1000">
              <a:solidFill>
                <a:schemeClr val="dk2"/>
              </a:solidFill>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Appendix: c</a:t>
            </a:r>
            <a:r>
              <a:rPr lang="en"/>
              <a:t>alibration (1)</a:t>
            </a:r>
            <a:endParaRPr/>
          </a:p>
        </p:txBody>
      </p:sp>
      <p:sp>
        <p:nvSpPr>
          <p:cNvPr id="215" name="Google Shape;215;p31"/>
          <p:cNvSpPr txBox="1"/>
          <p:nvPr>
            <p:ph idx="1" type="body"/>
          </p:nvPr>
        </p:nvSpPr>
        <p:spPr>
          <a:xfrm>
            <a:off x="844650" y="3996175"/>
            <a:ext cx="7454700" cy="1001700"/>
          </a:xfrm>
          <a:prstGeom prst="rect">
            <a:avLst/>
          </a:prstGeom>
        </p:spPr>
        <p:txBody>
          <a:bodyPr anchorCtr="0" anchor="t" bIns="91425" lIns="91425" spcFirstLastPara="1" rIns="91425" wrap="square" tIns="91425">
            <a:noAutofit/>
          </a:bodyPr>
          <a:lstStyle/>
          <a:p>
            <a:pPr indent="-332740" lvl="0" marL="457200" rtl="0" algn="l">
              <a:lnSpc>
                <a:spcPct val="105000"/>
              </a:lnSpc>
              <a:spcBef>
                <a:spcPts val="0"/>
              </a:spcBef>
              <a:spcAft>
                <a:spcPts val="0"/>
              </a:spcAft>
              <a:buSzPts val="1640"/>
              <a:buChar char="●"/>
            </a:pPr>
            <a:r>
              <a:rPr b="1" lang="en" sz="1640"/>
              <a:t>Swing</a:t>
            </a:r>
            <a:r>
              <a:rPr lang="en" sz="1640"/>
              <a:t> the hand in front of the camera for smart-watch + head-camera synchronization</a:t>
            </a:r>
            <a:endParaRPr sz="1640"/>
          </a:p>
          <a:p>
            <a:pPr indent="-332740" lvl="0" marL="457200" rtl="0" algn="l">
              <a:lnSpc>
                <a:spcPct val="105000"/>
              </a:lnSpc>
              <a:spcBef>
                <a:spcPts val="0"/>
              </a:spcBef>
              <a:spcAft>
                <a:spcPts val="0"/>
              </a:spcAft>
              <a:buSzPts val="1640"/>
              <a:buChar char="●"/>
            </a:pPr>
            <a:r>
              <a:rPr lang="en" sz="1640"/>
              <a:t>Synchronization for the rest of </a:t>
            </a:r>
            <a:r>
              <a:rPr lang="en" sz="1640"/>
              <a:t>sequence</a:t>
            </a:r>
            <a:r>
              <a:rPr lang="en" sz="1640"/>
              <a:t> is done using </a:t>
            </a:r>
            <a:r>
              <a:rPr b="1" lang="en" sz="1640"/>
              <a:t>timestamps</a:t>
            </a:r>
            <a:endParaRPr b="1" sz="1640"/>
          </a:p>
        </p:txBody>
      </p:sp>
      <p:sp>
        <p:nvSpPr>
          <p:cNvPr id="216" name="Google Shape;216;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7" name="Google Shape;217;p31"/>
          <p:cNvPicPr preferRelativeResize="0"/>
          <p:nvPr/>
        </p:nvPicPr>
        <p:blipFill>
          <a:blip r:embed="rId3">
            <a:alphaModFix/>
          </a:blip>
          <a:stretch>
            <a:fillRect/>
          </a:stretch>
        </p:blipFill>
        <p:spPr>
          <a:xfrm>
            <a:off x="844638" y="1152475"/>
            <a:ext cx="7454724" cy="2687400"/>
          </a:xfrm>
          <a:prstGeom prst="rect">
            <a:avLst/>
          </a:prstGeom>
          <a:noFill/>
          <a:ln>
            <a:noFill/>
          </a:ln>
        </p:spPr>
      </p:pic>
      <p:sp>
        <p:nvSpPr>
          <p:cNvPr id="218" name="Google Shape;218;p31"/>
          <p:cNvSpPr txBox="1"/>
          <p:nvPr/>
        </p:nvSpPr>
        <p:spPr>
          <a:xfrm>
            <a:off x="0" y="4804800"/>
            <a:ext cx="825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Nunito"/>
                <a:ea typeface="Nunito"/>
                <a:cs typeface="Nunito"/>
                <a:sym typeface="Nunito"/>
              </a:rPr>
              <a:t>Mocap Everyone Everywhere: Fig. 10</a:t>
            </a:r>
            <a:endParaRPr sz="1000">
              <a:solidFill>
                <a:schemeClr val="dk2"/>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a:t>
            </a:r>
            <a:endParaRPr/>
          </a:p>
        </p:txBody>
      </p:sp>
      <p:sp>
        <p:nvSpPr>
          <p:cNvPr id="61" name="Google Shape;61;p14"/>
          <p:cNvSpPr txBox="1"/>
          <p:nvPr>
            <p:ph idx="1" type="body"/>
          </p:nvPr>
        </p:nvSpPr>
        <p:spPr>
          <a:xfrm>
            <a:off x="889325" y="4130750"/>
            <a:ext cx="7365300" cy="797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3D global human pose estimation with sparse (3) sensors</a:t>
            </a:r>
            <a:endParaRPr sz="1600"/>
          </a:p>
          <a:p>
            <a:pPr indent="-330200" lvl="0" marL="457200" rtl="0" algn="l">
              <a:spcBef>
                <a:spcPts val="0"/>
              </a:spcBef>
              <a:spcAft>
                <a:spcPts val="0"/>
              </a:spcAft>
              <a:buSzPts val="1600"/>
              <a:buChar char="●"/>
            </a:pPr>
            <a:r>
              <a:rPr lang="en" sz="1600"/>
              <a:t>No attempt at body shape/mesh estimation</a:t>
            </a:r>
            <a:endParaRPr sz="1600"/>
          </a:p>
        </p:txBody>
      </p:sp>
      <p:sp>
        <p:nvSpPr>
          <p:cNvPr id="62" name="Google Shape;62;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3" name="Google Shape;63;p14"/>
          <p:cNvPicPr preferRelativeResize="0"/>
          <p:nvPr/>
        </p:nvPicPr>
        <p:blipFill>
          <a:blip r:embed="rId3">
            <a:alphaModFix/>
          </a:blip>
          <a:stretch>
            <a:fillRect/>
          </a:stretch>
        </p:blipFill>
        <p:spPr>
          <a:xfrm>
            <a:off x="889321" y="1152475"/>
            <a:ext cx="7365356" cy="2978275"/>
          </a:xfrm>
          <a:prstGeom prst="rect">
            <a:avLst/>
          </a:prstGeom>
          <a:noFill/>
          <a:ln>
            <a:noFill/>
          </a:ln>
        </p:spPr>
      </p:pic>
      <p:sp>
        <p:nvSpPr>
          <p:cNvPr id="64" name="Google Shape;64;p14"/>
          <p:cNvSpPr txBox="1"/>
          <p:nvPr/>
        </p:nvSpPr>
        <p:spPr>
          <a:xfrm>
            <a:off x="0" y="4804800"/>
            <a:ext cx="825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Nunito"/>
                <a:ea typeface="Nunito"/>
                <a:cs typeface="Nunito"/>
                <a:sym typeface="Nunito"/>
              </a:rPr>
              <a:t>Mocap Everyone Everywhere: Fig. 1</a:t>
            </a:r>
            <a:endParaRPr sz="1000">
              <a:solidFill>
                <a:schemeClr val="dk2"/>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Sensors</a:t>
            </a:r>
            <a:endParaRPr/>
          </a:p>
        </p:txBody>
      </p:sp>
      <p:sp>
        <p:nvSpPr>
          <p:cNvPr id="70" name="Google Shape;70;p15"/>
          <p:cNvSpPr txBox="1"/>
          <p:nvPr>
            <p:ph idx="1" type="body"/>
          </p:nvPr>
        </p:nvSpPr>
        <p:spPr>
          <a:xfrm>
            <a:off x="779500" y="1152475"/>
            <a:ext cx="3792600" cy="3416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AutoNum type="arabicPeriod"/>
            </a:pPr>
            <a:r>
              <a:rPr lang="en" sz="1600"/>
              <a:t>Head: GoPro camera</a:t>
            </a:r>
            <a:endParaRPr sz="1600"/>
          </a:p>
          <a:p>
            <a:pPr indent="-304800" lvl="1" marL="914400" rtl="0" algn="l">
              <a:spcBef>
                <a:spcPts val="0"/>
              </a:spcBef>
              <a:spcAft>
                <a:spcPts val="0"/>
              </a:spcAft>
              <a:buSzPts val="1200"/>
              <a:buAutoNum type="alphaLcPeriod"/>
            </a:pPr>
            <a:r>
              <a:rPr lang="en" sz="1200"/>
              <a:t>Location</a:t>
            </a:r>
            <a:endParaRPr sz="1200"/>
          </a:p>
          <a:p>
            <a:pPr indent="-304800" lvl="1" marL="914400" rtl="0" algn="l">
              <a:spcBef>
                <a:spcPts val="0"/>
              </a:spcBef>
              <a:spcAft>
                <a:spcPts val="0"/>
              </a:spcAft>
              <a:buSzPts val="1200"/>
              <a:buAutoNum type="alphaLcPeriod"/>
            </a:pPr>
            <a:r>
              <a:rPr lang="en" sz="1200"/>
              <a:t>Orientation</a:t>
            </a:r>
            <a:endParaRPr sz="1200"/>
          </a:p>
          <a:p>
            <a:pPr indent="-304800" lvl="1" marL="914400" rtl="0" algn="l">
              <a:spcBef>
                <a:spcPts val="0"/>
              </a:spcBef>
              <a:spcAft>
                <a:spcPts val="0"/>
              </a:spcAft>
              <a:buSzPts val="1200"/>
              <a:buAutoNum type="alphaLcPeriod"/>
            </a:pPr>
            <a:r>
              <a:rPr lang="en" sz="1200"/>
              <a:t>Floor-level/head-height</a:t>
            </a:r>
            <a:endParaRPr sz="1200"/>
          </a:p>
          <a:p>
            <a:pPr indent="-330200" lvl="0" marL="457200" rtl="0" algn="l">
              <a:spcBef>
                <a:spcPts val="0"/>
              </a:spcBef>
              <a:spcAft>
                <a:spcPts val="0"/>
              </a:spcAft>
              <a:buSzPts val="1600"/>
              <a:buAutoNum type="arabicPeriod"/>
            </a:pPr>
            <a:r>
              <a:rPr lang="en" sz="1600"/>
              <a:t>Hands: Apple Watch SE2</a:t>
            </a:r>
            <a:endParaRPr sz="1600"/>
          </a:p>
          <a:p>
            <a:pPr indent="-304800" lvl="1" marL="914400" rtl="0" algn="l">
              <a:spcBef>
                <a:spcPts val="0"/>
              </a:spcBef>
              <a:spcAft>
                <a:spcPts val="0"/>
              </a:spcAft>
              <a:buSzPts val="1200"/>
              <a:buAutoNum type="alphaLcPeriod"/>
            </a:pPr>
            <a:r>
              <a:rPr lang="en" sz="1200"/>
              <a:t>Rotation</a:t>
            </a:r>
            <a:endParaRPr sz="1200"/>
          </a:p>
          <a:p>
            <a:pPr indent="-304800" lvl="1" marL="914400" rtl="0" algn="l">
              <a:spcBef>
                <a:spcPts val="0"/>
              </a:spcBef>
              <a:spcAft>
                <a:spcPts val="0"/>
              </a:spcAft>
              <a:buSzPts val="1200"/>
              <a:buAutoNum type="alphaLcPeriod"/>
            </a:pPr>
            <a:r>
              <a:rPr lang="en" sz="1200"/>
              <a:t>Acceleration</a:t>
            </a:r>
            <a:endParaRPr sz="1200"/>
          </a:p>
        </p:txBody>
      </p:sp>
      <p:sp>
        <p:nvSpPr>
          <p:cNvPr id="71" name="Google Shape;7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2" name="Google Shape;72;p15"/>
          <p:cNvPicPr preferRelativeResize="0"/>
          <p:nvPr/>
        </p:nvPicPr>
        <p:blipFill>
          <a:blip r:embed="rId3">
            <a:alphaModFix/>
          </a:blip>
          <a:stretch>
            <a:fillRect/>
          </a:stretch>
        </p:blipFill>
        <p:spPr>
          <a:xfrm>
            <a:off x="4571998" y="998650"/>
            <a:ext cx="3105650" cy="3724049"/>
          </a:xfrm>
          <a:prstGeom prst="rect">
            <a:avLst/>
          </a:prstGeom>
          <a:noFill/>
          <a:ln>
            <a:noFill/>
          </a:ln>
        </p:spPr>
      </p:pic>
      <p:sp>
        <p:nvSpPr>
          <p:cNvPr id="73" name="Google Shape;73;p15"/>
          <p:cNvSpPr txBox="1"/>
          <p:nvPr/>
        </p:nvSpPr>
        <p:spPr>
          <a:xfrm>
            <a:off x="0" y="4804800"/>
            <a:ext cx="825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Nunito"/>
                <a:ea typeface="Nunito"/>
                <a:cs typeface="Nunito"/>
                <a:sym typeface="Nunito"/>
              </a:rPr>
              <a:t>Mocap Everyone Everywhere: Fig. 3</a:t>
            </a:r>
            <a:endParaRPr sz="1000">
              <a:solidFill>
                <a:schemeClr val="dk2"/>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Pipeline</a:t>
            </a:r>
            <a:endParaRPr/>
          </a:p>
        </p:txBody>
      </p:sp>
      <p:sp>
        <p:nvSpPr>
          <p:cNvPr id="79" name="Google Shape;79;p16"/>
          <p:cNvSpPr txBox="1"/>
          <p:nvPr>
            <p:ph idx="1" type="body"/>
          </p:nvPr>
        </p:nvSpPr>
        <p:spPr>
          <a:xfrm>
            <a:off x="311700" y="3094075"/>
            <a:ext cx="8520600" cy="14748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Used off-the-shelf SLAM software (DROID SLAM) to </a:t>
            </a:r>
            <a:r>
              <a:rPr b="1" lang="en" sz="1600"/>
              <a:t>build world point-cloud</a:t>
            </a:r>
            <a:endParaRPr b="1" sz="1600"/>
          </a:p>
          <a:p>
            <a:pPr indent="-330200" lvl="0" marL="457200" rtl="0" algn="l">
              <a:spcBef>
                <a:spcPts val="0"/>
              </a:spcBef>
              <a:spcAft>
                <a:spcPts val="0"/>
              </a:spcAft>
              <a:buSzPts val="1600"/>
              <a:buChar char="●"/>
            </a:pPr>
            <a:r>
              <a:rPr lang="en" sz="1600"/>
              <a:t>Use a transformer to predict </a:t>
            </a:r>
            <a:r>
              <a:rPr b="1" lang="en" sz="1600"/>
              <a:t>3D skeleton</a:t>
            </a:r>
            <a:r>
              <a:rPr lang="en" sz="1600"/>
              <a:t> keypoints based on </a:t>
            </a:r>
            <a:r>
              <a:rPr b="1" lang="en" sz="1600"/>
              <a:t>head position</a:t>
            </a:r>
            <a:r>
              <a:rPr lang="en" sz="1600"/>
              <a:t> and </a:t>
            </a:r>
            <a:r>
              <a:rPr b="1" lang="en" sz="1600"/>
              <a:t>hands IMU data</a:t>
            </a:r>
            <a:endParaRPr b="1" sz="1600"/>
          </a:p>
          <a:p>
            <a:pPr indent="-330200" lvl="0" marL="457200" rtl="0" algn="l">
              <a:spcBef>
                <a:spcPts val="0"/>
              </a:spcBef>
              <a:spcAft>
                <a:spcPts val="0"/>
              </a:spcAft>
              <a:buSzPts val="1600"/>
              <a:buChar char="●"/>
            </a:pPr>
            <a:r>
              <a:rPr lang="en" sz="1600"/>
              <a:t>Optimize the predicted 3D skeleton using </a:t>
            </a:r>
            <a:r>
              <a:rPr lang="en" sz="1600"/>
              <a:t>occasionally available</a:t>
            </a:r>
            <a:r>
              <a:rPr lang="en" sz="1600"/>
              <a:t> </a:t>
            </a:r>
            <a:r>
              <a:rPr b="1" lang="en" sz="1600"/>
              <a:t>visual cues</a:t>
            </a:r>
            <a:endParaRPr b="1" sz="1600"/>
          </a:p>
        </p:txBody>
      </p:sp>
      <p:sp>
        <p:nvSpPr>
          <p:cNvPr id="80" name="Google Shape;8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1" name="Google Shape;81;p16"/>
          <p:cNvPicPr preferRelativeResize="0"/>
          <p:nvPr/>
        </p:nvPicPr>
        <p:blipFill>
          <a:blip r:embed="rId3">
            <a:alphaModFix/>
          </a:blip>
          <a:stretch>
            <a:fillRect/>
          </a:stretch>
        </p:blipFill>
        <p:spPr>
          <a:xfrm>
            <a:off x="311700" y="1152476"/>
            <a:ext cx="8520600" cy="1676305"/>
          </a:xfrm>
          <a:prstGeom prst="rect">
            <a:avLst/>
          </a:prstGeom>
          <a:noFill/>
          <a:ln>
            <a:noFill/>
          </a:ln>
        </p:spPr>
      </p:pic>
      <p:sp>
        <p:nvSpPr>
          <p:cNvPr id="82" name="Google Shape;82;p16"/>
          <p:cNvSpPr txBox="1"/>
          <p:nvPr/>
        </p:nvSpPr>
        <p:spPr>
          <a:xfrm>
            <a:off x="0" y="4804800"/>
            <a:ext cx="825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Nunito"/>
                <a:ea typeface="Nunito"/>
                <a:cs typeface="Nunito"/>
                <a:sym typeface="Nunito"/>
              </a:rPr>
              <a:t>Mocap Everyone Everywhere: Fig. 2</a:t>
            </a:r>
            <a:endParaRPr sz="1000">
              <a:solidFill>
                <a:schemeClr val="dk2"/>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Contributions</a:t>
            </a:r>
            <a:endParaRPr/>
          </a:p>
        </p:txBody>
      </p:sp>
      <p:sp>
        <p:nvSpPr>
          <p:cNvPr id="88" name="Google Shape;88;p17"/>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AutoNum type="arabicPeriod"/>
            </a:pPr>
            <a:r>
              <a:rPr b="1" lang="en"/>
              <a:t>Floor level prediction</a:t>
            </a:r>
            <a:r>
              <a:rPr lang="en"/>
              <a:t> using head-cam video and SLAM</a:t>
            </a:r>
            <a:endParaRPr/>
          </a:p>
          <a:p>
            <a:pPr indent="-342900" lvl="0" marL="457200" rtl="0" algn="l">
              <a:spcBef>
                <a:spcPts val="0"/>
              </a:spcBef>
              <a:spcAft>
                <a:spcPts val="0"/>
              </a:spcAft>
              <a:buSzPts val="1800"/>
              <a:buAutoNum type="arabicPeriod"/>
            </a:pPr>
            <a:r>
              <a:rPr lang="en"/>
              <a:t>Training sensor data </a:t>
            </a:r>
            <a:r>
              <a:rPr b="1" lang="en"/>
              <a:t>synthesize</a:t>
            </a:r>
            <a:r>
              <a:rPr lang="en"/>
              <a:t> based on available pose estimation datasets (AMASS, TotalCapture)</a:t>
            </a:r>
            <a:endParaRPr/>
          </a:p>
          <a:p>
            <a:pPr indent="-342900" lvl="0" marL="457200" rtl="0" algn="l">
              <a:spcBef>
                <a:spcPts val="0"/>
              </a:spcBef>
              <a:spcAft>
                <a:spcPts val="0"/>
              </a:spcAft>
              <a:buSzPts val="1800"/>
              <a:buAutoNum type="arabicPeriod"/>
            </a:pPr>
            <a:r>
              <a:rPr lang="en"/>
              <a:t>Model architecture/</a:t>
            </a:r>
            <a:r>
              <a:rPr b="1" lang="en"/>
              <a:t>pipeline</a:t>
            </a:r>
            <a:endParaRPr b="1"/>
          </a:p>
        </p:txBody>
      </p:sp>
      <p:sp>
        <p:nvSpPr>
          <p:cNvPr id="89" name="Google Shape;8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Floor level estimation</a:t>
            </a:r>
            <a:endParaRPr/>
          </a:p>
        </p:txBody>
      </p:sp>
      <p:sp>
        <p:nvSpPr>
          <p:cNvPr id="95" name="Google Shape;95;p18"/>
          <p:cNvSpPr txBox="1"/>
          <p:nvPr>
            <p:ph idx="1" type="body"/>
          </p:nvPr>
        </p:nvSpPr>
        <p:spPr>
          <a:xfrm>
            <a:off x="311700" y="399617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person height = global head position - floor level</a:t>
            </a:r>
            <a:endParaRPr/>
          </a:p>
        </p:txBody>
      </p:sp>
      <p:sp>
        <p:nvSpPr>
          <p:cNvPr id="96" name="Google Shape;96;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7" name="Google Shape;97;p18"/>
          <p:cNvPicPr preferRelativeResize="0"/>
          <p:nvPr/>
        </p:nvPicPr>
        <p:blipFill>
          <a:blip r:embed="rId3">
            <a:alphaModFix/>
          </a:blip>
          <a:stretch>
            <a:fillRect/>
          </a:stretch>
        </p:blipFill>
        <p:spPr>
          <a:xfrm>
            <a:off x="1385675" y="1152477"/>
            <a:ext cx="6372649" cy="2624675"/>
          </a:xfrm>
          <a:prstGeom prst="rect">
            <a:avLst/>
          </a:prstGeom>
          <a:noFill/>
          <a:ln>
            <a:noFill/>
          </a:ln>
        </p:spPr>
      </p:pic>
      <p:sp>
        <p:nvSpPr>
          <p:cNvPr id="98" name="Google Shape;98;p18"/>
          <p:cNvSpPr txBox="1"/>
          <p:nvPr/>
        </p:nvSpPr>
        <p:spPr>
          <a:xfrm>
            <a:off x="0" y="4804800"/>
            <a:ext cx="825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Nunito"/>
                <a:ea typeface="Nunito"/>
                <a:cs typeface="Nunito"/>
                <a:sym typeface="Nunito"/>
              </a:rPr>
              <a:t>Mocap Everyone Everywhere: Fig. 5</a:t>
            </a:r>
            <a:endParaRPr sz="1000">
              <a:solidFill>
                <a:schemeClr val="dk2"/>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Sensor data synthesize</a:t>
            </a:r>
            <a:endParaRPr/>
          </a:p>
        </p:txBody>
      </p:sp>
      <p:sp>
        <p:nvSpPr>
          <p:cNvPr id="104" name="Google Shape;104;p19"/>
          <p:cNvSpPr txBox="1"/>
          <p:nvPr>
            <p:ph idx="1" type="body"/>
          </p:nvPr>
        </p:nvSpPr>
        <p:spPr>
          <a:xfrm>
            <a:off x="1138350" y="3407750"/>
            <a:ext cx="6987600" cy="11610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b="1" lang="en"/>
              <a:t>Hand joint rotation</a:t>
            </a:r>
            <a:r>
              <a:rPr lang="en"/>
              <a:t> obtained directly from the </a:t>
            </a:r>
            <a:r>
              <a:rPr b="1" lang="en"/>
              <a:t>SMPL model</a:t>
            </a:r>
            <a:r>
              <a:rPr lang="en"/>
              <a:t> in the pose estimation dataset (AMASS, TotalCapture)</a:t>
            </a:r>
            <a:endParaRPr/>
          </a:p>
          <a:p>
            <a:pPr indent="-334327" lvl="0" marL="457200" rtl="0" algn="l">
              <a:spcBef>
                <a:spcPts val="0"/>
              </a:spcBef>
              <a:spcAft>
                <a:spcPts val="0"/>
              </a:spcAft>
              <a:buSzPct val="100000"/>
              <a:buChar char="●"/>
            </a:pPr>
            <a:r>
              <a:rPr b="1" lang="en"/>
              <a:t>Hand joint acceleration</a:t>
            </a:r>
            <a:r>
              <a:rPr lang="en"/>
              <a:t> is estimated based on the location of temporally </a:t>
            </a:r>
            <a:r>
              <a:rPr lang="en"/>
              <a:t>adjacent</a:t>
            </a:r>
            <a:r>
              <a:rPr lang="en"/>
              <a:t> hand joints </a:t>
            </a:r>
            <a:r>
              <a:rPr lang="en"/>
              <a:t>using the </a:t>
            </a:r>
            <a:r>
              <a:rPr b="1" lang="en"/>
              <a:t>above equation</a:t>
            </a:r>
            <a:endParaRPr b="1"/>
          </a:p>
        </p:txBody>
      </p:sp>
      <p:sp>
        <p:nvSpPr>
          <p:cNvPr id="105" name="Google Shape;105;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6" name="Google Shape;106;p19"/>
          <p:cNvPicPr preferRelativeResize="0"/>
          <p:nvPr/>
        </p:nvPicPr>
        <p:blipFill>
          <a:blip r:embed="rId3">
            <a:alphaModFix/>
          </a:blip>
          <a:stretch>
            <a:fillRect/>
          </a:stretch>
        </p:blipFill>
        <p:spPr>
          <a:xfrm>
            <a:off x="1700550" y="2024678"/>
            <a:ext cx="5742901" cy="1094150"/>
          </a:xfrm>
          <a:prstGeom prst="rect">
            <a:avLst/>
          </a:prstGeom>
          <a:noFill/>
          <a:ln>
            <a:noFill/>
          </a:ln>
        </p:spPr>
      </p:pic>
      <p:sp>
        <p:nvSpPr>
          <p:cNvPr id="107" name="Google Shape;107;p19"/>
          <p:cNvSpPr txBox="1"/>
          <p:nvPr/>
        </p:nvSpPr>
        <p:spPr>
          <a:xfrm>
            <a:off x="0" y="4804800"/>
            <a:ext cx="825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Nunito"/>
                <a:ea typeface="Nunito"/>
                <a:cs typeface="Nunito"/>
                <a:sym typeface="Nunito"/>
              </a:rPr>
              <a:t>Mocap Everyone Everywhere: Eq. 8</a:t>
            </a:r>
            <a:endParaRPr sz="1000">
              <a:solidFill>
                <a:schemeClr val="dk2"/>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 (0)</a:t>
            </a:r>
            <a:endParaRPr/>
          </a:p>
        </p:txBody>
      </p:sp>
      <p:sp>
        <p:nvSpPr>
          <p:cNvPr id="113" name="Google Shape;113;p20"/>
          <p:cNvSpPr txBox="1"/>
          <p:nvPr>
            <p:ph idx="1" type="body"/>
          </p:nvPr>
        </p:nvSpPr>
        <p:spPr>
          <a:xfrm>
            <a:off x="311700" y="1734525"/>
            <a:ext cx="4056300" cy="2834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Char char="●"/>
            </a:pPr>
            <a:r>
              <a:rPr lang="en" sz="1600"/>
              <a:t>x</a:t>
            </a:r>
            <a:r>
              <a:rPr baseline="30000" lang="en" sz="1600"/>
              <a:t>mid</a:t>
            </a:r>
            <a:r>
              <a:rPr lang="en" sz="1600"/>
              <a:t> is the 3D position of body skeleton end-points (hands and feet)</a:t>
            </a:r>
            <a:endParaRPr sz="1600"/>
          </a:p>
        </p:txBody>
      </p:sp>
      <p:sp>
        <p:nvSpPr>
          <p:cNvPr id="114" name="Google Shape;114;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15" name="Google Shape;115;p20"/>
          <p:cNvPicPr preferRelativeResize="0"/>
          <p:nvPr/>
        </p:nvPicPr>
        <p:blipFill rotWithShape="1">
          <a:blip r:embed="rId3">
            <a:alphaModFix/>
          </a:blip>
          <a:srcRect b="15160" l="0" r="59083" t="0"/>
          <a:stretch/>
        </p:blipFill>
        <p:spPr>
          <a:xfrm>
            <a:off x="4572063" y="1017725"/>
            <a:ext cx="3123177" cy="3416401"/>
          </a:xfrm>
          <a:prstGeom prst="rect">
            <a:avLst/>
          </a:prstGeom>
          <a:noFill/>
          <a:ln>
            <a:noFill/>
          </a:ln>
        </p:spPr>
      </p:pic>
      <p:sp>
        <p:nvSpPr>
          <p:cNvPr id="116" name="Google Shape;116;p20"/>
          <p:cNvSpPr txBox="1"/>
          <p:nvPr>
            <p:ph idx="1" type="body"/>
          </p:nvPr>
        </p:nvSpPr>
        <p:spPr>
          <a:xfrm>
            <a:off x="4572000" y="4568875"/>
            <a:ext cx="3123300" cy="447300"/>
          </a:xfrm>
          <a:prstGeom prst="rect">
            <a:avLst/>
          </a:prstGeom>
        </p:spPr>
        <p:txBody>
          <a:bodyPr anchorCtr="0" anchor="t" bIns="91425" lIns="91425" spcFirstLastPara="1" rIns="91425" wrap="square" tIns="91425">
            <a:normAutofit/>
          </a:bodyPr>
          <a:lstStyle/>
          <a:p>
            <a:pPr indent="0" lvl="0" marL="0" rtl="0" algn="ctr">
              <a:lnSpc>
                <a:spcPct val="95000"/>
              </a:lnSpc>
              <a:spcBef>
                <a:spcPts val="0"/>
              </a:spcBef>
              <a:spcAft>
                <a:spcPts val="1200"/>
              </a:spcAft>
              <a:buNone/>
            </a:pPr>
            <a:r>
              <a:rPr lang="en" sz="1400"/>
              <a:t>End-points predictor</a:t>
            </a:r>
            <a:endParaRPr sz="1400"/>
          </a:p>
        </p:txBody>
      </p:sp>
      <p:pic>
        <p:nvPicPr>
          <p:cNvPr descr="\left\{ x_{t} \right\}^{N}_{t=0} = \left\{ \hat{H}, \hat{R}, \hat{A}, h_{t}, \theta_{t}^{up} \right\} \in \mathbb{R}^{N×31}&#10;%6304ab4b-3f24-4cdd-946c-b2ced7c35bc8" id="117" name="Google Shape;117;p20"/>
          <p:cNvPicPr preferRelativeResize="0"/>
          <p:nvPr/>
        </p:nvPicPr>
        <p:blipFill>
          <a:blip r:embed="rId4">
            <a:alphaModFix/>
          </a:blip>
          <a:stretch>
            <a:fillRect/>
          </a:stretch>
        </p:blipFill>
        <p:spPr>
          <a:xfrm>
            <a:off x="311700" y="1734525"/>
            <a:ext cx="4012146" cy="447300"/>
          </a:xfrm>
          <a:prstGeom prst="rect">
            <a:avLst/>
          </a:prstGeom>
          <a:noFill/>
          <a:ln>
            <a:noFill/>
          </a:ln>
        </p:spPr>
      </p:pic>
      <p:sp>
        <p:nvSpPr>
          <p:cNvPr id="118" name="Google Shape;118;p20"/>
          <p:cNvSpPr txBox="1"/>
          <p:nvPr/>
        </p:nvSpPr>
        <p:spPr>
          <a:xfrm>
            <a:off x="0" y="4804800"/>
            <a:ext cx="825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Nunito"/>
                <a:ea typeface="Nunito"/>
                <a:cs typeface="Nunito"/>
                <a:sym typeface="Nunito"/>
              </a:rPr>
              <a:t>Mocap Everyone Everywhere: Fig. 4</a:t>
            </a:r>
            <a:endParaRPr sz="1000">
              <a:solidFill>
                <a:schemeClr val="dk2"/>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 (1)</a:t>
            </a:r>
            <a:endParaRPr/>
          </a:p>
        </p:txBody>
      </p:sp>
      <p:sp>
        <p:nvSpPr>
          <p:cNvPr id="124" name="Google Shape;124;p21"/>
          <p:cNvSpPr txBox="1"/>
          <p:nvPr>
            <p:ph idx="1" type="body"/>
          </p:nvPr>
        </p:nvSpPr>
        <p:spPr>
          <a:xfrm>
            <a:off x="311700" y="1152475"/>
            <a:ext cx="3876900" cy="3416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Char char="●"/>
            </a:pPr>
            <a:r>
              <a:rPr lang="en" sz="1600"/>
              <a:t>x and </a:t>
            </a:r>
            <a:r>
              <a:rPr lang="en" sz="1600"/>
              <a:t>x</a:t>
            </a:r>
            <a:r>
              <a:rPr baseline="30000" lang="en" sz="1600"/>
              <a:t>mid</a:t>
            </a:r>
            <a:r>
              <a:rPr lang="en" sz="1600"/>
              <a:t> are fed to the second network</a:t>
            </a:r>
            <a:endParaRPr sz="1600"/>
          </a:p>
          <a:p>
            <a:pPr indent="-330200" lvl="0" marL="457200" rtl="0" algn="l">
              <a:spcBef>
                <a:spcPts val="0"/>
              </a:spcBef>
              <a:spcAft>
                <a:spcPts val="0"/>
              </a:spcAft>
              <a:buSzPts val="1600"/>
              <a:buChar char="●"/>
            </a:pPr>
            <a:r>
              <a:rPr lang="en" sz="1600"/>
              <a:t>Feet contact probabilities are calculated as a intermediary target/value</a:t>
            </a:r>
            <a:endParaRPr sz="1600"/>
          </a:p>
          <a:p>
            <a:pPr indent="-330200" lvl="0" marL="457200" rtl="0" algn="l">
              <a:spcBef>
                <a:spcPts val="0"/>
              </a:spcBef>
              <a:spcAft>
                <a:spcPts val="0"/>
              </a:spcAft>
              <a:buSzPts val="1600"/>
              <a:buChar char="●"/>
            </a:pPr>
            <a:r>
              <a:rPr lang="en" sz="1600"/>
              <a:t>Encoder embeddings and contact probabilities are fed to a linear network for full-body pose estimation</a:t>
            </a:r>
            <a:endParaRPr sz="1600"/>
          </a:p>
        </p:txBody>
      </p:sp>
      <p:sp>
        <p:nvSpPr>
          <p:cNvPr id="125" name="Google Shape;12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26" name="Google Shape;126;p21"/>
          <p:cNvPicPr preferRelativeResize="0"/>
          <p:nvPr/>
        </p:nvPicPr>
        <p:blipFill rotWithShape="1">
          <a:blip r:embed="rId3">
            <a:alphaModFix/>
          </a:blip>
          <a:srcRect b="0" l="44921" r="0" t="0"/>
          <a:stretch/>
        </p:blipFill>
        <p:spPr>
          <a:xfrm>
            <a:off x="4368000" y="358950"/>
            <a:ext cx="4204000" cy="4026851"/>
          </a:xfrm>
          <a:prstGeom prst="rect">
            <a:avLst/>
          </a:prstGeom>
          <a:noFill/>
          <a:ln>
            <a:noFill/>
          </a:ln>
        </p:spPr>
      </p:pic>
      <p:sp>
        <p:nvSpPr>
          <p:cNvPr id="127" name="Google Shape;127;p21"/>
          <p:cNvSpPr txBox="1"/>
          <p:nvPr>
            <p:ph idx="1" type="body"/>
          </p:nvPr>
        </p:nvSpPr>
        <p:spPr>
          <a:xfrm>
            <a:off x="4368000" y="4385800"/>
            <a:ext cx="4203900" cy="447300"/>
          </a:xfrm>
          <a:prstGeom prst="rect">
            <a:avLst/>
          </a:prstGeom>
        </p:spPr>
        <p:txBody>
          <a:bodyPr anchorCtr="0" anchor="t" bIns="91425" lIns="91425" spcFirstLastPara="1" rIns="91425" wrap="square" tIns="91425">
            <a:normAutofit/>
          </a:bodyPr>
          <a:lstStyle/>
          <a:p>
            <a:pPr indent="0" lvl="0" marL="0" rtl="0" algn="ctr">
              <a:lnSpc>
                <a:spcPct val="95000"/>
              </a:lnSpc>
              <a:spcBef>
                <a:spcPts val="0"/>
              </a:spcBef>
              <a:spcAft>
                <a:spcPts val="1200"/>
              </a:spcAft>
              <a:buNone/>
            </a:pPr>
            <a:r>
              <a:rPr lang="en" sz="1400"/>
              <a:t>Full-body</a:t>
            </a:r>
            <a:r>
              <a:rPr lang="en" sz="1400"/>
              <a:t> predictor</a:t>
            </a:r>
            <a:endParaRPr sz="1400"/>
          </a:p>
        </p:txBody>
      </p:sp>
      <p:sp>
        <p:nvSpPr>
          <p:cNvPr id="128" name="Google Shape;128;p21"/>
          <p:cNvSpPr txBox="1"/>
          <p:nvPr/>
        </p:nvSpPr>
        <p:spPr>
          <a:xfrm>
            <a:off x="0" y="4804800"/>
            <a:ext cx="825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Nunito"/>
                <a:ea typeface="Nunito"/>
                <a:cs typeface="Nunito"/>
                <a:sym typeface="Nunito"/>
              </a:rPr>
              <a:t>Mocap Everyone Everywhere: Fig. 4</a:t>
            </a:r>
            <a:endParaRPr sz="1000">
              <a:solidFill>
                <a:schemeClr val="dk2"/>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